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2C2AF-514A-4C52-BAD6-212DF4CA2FF7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62E14-93F8-4F5C-BD92-4D221EDEEF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9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02402" name="备注占位符 2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02403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r">
              <a:buFont typeface="Arial" panose="020B0604020202020204" pitchFamily="34" charset="0"/>
              <a:buChar char="•"/>
            </a:pPr>
            <a:fld id="{67A43CA6-B976-45C8-8178-BE2D4D9E5A80}" type="slidenum">
              <a:rPr lang="en-US" altLang="zh-CN" sz="1200">
                <a:latin typeface="Calibri" panose="020F0502020204030204" pitchFamily="34" charset="0"/>
              </a:rPr>
              <a:pPr algn="r">
                <a:buFont typeface="Arial" panose="020B0604020202020204" pitchFamily="34" charset="0"/>
                <a:buChar char="•"/>
              </a:pPr>
              <a:t>8</a:t>
            </a:fld>
            <a:endParaRPr lang="en-US" altLang="zh-CN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1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04450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04451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fld id="{23D46922-FEBE-4832-861F-A3159E627796}" type="slidenum">
              <a:rPr lang="zh-CN" altLang="en-US" smtClean="0">
                <a:ea typeface="宋体" panose="02010600030101010101" pitchFamily="2" charset="-122"/>
              </a:rPr>
              <a:pPr/>
              <a:t>9</a:t>
            </a:fld>
            <a:endParaRPr lang="zh-CN" altLang="en-US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96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6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25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84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87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40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43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26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52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066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17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53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1A686-7835-463F-B2E2-6F68F1DAC086}" type="datetimeFigureOut">
              <a:rPr lang="zh-CN" altLang="en-US" smtClean="0"/>
              <a:t>2017/6/21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A22D-5371-4E1F-92EC-ABEF3E8FDB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75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标题 1"/>
          <p:cNvSpPr>
            <a:spLocks noChangeArrowheads="1"/>
          </p:cNvSpPr>
          <p:nvPr/>
        </p:nvSpPr>
        <p:spPr bwMode="auto">
          <a:xfrm>
            <a:off x="1642269" y="274639"/>
            <a:ext cx="78867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0" hangingPunct="0">
              <a:buSzPct val="100000"/>
              <a:buFont typeface="Times New Roman" panose="02020603050405020304" pitchFamily="18" charset="0"/>
              <a:buNone/>
            </a:pPr>
            <a:r>
              <a:rPr lang="zh-CN" altLang="en-US" sz="2800" b="1">
                <a:latin typeface="微软雅黑" panose="020B0503020204020204" pitchFamily="34" charset="-122"/>
              </a:rPr>
              <a:t>四、学生发展诊改工作设计与运行</a:t>
            </a: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Rectangle 43"/>
          <p:cNvSpPr>
            <a:spLocks noRot="1" noChangeArrowheads="1"/>
          </p:cNvSpPr>
          <p:nvPr/>
        </p:nvSpPr>
        <p:spPr bwMode="auto">
          <a:xfrm>
            <a:off x="973932" y="1695450"/>
            <a:ext cx="10412412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 noProof="1">
                <a:solidFill>
                  <a:srgbClr val="009287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（一）目标与思路</a:t>
            </a:r>
          </a:p>
          <a:p>
            <a:pPr marL="0" indent="457200" algn="just" eaLnBrk="1" hangingPunct="1">
              <a:lnSpc>
                <a:spcPct val="150000"/>
              </a:lnSpc>
              <a:spcBef>
                <a:spcPts val="1200"/>
              </a:spcBef>
            </a:pPr>
            <a:r>
              <a:rPr lang="zh-CN" altLang="zh-CN" sz="2105" b="1" noProof="1">
                <a:latin typeface="微软雅黑" panose="020B0503020204020204" pitchFamily="34" charset="-122"/>
              </a:rPr>
              <a:t>   </a:t>
            </a:r>
            <a:r>
              <a:rPr lang="zh-CN" altLang="zh-CN" sz="2400" b="1" noProof="1">
                <a:latin typeface="微软雅黑" panose="020B0503020204020204" pitchFamily="34" charset="-122"/>
              </a:rPr>
              <a:t>以学生为中心，遵循教育和人才成长规律，坚持诊改工作与</a:t>
            </a:r>
            <a:r>
              <a:rPr lang="zh-CN" altLang="en-US" sz="2400" b="1" noProof="1">
                <a:latin typeface="微软雅黑" panose="020B0503020204020204" pitchFamily="34" charset="-122"/>
              </a:rPr>
              <a:t>常规</a:t>
            </a:r>
            <a:r>
              <a:rPr lang="zh-CN" altLang="zh-CN" sz="2400" b="1" noProof="1">
                <a:latin typeface="微软雅黑" panose="020B0503020204020204" pitchFamily="34" charset="-122"/>
              </a:rPr>
              <a:t>工作相结合，多维度对比与预警机制相结合，实现</a:t>
            </a:r>
            <a:r>
              <a:rPr lang="zh-CN" altLang="en-US" sz="2400" b="1" noProof="1">
                <a:latin typeface="微软雅黑" panose="020B0503020204020204" pitchFamily="34" charset="-122"/>
              </a:rPr>
              <a:t>数据即时采集、实时呈现，</a:t>
            </a:r>
            <a:r>
              <a:rPr lang="zh-CN" altLang="zh-CN" sz="2400" b="1" noProof="1">
                <a:latin typeface="微软雅黑" panose="020B0503020204020204" pitchFamily="34" charset="-122"/>
              </a:rPr>
              <a:t>及时预警，帮助学生找差距、析原因，生成学生发展质量报告，逐步建立</a:t>
            </a:r>
            <a:r>
              <a:rPr lang="zh-CN" altLang="en-US" sz="2400" b="1" noProof="1">
                <a:latin typeface="微软雅黑" panose="020B0503020204020204" pitchFamily="34" charset="-122"/>
              </a:rPr>
              <a:t>全要素网络化的</a:t>
            </a:r>
            <a:r>
              <a:rPr lang="zh-CN" altLang="zh-CN" sz="2400" b="1" noProof="1">
                <a:latin typeface="微软雅黑" panose="020B0503020204020204" pitchFamily="34" charset="-122"/>
              </a:rPr>
              <a:t>学生发展质量</a:t>
            </a:r>
            <a:r>
              <a:rPr lang="zh-CN" altLang="en-US" sz="2400" b="1" noProof="1">
                <a:latin typeface="微软雅黑" panose="020B0503020204020204" pitchFamily="34" charset="-122"/>
              </a:rPr>
              <a:t>保证</a:t>
            </a:r>
            <a:r>
              <a:rPr lang="zh-CN" altLang="zh-CN" sz="2400" b="1" noProof="1">
                <a:latin typeface="微软雅黑" panose="020B0503020204020204" pitchFamily="34" charset="-122"/>
              </a:rPr>
              <a:t>体系</a:t>
            </a:r>
            <a:r>
              <a:rPr lang="zh-CN" altLang="en-US" sz="2400" b="1" noProof="1">
                <a:latin typeface="微软雅黑" panose="020B0503020204020204" pitchFamily="34" charset="-122"/>
              </a:rPr>
              <a:t>，实现学生自我诊断、自我改进、全面发展。</a:t>
            </a:r>
          </a:p>
        </p:txBody>
      </p:sp>
    </p:spTree>
    <p:extLst>
      <p:ext uri="{BB962C8B-B14F-4D97-AF65-F5344CB8AC3E}">
        <p14:creationId xmlns:p14="http://schemas.microsoft.com/office/powerpoint/2010/main" val="134024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extBox 16"/>
          <p:cNvSpPr txBox="1">
            <a:spLocks noChangeArrowheads="1"/>
          </p:cNvSpPr>
          <p:nvPr/>
        </p:nvSpPr>
        <p:spPr bwMode="auto">
          <a:xfrm>
            <a:off x="1532733" y="414339"/>
            <a:ext cx="8156575" cy="71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1273" tIns="80636" rIns="161273" bIns="8063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9287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（二）学生发展质量标准构成要素 </a:t>
            </a:r>
          </a:p>
        </p:txBody>
      </p:sp>
      <p:cxnSp>
        <p:nvCxnSpPr>
          <p:cNvPr id="2" name="直接连接符 1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5235" name="组合 159"/>
          <p:cNvGrpSpPr>
            <a:grpSpLocks/>
          </p:cNvGrpSpPr>
          <p:nvPr/>
        </p:nvGrpSpPr>
        <p:grpSpPr bwMode="auto">
          <a:xfrm>
            <a:off x="8760619" y="3217863"/>
            <a:ext cx="1068388" cy="3522662"/>
            <a:chOff x="4164" y="5716"/>
            <a:chExt cx="2237" cy="7372"/>
          </a:xfrm>
        </p:grpSpPr>
        <p:sp>
          <p:nvSpPr>
            <p:cNvPr id="39971" name="标题 3"/>
            <p:cNvSpPr txBox="1"/>
            <p:nvPr/>
          </p:nvSpPr>
          <p:spPr>
            <a:xfrm>
              <a:off x="4164" y="8772"/>
              <a:ext cx="2237" cy="431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68803" tIns="34401" rIns="68803" bIns="34401" anchor="ctr"/>
            <a:lstStyle/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身体素质运动能力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课外活动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情趣健康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人格完善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人际适应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意志健全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心理行为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</p:txBody>
        </p:sp>
        <p:cxnSp>
          <p:nvCxnSpPr>
            <p:cNvPr id="162" name="直接连接符 161"/>
            <p:cNvCxnSpPr>
              <a:stCxn id="1149" idx="6"/>
            </p:cNvCxnSpPr>
            <p:nvPr/>
          </p:nvCxnSpPr>
          <p:spPr>
            <a:xfrm>
              <a:off x="6401" y="5716"/>
              <a:ext cx="0" cy="3345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238" name="组合 4"/>
          <p:cNvGrpSpPr>
            <a:grpSpLocks/>
          </p:cNvGrpSpPr>
          <p:nvPr/>
        </p:nvGrpSpPr>
        <p:grpSpPr bwMode="auto">
          <a:xfrm>
            <a:off x="1447007" y="1227139"/>
            <a:ext cx="9709150" cy="5438775"/>
            <a:chOff x="2277" y="1932"/>
            <a:chExt cx="15290" cy="8565"/>
          </a:xfrm>
        </p:grpSpPr>
        <p:grpSp>
          <p:nvGrpSpPr>
            <p:cNvPr id="78" name="组合 77"/>
            <p:cNvGrpSpPr/>
            <p:nvPr/>
          </p:nvGrpSpPr>
          <p:grpSpPr>
            <a:xfrm>
              <a:off x="6343" y="3473"/>
              <a:ext cx="5381" cy="5381"/>
              <a:chOff x="4179570" y="1588770"/>
              <a:chExt cx="2735580" cy="2735580"/>
            </a:xfrm>
          </p:grpSpPr>
          <p:sp>
            <p:nvSpPr>
              <p:cNvPr id="79" name="椭圆 78"/>
              <p:cNvSpPr/>
              <p:nvPr/>
            </p:nvSpPr>
            <p:spPr>
              <a:xfrm>
                <a:off x="4179570" y="1588770"/>
                <a:ext cx="2735580" cy="273558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99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innerShdw blurRad="215900" dist="88900" dir="135000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4368227" y="1777427"/>
                <a:ext cx="2358266" cy="235826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2032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95240" name="组合 80"/>
            <p:cNvGrpSpPr>
              <a:grpSpLocks/>
            </p:cNvGrpSpPr>
            <p:nvPr/>
          </p:nvGrpSpPr>
          <p:grpSpPr bwMode="auto">
            <a:xfrm>
              <a:off x="8126" y="2570"/>
              <a:ext cx="1815" cy="1815"/>
              <a:chOff x="4881965" y="2278250"/>
              <a:chExt cx="2169764" cy="2169764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4883160" y="2277651"/>
                <a:ext cx="2169764" cy="216976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0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203200" dist="1016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椭圆 82"/>
              <p:cNvSpPr/>
              <p:nvPr/>
            </p:nvSpPr>
            <p:spPr>
              <a:xfrm>
                <a:off x="5131218" y="2525711"/>
                <a:ext cx="1673647" cy="1673647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椭圆 83"/>
              <p:cNvSpPr/>
              <p:nvPr/>
            </p:nvSpPr>
            <p:spPr>
              <a:xfrm>
                <a:off x="5279713" y="2675998"/>
                <a:ext cx="1374270" cy="1374270"/>
              </a:xfrm>
              <a:prstGeom prst="ellipse">
                <a:avLst/>
              </a:prstGeom>
              <a:solidFill>
                <a:srgbClr val="FFB850"/>
              </a:solidFill>
              <a:ln w="19050">
                <a:gradFill flip="none" rotWithShape="1">
                  <a:gsLst>
                    <a:gs pos="0">
                      <a:schemeClr val="bg1">
                        <a:lumMod val="60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244" name="组合 84"/>
            <p:cNvGrpSpPr>
              <a:grpSpLocks/>
            </p:cNvGrpSpPr>
            <p:nvPr/>
          </p:nvGrpSpPr>
          <p:grpSpPr bwMode="auto">
            <a:xfrm>
              <a:off x="10791" y="5237"/>
              <a:ext cx="1815" cy="1813"/>
              <a:chOff x="4881965" y="2278250"/>
              <a:chExt cx="2169764" cy="2169764"/>
            </a:xfrm>
          </p:grpSpPr>
          <p:sp>
            <p:nvSpPr>
              <p:cNvPr id="86" name="椭圆 85"/>
              <p:cNvSpPr/>
              <p:nvPr/>
            </p:nvSpPr>
            <p:spPr>
              <a:xfrm>
                <a:off x="4883160" y="2278250"/>
                <a:ext cx="2169764" cy="2169165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0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203200" dist="1016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椭圆 86"/>
              <p:cNvSpPr/>
              <p:nvPr/>
            </p:nvSpPr>
            <p:spPr>
              <a:xfrm>
                <a:off x="5131218" y="2526581"/>
                <a:ext cx="1673647" cy="1672502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5279713" y="2675998"/>
                <a:ext cx="1374270" cy="1374270"/>
              </a:xfrm>
              <a:prstGeom prst="ellipse">
                <a:avLst/>
              </a:prstGeom>
              <a:solidFill>
                <a:srgbClr val="663A77"/>
              </a:solidFill>
              <a:ln w="19050">
                <a:gradFill flip="none" rotWithShape="1">
                  <a:gsLst>
                    <a:gs pos="0">
                      <a:schemeClr val="bg1">
                        <a:lumMod val="60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248" name="组合 88"/>
            <p:cNvGrpSpPr>
              <a:grpSpLocks/>
            </p:cNvGrpSpPr>
            <p:nvPr/>
          </p:nvGrpSpPr>
          <p:grpSpPr bwMode="auto">
            <a:xfrm>
              <a:off x="8126" y="7903"/>
              <a:ext cx="1815" cy="1813"/>
              <a:chOff x="4881965" y="2278250"/>
              <a:chExt cx="2169764" cy="2169764"/>
            </a:xfrm>
          </p:grpSpPr>
          <p:sp>
            <p:nvSpPr>
              <p:cNvPr id="90" name="椭圆 89"/>
              <p:cNvSpPr/>
              <p:nvPr/>
            </p:nvSpPr>
            <p:spPr>
              <a:xfrm>
                <a:off x="4883160" y="2277053"/>
                <a:ext cx="2169764" cy="217215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0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203200" dist="1016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椭圆 90"/>
              <p:cNvSpPr/>
              <p:nvPr/>
            </p:nvSpPr>
            <p:spPr>
              <a:xfrm>
                <a:off x="5131218" y="2525384"/>
                <a:ext cx="1673647" cy="1675493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椭圆 91"/>
              <p:cNvSpPr/>
              <p:nvPr/>
            </p:nvSpPr>
            <p:spPr>
              <a:xfrm>
                <a:off x="5279713" y="2675998"/>
                <a:ext cx="1374270" cy="1374270"/>
              </a:xfrm>
              <a:prstGeom prst="ellipse">
                <a:avLst/>
              </a:prstGeom>
              <a:solidFill>
                <a:srgbClr val="E87071"/>
              </a:solidFill>
              <a:ln w="19050">
                <a:gradFill flip="none" rotWithShape="1">
                  <a:gsLst>
                    <a:gs pos="0">
                      <a:schemeClr val="bg1">
                        <a:lumMod val="60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252" name="组合 92"/>
            <p:cNvGrpSpPr>
              <a:grpSpLocks/>
            </p:cNvGrpSpPr>
            <p:nvPr/>
          </p:nvGrpSpPr>
          <p:grpSpPr bwMode="auto">
            <a:xfrm>
              <a:off x="5460" y="5237"/>
              <a:ext cx="1813" cy="1813"/>
              <a:chOff x="4881965" y="2278250"/>
              <a:chExt cx="2169764" cy="2169764"/>
            </a:xfrm>
          </p:grpSpPr>
          <p:sp>
            <p:nvSpPr>
              <p:cNvPr id="94" name="椭圆 93"/>
              <p:cNvSpPr/>
              <p:nvPr/>
            </p:nvSpPr>
            <p:spPr>
              <a:xfrm>
                <a:off x="4881366" y="2278250"/>
                <a:ext cx="2169167" cy="2169165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70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203200" dist="1016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椭圆 94"/>
              <p:cNvSpPr/>
              <p:nvPr/>
            </p:nvSpPr>
            <p:spPr>
              <a:xfrm>
                <a:off x="5129699" y="2526581"/>
                <a:ext cx="1672501" cy="1672502"/>
              </a:xfrm>
              <a:prstGeom prst="ellipse">
                <a:avLst/>
              </a:prstGeom>
              <a:gradFill>
                <a:gsLst>
                  <a:gs pos="100000">
                    <a:schemeClr val="bg1">
                      <a:lumMod val="97000"/>
                    </a:schemeClr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104" name="椭圆 103"/>
              <p:cNvSpPr/>
              <p:nvPr/>
            </p:nvSpPr>
            <p:spPr>
              <a:xfrm>
                <a:off x="5279713" y="2675998"/>
                <a:ext cx="1374270" cy="1374270"/>
              </a:xfrm>
              <a:prstGeom prst="ellipse">
                <a:avLst/>
              </a:prstGeom>
              <a:solidFill>
                <a:srgbClr val="01ACBE"/>
              </a:solidFill>
              <a:ln w="19050">
                <a:gradFill flip="none" rotWithShape="1">
                  <a:gsLst>
                    <a:gs pos="0">
                      <a:schemeClr val="bg1">
                        <a:lumMod val="60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5" name="Group 4"/>
            <p:cNvGrpSpPr>
              <a:grpSpLocks noChangeAspect="1"/>
            </p:cNvGrpSpPr>
            <p:nvPr/>
          </p:nvGrpSpPr>
          <p:grpSpPr bwMode="auto">
            <a:xfrm>
              <a:off x="8810" y="3211"/>
              <a:ext cx="447" cy="523"/>
              <a:chOff x="1776" y="1776"/>
              <a:chExt cx="64" cy="75"/>
            </a:xfrm>
            <a:solidFill>
              <a:schemeClr val="bg1"/>
            </a:solidFill>
            <a:effectLst/>
          </p:grpSpPr>
          <p:sp>
            <p:nvSpPr>
              <p:cNvPr id="106" name="Freeform 5"/>
              <p:cNvSpPr/>
              <p:nvPr/>
            </p:nvSpPr>
            <p:spPr bwMode="auto">
              <a:xfrm>
                <a:off x="1795" y="1779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90284" tIns="45141" rIns="90284" bIns="45141"/>
              <a:lstStyle/>
              <a:p>
                <a:endParaRPr lang="zh-CN" altLang="en-US" sz="100" noProof="1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6"/>
              <p:cNvSpPr/>
              <p:nvPr/>
            </p:nvSpPr>
            <p:spPr bwMode="auto">
              <a:xfrm>
                <a:off x="1776" y="1810"/>
                <a:ext cx="64" cy="41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90284" tIns="45141" rIns="90284" bIns="45141"/>
              <a:lstStyle/>
              <a:p>
                <a:endParaRPr lang="zh-CN" altLang="en-US" sz="100" noProof="1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7"/>
              <p:cNvSpPr/>
              <p:nvPr/>
            </p:nvSpPr>
            <p:spPr bwMode="auto">
              <a:xfrm>
                <a:off x="1795" y="1776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90284" tIns="45141" rIns="90284" bIns="45141"/>
              <a:lstStyle/>
              <a:p>
                <a:endParaRPr lang="zh-CN" altLang="en-US" sz="100" noProof="1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8"/>
              <p:cNvSpPr/>
              <p:nvPr/>
            </p:nvSpPr>
            <p:spPr bwMode="auto">
              <a:xfrm>
                <a:off x="1776" y="1807"/>
                <a:ext cx="64" cy="42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90284" tIns="45141" rIns="90284" bIns="45141"/>
              <a:lstStyle/>
              <a:p>
                <a:endParaRPr lang="zh-CN" altLang="en-US" sz="100" noProof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1" name="文本框 130"/>
            <p:cNvSpPr txBox="1"/>
            <p:nvPr/>
          </p:nvSpPr>
          <p:spPr>
            <a:xfrm>
              <a:off x="2312" y="5839"/>
              <a:ext cx="3147" cy="8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2765" noProof="1">
                  <a:solidFill>
                    <a:srgbClr val="01ACBE"/>
                  </a:solidFill>
                  <a:latin typeface="Impact" panose="020B0806030902050204" pitchFamily="34" charset="0"/>
                </a:rPr>
                <a:t>10%</a:t>
              </a:r>
              <a:r>
                <a:rPr lang="zh-CN" altLang="en-US" sz="1505" b="1" noProof="1">
                  <a:solidFill>
                    <a:srgbClr val="01ACBE"/>
                  </a:solidFill>
                  <a:latin typeface="微软雅黑" panose="020B0503020204020204" pitchFamily="34" charset="-122"/>
                </a:rPr>
                <a:t>实践能力素质</a:t>
              </a:r>
            </a:p>
          </p:txBody>
        </p:sp>
        <p:sp>
          <p:nvSpPr>
            <p:cNvPr id="135" name="文本框 134"/>
            <p:cNvSpPr txBox="1"/>
            <p:nvPr/>
          </p:nvSpPr>
          <p:spPr>
            <a:xfrm>
              <a:off x="11489" y="4542"/>
              <a:ext cx="3613" cy="8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2765" noProof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Impact" panose="020B0806030902050204" pitchFamily="34" charset="0"/>
                </a:rPr>
                <a:t>60%</a:t>
              </a:r>
              <a:r>
                <a:rPr lang="zh-CN" altLang="en-US" sz="1505" b="1" noProof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微软雅黑" panose="020B0503020204020204" pitchFamily="34" charset="-122"/>
                </a:rPr>
                <a:t>科学文化素质</a:t>
              </a:r>
            </a:p>
          </p:txBody>
        </p:sp>
        <p:sp>
          <p:nvSpPr>
            <p:cNvPr id="139" name="文本框 138"/>
            <p:cNvSpPr txBox="1"/>
            <p:nvPr/>
          </p:nvSpPr>
          <p:spPr>
            <a:xfrm>
              <a:off x="4437" y="2869"/>
              <a:ext cx="3740" cy="8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2765" noProof="1">
                  <a:solidFill>
                    <a:srgbClr val="FFB850"/>
                  </a:solidFill>
                  <a:latin typeface="Impact" panose="020B0806030902050204" pitchFamily="34" charset="0"/>
                </a:rPr>
                <a:t>20%</a:t>
              </a:r>
              <a:r>
                <a:rPr lang="zh-CN" altLang="en-US" sz="1805" b="1" noProof="1">
                  <a:solidFill>
                    <a:srgbClr val="FFB850"/>
                  </a:solidFill>
                  <a:latin typeface="微软雅黑" panose="020B0503020204020204" pitchFamily="34" charset="-122"/>
                </a:rPr>
                <a:t>思想政治素质</a:t>
              </a:r>
            </a:p>
          </p:txBody>
        </p:sp>
        <p:sp>
          <p:nvSpPr>
            <p:cNvPr id="143" name="文本框 142"/>
            <p:cNvSpPr txBox="1"/>
            <p:nvPr/>
          </p:nvSpPr>
          <p:spPr>
            <a:xfrm>
              <a:off x="9732" y="8732"/>
              <a:ext cx="3150" cy="8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2765" noProof="1">
                  <a:solidFill>
                    <a:srgbClr val="E87071"/>
                  </a:solidFill>
                  <a:latin typeface="Impact" panose="020B0806030902050204" pitchFamily="34" charset="0"/>
                </a:rPr>
                <a:t>10%</a:t>
              </a:r>
              <a:r>
                <a:rPr lang="zh-CN" altLang="en-US" sz="1505" b="1" noProof="1">
                  <a:solidFill>
                    <a:srgbClr val="E87071"/>
                  </a:solidFill>
                  <a:latin typeface="微软雅黑" panose="020B0503020204020204" pitchFamily="34" charset="-122"/>
                </a:rPr>
                <a:t>身心健康素质</a:t>
              </a:r>
            </a:p>
          </p:txBody>
        </p:sp>
        <p:sp>
          <p:nvSpPr>
            <p:cNvPr id="146" name="文本框 145"/>
            <p:cNvSpPr txBox="1"/>
            <p:nvPr/>
          </p:nvSpPr>
          <p:spPr>
            <a:xfrm>
              <a:off x="7097" y="6001"/>
              <a:ext cx="3873" cy="6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zh-CN" altLang="en-US" sz="2170" b="1" u="sng" noProof="1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pitchFamily="34" charset="-122"/>
                </a:rPr>
                <a:t>学生发展</a:t>
              </a:r>
            </a:p>
          </p:txBody>
        </p:sp>
        <p:sp>
          <p:nvSpPr>
            <p:cNvPr id="95262" name="Freeform 48"/>
            <p:cNvSpPr>
              <a:spLocks noEditPoints="1" noChangeArrowheads="1"/>
            </p:cNvSpPr>
            <p:nvPr/>
          </p:nvSpPr>
          <p:spPr bwMode="auto">
            <a:xfrm>
              <a:off x="8619" y="5066"/>
              <a:ext cx="850" cy="926"/>
            </a:xfrm>
            <a:custGeom>
              <a:avLst/>
              <a:gdLst>
                <a:gd name="T0" fmla="*/ 189 w 311"/>
                <a:gd name="T1" fmla="*/ 220 h 339"/>
                <a:gd name="T2" fmla="*/ 209 w 311"/>
                <a:gd name="T3" fmla="*/ 163 h 339"/>
                <a:gd name="T4" fmla="*/ 221 w 311"/>
                <a:gd name="T5" fmla="*/ 120 h 339"/>
                <a:gd name="T6" fmla="*/ 221 w 311"/>
                <a:gd name="T7" fmla="*/ 120 h 339"/>
                <a:gd name="T8" fmla="*/ 222 w 311"/>
                <a:gd name="T9" fmla="*/ 116 h 339"/>
                <a:gd name="T10" fmla="*/ 222 w 311"/>
                <a:gd name="T11" fmla="*/ 112 h 339"/>
                <a:gd name="T12" fmla="*/ 223 w 311"/>
                <a:gd name="T13" fmla="*/ 109 h 339"/>
                <a:gd name="T14" fmla="*/ 223 w 311"/>
                <a:gd name="T15" fmla="*/ 105 h 339"/>
                <a:gd name="T16" fmla="*/ 223 w 311"/>
                <a:gd name="T17" fmla="*/ 102 h 339"/>
                <a:gd name="T18" fmla="*/ 224 w 311"/>
                <a:gd name="T19" fmla="*/ 98 h 339"/>
                <a:gd name="T20" fmla="*/ 224 w 311"/>
                <a:gd name="T21" fmla="*/ 95 h 339"/>
                <a:gd name="T22" fmla="*/ 224 w 311"/>
                <a:gd name="T23" fmla="*/ 92 h 339"/>
                <a:gd name="T24" fmla="*/ 223 w 311"/>
                <a:gd name="T25" fmla="*/ 89 h 339"/>
                <a:gd name="T26" fmla="*/ 223 w 311"/>
                <a:gd name="T27" fmla="*/ 87 h 339"/>
                <a:gd name="T28" fmla="*/ 223 w 311"/>
                <a:gd name="T29" fmla="*/ 85 h 339"/>
                <a:gd name="T30" fmla="*/ 223 w 311"/>
                <a:gd name="T31" fmla="*/ 83 h 339"/>
                <a:gd name="T32" fmla="*/ 223 w 311"/>
                <a:gd name="T33" fmla="*/ 82 h 339"/>
                <a:gd name="T34" fmla="*/ 223 w 311"/>
                <a:gd name="T35" fmla="*/ 81 h 339"/>
                <a:gd name="T36" fmla="*/ 223 w 311"/>
                <a:gd name="T37" fmla="*/ 81 h 339"/>
                <a:gd name="T38" fmla="*/ 108 w 311"/>
                <a:gd name="T39" fmla="*/ 36 h 339"/>
                <a:gd name="T40" fmla="*/ 78 w 311"/>
                <a:gd name="T41" fmla="*/ 55 h 339"/>
                <a:gd name="T42" fmla="*/ 77 w 311"/>
                <a:gd name="T43" fmla="*/ 59 h 339"/>
                <a:gd name="T44" fmla="*/ 76 w 311"/>
                <a:gd name="T45" fmla="*/ 64 h 339"/>
                <a:gd name="T46" fmla="*/ 76 w 311"/>
                <a:gd name="T47" fmla="*/ 69 h 339"/>
                <a:gd name="T48" fmla="*/ 75 w 311"/>
                <a:gd name="T49" fmla="*/ 74 h 339"/>
                <a:gd name="T50" fmla="*/ 75 w 311"/>
                <a:gd name="T51" fmla="*/ 78 h 339"/>
                <a:gd name="T52" fmla="*/ 76 w 311"/>
                <a:gd name="T53" fmla="*/ 83 h 339"/>
                <a:gd name="T54" fmla="*/ 76 w 311"/>
                <a:gd name="T55" fmla="*/ 87 h 339"/>
                <a:gd name="T56" fmla="*/ 77 w 311"/>
                <a:gd name="T57" fmla="*/ 92 h 339"/>
                <a:gd name="T58" fmla="*/ 77 w 311"/>
                <a:gd name="T59" fmla="*/ 96 h 339"/>
                <a:gd name="T60" fmla="*/ 78 w 311"/>
                <a:gd name="T61" fmla="*/ 100 h 339"/>
                <a:gd name="T62" fmla="*/ 79 w 311"/>
                <a:gd name="T63" fmla="*/ 104 h 339"/>
                <a:gd name="T64" fmla="*/ 80 w 311"/>
                <a:gd name="T65" fmla="*/ 106 h 339"/>
                <a:gd name="T66" fmla="*/ 84 w 311"/>
                <a:gd name="T67" fmla="*/ 119 h 339"/>
                <a:gd name="T68" fmla="*/ 92 w 311"/>
                <a:gd name="T69" fmla="*/ 161 h 339"/>
                <a:gd name="T70" fmla="*/ 104 w 311"/>
                <a:gd name="T71" fmla="*/ 238 h 339"/>
                <a:gd name="T72" fmla="*/ 0 w 311"/>
                <a:gd name="T73" fmla="*/ 339 h 339"/>
                <a:gd name="T74" fmla="*/ 148 w 311"/>
                <a:gd name="T75" fmla="*/ 271 h 339"/>
                <a:gd name="T76" fmla="*/ 146 w 311"/>
                <a:gd name="T77" fmla="*/ 249 h 339"/>
                <a:gd name="T78" fmla="*/ 175 w 311"/>
                <a:gd name="T79" fmla="*/ 258 h 339"/>
                <a:gd name="T80" fmla="*/ 174 w 311"/>
                <a:gd name="T81" fmla="*/ 339 h 339"/>
                <a:gd name="T82" fmla="*/ 216 w 311"/>
                <a:gd name="T83" fmla="*/ 244 h 339"/>
                <a:gd name="T84" fmla="*/ 81 w 311"/>
                <a:gd name="T85" fmla="*/ 139 h 339"/>
                <a:gd name="T86" fmla="*/ 93 w 311"/>
                <a:gd name="T87" fmla="*/ 136 h 339"/>
                <a:gd name="T88" fmla="*/ 105 w 311"/>
                <a:gd name="T89" fmla="*/ 72 h 339"/>
                <a:gd name="T90" fmla="*/ 211 w 311"/>
                <a:gd name="T91" fmla="*/ 131 h 339"/>
                <a:gd name="T92" fmla="*/ 222 w 311"/>
                <a:gd name="T93" fmla="*/ 130 h 339"/>
                <a:gd name="T94" fmla="*/ 183 w 311"/>
                <a:gd name="T95" fmla="*/ 201 h 339"/>
                <a:gd name="T96" fmla="*/ 96 w 311"/>
                <a:gd name="T97" fmla="*/ 158 h 339"/>
                <a:gd name="T98" fmla="*/ 166 w 311"/>
                <a:gd name="T99" fmla="*/ 245 h 339"/>
                <a:gd name="T100" fmla="*/ 117 w 311"/>
                <a:gd name="T101" fmla="*/ 225 h 339"/>
                <a:gd name="T102" fmla="*/ 152 w 311"/>
                <a:gd name="T103" fmla="*/ 220 h 339"/>
                <a:gd name="T104" fmla="*/ 185 w 311"/>
                <a:gd name="T105" fmla="*/ 22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1" h="339">
                  <a:moveTo>
                    <a:pt x="216" y="244"/>
                  </a:moveTo>
                  <a:cubicBezTo>
                    <a:pt x="194" y="236"/>
                    <a:pt x="189" y="220"/>
                    <a:pt x="189" y="220"/>
                  </a:cubicBezTo>
                  <a:cubicBezTo>
                    <a:pt x="189" y="202"/>
                    <a:pt x="189" y="202"/>
                    <a:pt x="189" y="202"/>
                  </a:cubicBezTo>
                  <a:cubicBezTo>
                    <a:pt x="205" y="182"/>
                    <a:pt x="209" y="163"/>
                    <a:pt x="209" y="163"/>
                  </a:cubicBezTo>
                  <a:cubicBezTo>
                    <a:pt x="212" y="160"/>
                    <a:pt x="218" y="154"/>
                    <a:pt x="218" y="154"/>
                  </a:cubicBezTo>
                  <a:cubicBezTo>
                    <a:pt x="229" y="137"/>
                    <a:pt x="225" y="116"/>
                    <a:pt x="221" y="120"/>
                  </a:cubicBezTo>
                  <a:cubicBezTo>
                    <a:pt x="221" y="120"/>
                    <a:pt x="221" y="121"/>
                    <a:pt x="220" y="122"/>
                  </a:cubicBezTo>
                  <a:cubicBezTo>
                    <a:pt x="220" y="121"/>
                    <a:pt x="221" y="121"/>
                    <a:pt x="221" y="120"/>
                  </a:cubicBezTo>
                  <a:cubicBezTo>
                    <a:pt x="221" y="120"/>
                    <a:pt x="221" y="119"/>
                    <a:pt x="221" y="119"/>
                  </a:cubicBezTo>
                  <a:cubicBezTo>
                    <a:pt x="221" y="118"/>
                    <a:pt x="221" y="117"/>
                    <a:pt x="222" y="116"/>
                  </a:cubicBezTo>
                  <a:cubicBezTo>
                    <a:pt x="222" y="116"/>
                    <a:pt x="222" y="116"/>
                    <a:pt x="222" y="115"/>
                  </a:cubicBezTo>
                  <a:cubicBezTo>
                    <a:pt x="222" y="114"/>
                    <a:pt x="222" y="113"/>
                    <a:pt x="222" y="112"/>
                  </a:cubicBezTo>
                  <a:cubicBezTo>
                    <a:pt x="222" y="112"/>
                    <a:pt x="222" y="112"/>
                    <a:pt x="222" y="111"/>
                  </a:cubicBezTo>
                  <a:cubicBezTo>
                    <a:pt x="223" y="110"/>
                    <a:pt x="223" y="110"/>
                    <a:pt x="223" y="109"/>
                  </a:cubicBezTo>
                  <a:cubicBezTo>
                    <a:pt x="223" y="108"/>
                    <a:pt x="223" y="108"/>
                    <a:pt x="223" y="108"/>
                  </a:cubicBezTo>
                  <a:cubicBezTo>
                    <a:pt x="223" y="107"/>
                    <a:pt x="223" y="106"/>
                    <a:pt x="223" y="105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23" y="103"/>
                    <a:pt x="223" y="103"/>
                    <a:pt x="223" y="102"/>
                  </a:cubicBezTo>
                  <a:cubicBezTo>
                    <a:pt x="223" y="101"/>
                    <a:pt x="223" y="101"/>
                    <a:pt x="224" y="101"/>
                  </a:cubicBezTo>
                  <a:cubicBezTo>
                    <a:pt x="224" y="100"/>
                    <a:pt x="224" y="99"/>
                    <a:pt x="224" y="98"/>
                  </a:cubicBezTo>
                  <a:cubicBezTo>
                    <a:pt x="224" y="98"/>
                    <a:pt x="224" y="98"/>
                    <a:pt x="224" y="98"/>
                  </a:cubicBezTo>
                  <a:cubicBezTo>
                    <a:pt x="224" y="97"/>
                    <a:pt x="224" y="96"/>
                    <a:pt x="224" y="95"/>
                  </a:cubicBezTo>
                  <a:cubicBezTo>
                    <a:pt x="224" y="95"/>
                    <a:pt x="224" y="95"/>
                    <a:pt x="224" y="94"/>
                  </a:cubicBezTo>
                  <a:cubicBezTo>
                    <a:pt x="224" y="94"/>
                    <a:pt x="224" y="93"/>
                    <a:pt x="224" y="92"/>
                  </a:cubicBezTo>
                  <a:cubicBezTo>
                    <a:pt x="224" y="92"/>
                    <a:pt x="224" y="92"/>
                    <a:pt x="224" y="91"/>
                  </a:cubicBezTo>
                  <a:cubicBezTo>
                    <a:pt x="224" y="91"/>
                    <a:pt x="224" y="90"/>
                    <a:pt x="223" y="89"/>
                  </a:cubicBezTo>
                  <a:cubicBezTo>
                    <a:pt x="223" y="89"/>
                    <a:pt x="223" y="89"/>
                    <a:pt x="223" y="89"/>
                  </a:cubicBezTo>
                  <a:cubicBezTo>
                    <a:pt x="223" y="88"/>
                    <a:pt x="223" y="88"/>
                    <a:pt x="223" y="87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86"/>
                    <a:pt x="223" y="86"/>
                    <a:pt x="223" y="85"/>
                  </a:cubicBezTo>
                  <a:cubicBezTo>
                    <a:pt x="223" y="85"/>
                    <a:pt x="223" y="85"/>
                    <a:pt x="223" y="85"/>
                  </a:cubicBezTo>
                  <a:cubicBezTo>
                    <a:pt x="223" y="84"/>
                    <a:pt x="223" y="84"/>
                    <a:pt x="223" y="83"/>
                  </a:cubicBezTo>
                  <a:cubicBezTo>
                    <a:pt x="223" y="83"/>
                    <a:pt x="223" y="83"/>
                    <a:pt x="223" y="83"/>
                  </a:cubicBezTo>
                  <a:cubicBezTo>
                    <a:pt x="223" y="83"/>
                    <a:pt x="223" y="82"/>
                    <a:pt x="223" y="82"/>
                  </a:cubicBezTo>
                  <a:cubicBezTo>
                    <a:pt x="223" y="82"/>
                    <a:pt x="223" y="82"/>
                    <a:pt x="223" y="82"/>
                  </a:cubicBezTo>
                  <a:cubicBezTo>
                    <a:pt x="223" y="82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3" y="81"/>
                    <a:pt x="223" y="81"/>
                    <a:pt x="223" y="81"/>
                  </a:cubicBezTo>
                  <a:cubicBezTo>
                    <a:pt x="221" y="33"/>
                    <a:pt x="182" y="21"/>
                    <a:pt x="182" y="21"/>
                  </a:cubicBezTo>
                  <a:cubicBezTo>
                    <a:pt x="134" y="0"/>
                    <a:pt x="108" y="36"/>
                    <a:pt x="108" y="36"/>
                  </a:cubicBezTo>
                  <a:cubicBezTo>
                    <a:pt x="89" y="27"/>
                    <a:pt x="79" y="51"/>
                    <a:pt x="79" y="51"/>
                  </a:cubicBezTo>
                  <a:cubicBezTo>
                    <a:pt x="79" y="52"/>
                    <a:pt x="78" y="54"/>
                    <a:pt x="78" y="55"/>
                  </a:cubicBezTo>
                  <a:cubicBezTo>
                    <a:pt x="78" y="55"/>
                    <a:pt x="78" y="56"/>
                    <a:pt x="78" y="56"/>
                  </a:cubicBezTo>
                  <a:cubicBezTo>
                    <a:pt x="78" y="57"/>
                    <a:pt x="77" y="58"/>
                    <a:pt x="77" y="59"/>
                  </a:cubicBezTo>
                  <a:cubicBezTo>
                    <a:pt x="77" y="60"/>
                    <a:pt x="77" y="60"/>
                    <a:pt x="77" y="61"/>
                  </a:cubicBezTo>
                  <a:cubicBezTo>
                    <a:pt x="77" y="62"/>
                    <a:pt x="76" y="63"/>
                    <a:pt x="76" y="64"/>
                  </a:cubicBezTo>
                  <a:cubicBezTo>
                    <a:pt x="76" y="65"/>
                    <a:pt x="76" y="65"/>
                    <a:pt x="76" y="65"/>
                  </a:cubicBezTo>
                  <a:cubicBezTo>
                    <a:pt x="76" y="66"/>
                    <a:pt x="76" y="68"/>
                    <a:pt x="76" y="69"/>
                  </a:cubicBezTo>
                  <a:cubicBezTo>
                    <a:pt x="76" y="70"/>
                    <a:pt x="76" y="70"/>
                    <a:pt x="76" y="71"/>
                  </a:cubicBezTo>
                  <a:cubicBezTo>
                    <a:pt x="76" y="72"/>
                    <a:pt x="75" y="73"/>
                    <a:pt x="75" y="74"/>
                  </a:cubicBezTo>
                  <a:cubicBezTo>
                    <a:pt x="75" y="74"/>
                    <a:pt x="75" y="75"/>
                    <a:pt x="75" y="75"/>
                  </a:cubicBezTo>
                  <a:cubicBezTo>
                    <a:pt x="75" y="76"/>
                    <a:pt x="75" y="77"/>
                    <a:pt x="75" y="78"/>
                  </a:cubicBezTo>
                  <a:cubicBezTo>
                    <a:pt x="75" y="79"/>
                    <a:pt x="75" y="79"/>
                    <a:pt x="75" y="79"/>
                  </a:cubicBezTo>
                  <a:cubicBezTo>
                    <a:pt x="75" y="81"/>
                    <a:pt x="76" y="82"/>
                    <a:pt x="76" y="83"/>
                  </a:cubicBezTo>
                  <a:cubicBezTo>
                    <a:pt x="76" y="84"/>
                    <a:pt x="76" y="84"/>
                    <a:pt x="76" y="84"/>
                  </a:cubicBezTo>
                  <a:cubicBezTo>
                    <a:pt x="76" y="85"/>
                    <a:pt x="76" y="86"/>
                    <a:pt x="76" y="87"/>
                  </a:cubicBezTo>
                  <a:cubicBezTo>
                    <a:pt x="76" y="88"/>
                    <a:pt x="76" y="88"/>
                    <a:pt x="76" y="89"/>
                  </a:cubicBezTo>
                  <a:cubicBezTo>
                    <a:pt x="76" y="90"/>
                    <a:pt x="76" y="91"/>
                    <a:pt x="77" y="92"/>
                  </a:cubicBezTo>
                  <a:cubicBezTo>
                    <a:pt x="77" y="92"/>
                    <a:pt x="77" y="92"/>
                    <a:pt x="77" y="93"/>
                  </a:cubicBezTo>
                  <a:cubicBezTo>
                    <a:pt x="77" y="94"/>
                    <a:pt x="77" y="95"/>
                    <a:pt x="77" y="96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78" y="98"/>
                    <a:pt x="78" y="99"/>
                    <a:pt x="78" y="100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9" y="102"/>
                    <a:pt x="79" y="103"/>
                    <a:pt x="79" y="104"/>
                  </a:cubicBezTo>
                  <a:cubicBezTo>
                    <a:pt x="79" y="104"/>
                    <a:pt x="79" y="105"/>
                    <a:pt x="79" y="105"/>
                  </a:cubicBezTo>
                  <a:cubicBezTo>
                    <a:pt x="79" y="105"/>
                    <a:pt x="80" y="105"/>
                    <a:pt x="80" y="106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11"/>
                    <a:pt x="83" y="115"/>
                    <a:pt x="84" y="119"/>
                  </a:cubicBezTo>
                  <a:cubicBezTo>
                    <a:pt x="77" y="115"/>
                    <a:pt x="76" y="123"/>
                    <a:pt x="76" y="123"/>
                  </a:cubicBezTo>
                  <a:cubicBezTo>
                    <a:pt x="76" y="152"/>
                    <a:pt x="92" y="161"/>
                    <a:pt x="92" y="161"/>
                  </a:cubicBezTo>
                  <a:cubicBezTo>
                    <a:pt x="95" y="180"/>
                    <a:pt x="114" y="200"/>
                    <a:pt x="114" y="200"/>
                  </a:cubicBezTo>
                  <a:cubicBezTo>
                    <a:pt x="121" y="227"/>
                    <a:pt x="104" y="238"/>
                    <a:pt x="104" y="238"/>
                  </a:cubicBezTo>
                  <a:cubicBezTo>
                    <a:pt x="75" y="249"/>
                    <a:pt x="75" y="249"/>
                    <a:pt x="75" y="249"/>
                  </a:cubicBezTo>
                  <a:cubicBezTo>
                    <a:pt x="0" y="273"/>
                    <a:pt x="0" y="339"/>
                    <a:pt x="0" y="339"/>
                  </a:cubicBezTo>
                  <a:cubicBezTo>
                    <a:pt x="137" y="339"/>
                    <a:pt x="137" y="339"/>
                    <a:pt x="137" y="339"/>
                  </a:cubicBezTo>
                  <a:cubicBezTo>
                    <a:pt x="148" y="271"/>
                    <a:pt x="148" y="271"/>
                    <a:pt x="148" y="271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46" y="249"/>
                    <a:pt x="146" y="249"/>
                    <a:pt x="146" y="249"/>
                  </a:cubicBezTo>
                  <a:cubicBezTo>
                    <a:pt x="166" y="249"/>
                    <a:pt x="166" y="249"/>
                    <a:pt x="166" y="249"/>
                  </a:cubicBezTo>
                  <a:cubicBezTo>
                    <a:pt x="175" y="258"/>
                    <a:pt x="175" y="258"/>
                    <a:pt x="175" y="258"/>
                  </a:cubicBezTo>
                  <a:cubicBezTo>
                    <a:pt x="164" y="271"/>
                    <a:pt x="164" y="271"/>
                    <a:pt x="164" y="271"/>
                  </a:cubicBezTo>
                  <a:cubicBezTo>
                    <a:pt x="174" y="339"/>
                    <a:pt x="174" y="339"/>
                    <a:pt x="174" y="339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307" y="274"/>
                    <a:pt x="238" y="252"/>
                    <a:pt x="216" y="244"/>
                  </a:cubicBezTo>
                  <a:close/>
                  <a:moveTo>
                    <a:pt x="96" y="158"/>
                  </a:moveTo>
                  <a:cubicBezTo>
                    <a:pt x="94" y="157"/>
                    <a:pt x="86" y="153"/>
                    <a:pt x="81" y="139"/>
                  </a:cubicBezTo>
                  <a:cubicBezTo>
                    <a:pt x="81" y="139"/>
                    <a:pt x="77" y="124"/>
                    <a:pt x="81" y="123"/>
                  </a:cubicBezTo>
                  <a:cubicBezTo>
                    <a:pt x="81" y="123"/>
                    <a:pt x="86" y="119"/>
                    <a:pt x="93" y="136"/>
                  </a:cubicBezTo>
                  <a:cubicBezTo>
                    <a:pt x="94" y="139"/>
                    <a:pt x="96" y="142"/>
                    <a:pt x="97" y="143"/>
                  </a:cubicBezTo>
                  <a:cubicBezTo>
                    <a:pt x="97" y="143"/>
                    <a:pt x="82" y="98"/>
                    <a:pt x="105" y="72"/>
                  </a:cubicBezTo>
                  <a:cubicBezTo>
                    <a:pt x="105" y="72"/>
                    <a:pt x="155" y="137"/>
                    <a:pt x="211" y="104"/>
                  </a:cubicBezTo>
                  <a:cubicBezTo>
                    <a:pt x="211" y="131"/>
                    <a:pt x="211" y="131"/>
                    <a:pt x="211" y="131"/>
                  </a:cubicBezTo>
                  <a:cubicBezTo>
                    <a:pt x="211" y="138"/>
                    <a:pt x="211" y="143"/>
                    <a:pt x="215" y="136"/>
                  </a:cubicBezTo>
                  <a:cubicBezTo>
                    <a:pt x="222" y="120"/>
                    <a:pt x="222" y="130"/>
                    <a:pt x="222" y="130"/>
                  </a:cubicBezTo>
                  <a:cubicBezTo>
                    <a:pt x="220" y="148"/>
                    <a:pt x="212" y="156"/>
                    <a:pt x="206" y="161"/>
                  </a:cubicBezTo>
                  <a:cubicBezTo>
                    <a:pt x="201" y="176"/>
                    <a:pt x="193" y="190"/>
                    <a:pt x="183" y="201"/>
                  </a:cubicBezTo>
                  <a:cubicBezTo>
                    <a:pt x="152" y="236"/>
                    <a:pt x="121" y="201"/>
                    <a:pt x="121" y="201"/>
                  </a:cubicBezTo>
                  <a:cubicBezTo>
                    <a:pt x="109" y="191"/>
                    <a:pt x="101" y="175"/>
                    <a:pt x="96" y="158"/>
                  </a:cubicBezTo>
                  <a:close/>
                  <a:moveTo>
                    <a:pt x="185" y="222"/>
                  </a:moveTo>
                  <a:cubicBezTo>
                    <a:pt x="166" y="245"/>
                    <a:pt x="166" y="245"/>
                    <a:pt x="166" y="245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17" y="225"/>
                    <a:pt x="117" y="225"/>
                    <a:pt x="117" y="225"/>
                  </a:cubicBezTo>
                  <a:cubicBezTo>
                    <a:pt x="117" y="225"/>
                    <a:pt x="119" y="216"/>
                    <a:pt x="119" y="204"/>
                  </a:cubicBezTo>
                  <a:cubicBezTo>
                    <a:pt x="119" y="204"/>
                    <a:pt x="132" y="221"/>
                    <a:pt x="152" y="220"/>
                  </a:cubicBezTo>
                  <a:cubicBezTo>
                    <a:pt x="152" y="220"/>
                    <a:pt x="171" y="222"/>
                    <a:pt x="185" y="204"/>
                  </a:cubicBezTo>
                  <a:lnTo>
                    <a:pt x="185" y="222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endParaRPr lang="zh-CN" altLang="en-US" sz="100"/>
            </a:p>
          </p:txBody>
        </p:sp>
        <p:grpSp>
          <p:nvGrpSpPr>
            <p:cNvPr id="95263" name="组合 703"/>
            <p:cNvGrpSpPr>
              <a:grpSpLocks/>
            </p:cNvGrpSpPr>
            <p:nvPr/>
          </p:nvGrpSpPr>
          <p:grpSpPr bwMode="auto">
            <a:xfrm flipH="1">
              <a:off x="14839" y="4978"/>
              <a:ext cx="816" cy="177"/>
              <a:chOff x="6371146" y="1585051"/>
              <a:chExt cx="689204" cy="149402"/>
            </a:xfrm>
          </p:grpSpPr>
          <p:sp>
            <p:nvSpPr>
              <p:cNvPr id="1149" name="椭圆 1148"/>
              <p:cNvSpPr/>
              <p:nvPr/>
            </p:nvSpPr>
            <p:spPr>
              <a:xfrm>
                <a:off x="6371569" y="1584207"/>
                <a:ext cx="149918" cy="149823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  <p:cxnSp>
            <p:nvCxnSpPr>
              <p:cNvPr id="1151" name="直接连接符 1150"/>
              <p:cNvCxnSpPr>
                <a:stCxn id="1149" idx="6"/>
              </p:cNvCxnSpPr>
              <p:nvPr/>
            </p:nvCxnSpPr>
            <p:spPr>
              <a:xfrm flipV="1">
                <a:off x="6521487" y="1647513"/>
                <a:ext cx="538441" cy="12661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266" name="组合 152"/>
            <p:cNvGrpSpPr>
              <a:grpSpLocks/>
            </p:cNvGrpSpPr>
            <p:nvPr/>
          </p:nvGrpSpPr>
          <p:grpSpPr bwMode="auto">
            <a:xfrm>
              <a:off x="2277" y="1932"/>
              <a:ext cx="1682" cy="3249"/>
              <a:chOff x="4164" y="8771"/>
              <a:chExt cx="2236" cy="4317"/>
            </a:xfrm>
          </p:grpSpPr>
          <p:sp>
            <p:nvSpPr>
              <p:cNvPr id="39965" name="标题 3"/>
              <p:cNvSpPr txBox="1"/>
              <p:nvPr/>
            </p:nvSpPr>
            <p:spPr>
              <a:xfrm>
                <a:off x="4164" y="8771"/>
                <a:ext cx="2237" cy="43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68803" tIns="34401" rIns="68803" bIns="34401" anchor="ctr"/>
              <a:lstStyle/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政治表现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价值观念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道德品质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法纪观念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集体观念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劳动观念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生活态度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文明修养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</p:txBody>
          </p:sp>
          <p:cxnSp>
            <p:nvCxnSpPr>
              <p:cNvPr id="155" name="直接连接符 154"/>
              <p:cNvCxnSpPr>
                <a:stCxn id="1149" idx="6"/>
              </p:cNvCxnSpPr>
              <p:nvPr/>
            </p:nvCxnSpPr>
            <p:spPr>
              <a:xfrm>
                <a:off x="6175" y="9030"/>
                <a:ext cx="0" cy="3800"/>
              </a:xfrm>
              <a:prstGeom prst="line">
                <a:avLst/>
              </a:prstGeom>
              <a:ln w="2222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269" name="组合 155"/>
            <p:cNvGrpSpPr>
              <a:grpSpLocks/>
            </p:cNvGrpSpPr>
            <p:nvPr/>
          </p:nvGrpSpPr>
          <p:grpSpPr bwMode="auto">
            <a:xfrm>
              <a:off x="15782" y="3428"/>
              <a:ext cx="1785" cy="3249"/>
              <a:chOff x="4027" y="8771"/>
              <a:chExt cx="2373" cy="4316"/>
            </a:xfrm>
          </p:grpSpPr>
          <p:sp>
            <p:nvSpPr>
              <p:cNvPr id="39968" name="标题 3"/>
              <p:cNvSpPr txBox="1"/>
              <p:nvPr/>
            </p:nvSpPr>
            <p:spPr>
              <a:xfrm>
                <a:off x="4163" y="8770"/>
                <a:ext cx="2237" cy="43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68803" tIns="34401" rIns="68803" bIns="34401" anchor="ctr"/>
              <a:lstStyle/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学习态度学习成绩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实操技能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科研能力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</p:txBody>
          </p:sp>
          <p:cxnSp>
            <p:nvCxnSpPr>
              <p:cNvPr id="158" name="直接连接符 157"/>
              <p:cNvCxnSpPr>
                <a:stCxn id="1149" idx="6"/>
              </p:cNvCxnSpPr>
              <p:nvPr/>
            </p:nvCxnSpPr>
            <p:spPr>
              <a:xfrm>
                <a:off x="4027" y="9962"/>
                <a:ext cx="0" cy="1986"/>
              </a:xfrm>
              <a:prstGeom prst="line">
                <a:avLst/>
              </a:prstGeom>
              <a:ln w="2222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272" name="组合 162"/>
            <p:cNvGrpSpPr>
              <a:grpSpLocks/>
            </p:cNvGrpSpPr>
            <p:nvPr/>
          </p:nvGrpSpPr>
          <p:grpSpPr bwMode="auto">
            <a:xfrm flipH="1">
              <a:off x="12740" y="9124"/>
              <a:ext cx="816" cy="179"/>
              <a:chOff x="6371146" y="1585051"/>
              <a:chExt cx="689204" cy="149402"/>
            </a:xfrm>
          </p:grpSpPr>
          <p:sp>
            <p:nvSpPr>
              <p:cNvPr id="164" name="椭圆 163"/>
              <p:cNvSpPr/>
              <p:nvPr/>
            </p:nvSpPr>
            <p:spPr>
              <a:xfrm>
                <a:off x="6370301" y="1585468"/>
                <a:ext cx="149919" cy="14815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  <p:cxnSp>
            <p:nvCxnSpPr>
              <p:cNvPr id="165" name="直接连接符 164"/>
              <p:cNvCxnSpPr>
                <a:stCxn id="164" idx="6"/>
              </p:cNvCxnSpPr>
              <p:nvPr/>
            </p:nvCxnSpPr>
            <p:spPr>
              <a:xfrm flipV="1">
                <a:off x="6520221" y="1648066"/>
                <a:ext cx="540552" cy="12520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275" name="组合 165"/>
            <p:cNvGrpSpPr>
              <a:grpSpLocks/>
            </p:cNvGrpSpPr>
            <p:nvPr/>
          </p:nvGrpSpPr>
          <p:grpSpPr bwMode="auto">
            <a:xfrm>
              <a:off x="3961" y="3178"/>
              <a:ext cx="816" cy="177"/>
              <a:chOff x="6371146" y="1585051"/>
              <a:chExt cx="689204" cy="149402"/>
            </a:xfrm>
          </p:grpSpPr>
          <p:sp>
            <p:nvSpPr>
              <p:cNvPr id="167" name="椭圆 166"/>
              <p:cNvSpPr/>
              <p:nvPr/>
            </p:nvSpPr>
            <p:spPr>
              <a:xfrm>
                <a:off x="6371991" y="1584207"/>
                <a:ext cx="149918" cy="149823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  <p:cxnSp>
            <p:nvCxnSpPr>
              <p:cNvPr id="168" name="直接连接符 167"/>
              <p:cNvCxnSpPr>
                <a:stCxn id="167" idx="6"/>
              </p:cNvCxnSpPr>
              <p:nvPr/>
            </p:nvCxnSpPr>
            <p:spPr>
              <a:xfrm flipV="1">
                <a:off x="6521909" y="1647513"/>
                <a:ext cx="538441" cy="12661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979" name="标题 3"/>
            <p:cNvSpPr txBox="1"/>
            <p:nvPr/>
          </p:nvSpPr>
          <p:spPr>
            <a:xfrm>
              <a:off x="2397" y="6752"/>
              <a:ext cx="2092" cy="3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68803" tIns="34401" rIns="68803" bIns="34401" anchor="ctr"/>
            <a:lstStyle/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创新能力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组织协作能力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社会活动能力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  <a:p>
              <a:pPr eaLnBrk="0" hangingPunct="0"/>
              <a:r>
                <a: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cs typeface="+mn-ea"/>
                  <a:sym typeface="宋体" panose="02010600030101010101" pitchFamily="2" charset="-122"/>
                </a:rPr>
                <a:t>拓展能力</a:t>
              </a:r>
              <a:endParaRPr lang="zh-CN" altLang="en-US" sz="1505" b="1" noProof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sym typeface="宋体" panose="02010600030101010101" pitchFamily="2" charset="-122"/>
              </a:endParaRPr>
            </a:p>
          </p:txBody>
        </p:sp>
        <p:cxnSp>
          <p:nvCxnSpPr>
            <p:cNvPr id="171" name="直接连接符 170"/>
            <p:cNvCxnSpPr>
              <a:stCxn id="167" idx="6"/>
            </p:cNvCxnSpPr>
            <p:nvPr/>
          </p:nvCxnSpPr>
          <p:spPr>
            <a:xfrm rot="5400000">
              <a:off x="3316" y="6713"/>
              <a:ext cx="0" cy="1577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280" name="组合 171"/>
            <p:cNvGrpSpPr>
              <a:grpSpLocks/>
            </p:cNvGrpSpPr>
            <p:nvPr/>
          </p:nvGrpSpPr>
          <p:grpSpPr bwMode="auto">
            <a:xfrm rot="-5400000">
              <a:off x="2889" y="6888"/>
              <a:ext cx="816" cy="177"/>
              <a:chOff x="6371146" y="1585051"/>
              <a:chExt cx="689204" cy="149402"/>
            </a:xfrm>
          </p:grpSpPr>
          <p:sp>
            <p:nvSpPr>
              <p:cNvPr id="173" name="椭圆 172"/>
              <p:cNvSpPr/>
              <p:nvPr/>
            </p:nvSpPr>
            <p:spPr>
              <a:xfrm>
                <a:off x="6373257" y="1583784"/>
                <a:ext cx="149919" cy="149823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  <p:cxnSp>
            <p:nvCxnSpPr>
              <p:cNvPr id="174" name="直接连接符 173"/>
              <p:cNvCxnSpPr>
                <a:stCxn id="173" idx="6"/>
              </p:cNvCxnSpPr>
              <p:nvPr/>
            </p:nvCxnSpPr>
            <p:spPr>
              <a:xfrm flipV="1">
                <a:off x="6523178" y="1647091"/>
                <a:ext cx="538440" cy="12661"/>
              </a:xfrm>
              <a:prstGeom prst="line">
                <a:avLst/>
              </a:prstGeom>
              <a:ln w="222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组合 174"/>
            <p:cNvGrpSpPr/>
            <p:nvPr/>
          </p:nvGrpSpPr>
          <p:grpSpPr>
            <a:xfrm>
              <a:off x="8818" y="8606"/>
              <a:ext cx="503" cy="503"/>
              <a:chOff x="3286286" y="2241612"/>
              <a:chExt cx="566448" cy="566448"/>
            </a:xfrm>
            <a:solidFill>
              <a:srgbClr val="E87E7E"/>
            </a:solidFill>
          </p:grpSpPr>
          <p:sp>
            <p:nvSpPr>
              <p:cNvPr id="176" name="椭圆 175"/>
              <p:cNvSpPr/>
              <p:nvPr/>
            </p:nvSpPr>
            <p:spPr>
              <a:xfrm>
                <a:off x="3286286" y="2241612"/>
                <a:ext cx="566448" cy="566448"/>
              </a:xfrm>
              <a:prstGeom prst="ellipse">
                <a:avLst/>
              </a:prstGeom>
              <a:grp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15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177" name="Freeform 102"/>
              <p:cNvSpPr>
                <a:spLocks noEditPoints="1"/>
              </p:cNvSpPr>
              <p:nvPr/>
            </p:nvSpPr>
            <p:spPr bwMode="auto">
              <a:xfrm>
                <a:off x="3412938" y="2397804"/>
                <a:ext cx="313144" cy="269952"/>
              </a:xfrm>
              <a:custGeom>
                <a:avLst/>
                <a:gdLst>
                  <a:gd name="T0" fmla="*/ 108 w 148"/>
                  <a:gd name="T1" fmla="*/ 0 h 127"/>
                  <a:gd name="T2" fmla="*/ 81 w 148"/>
                  <a:gd name="T3" fmla="*/ 10 h 127"/>
                  <a:gd name="T4" fmla="*/ 74 w 148"/>
                  <a:gd name="T5" fmla="*/ 19 h 127"/>
                  <a:gd name="T6" fmla="*/ 67 w 148"/>
                  <a:gd name="T7" fmla="*/ 10 h 127"/>
                  <a:gd name="T8" fmla="*/ 40 w 148"/>
                  <a:gd name="T9" fmla="*/ 0 h 127"/>
                  <a:gd name="T10" fmla="*/ 0 w 148"/>
                  <a:gd name="T11" fmla="*/ 40 h 127"/>
                  <a:gd name="T12" fmla="*/ 15 w 148"/>
                  <a:gd name="T13" fmla="*/ 79 h 127"/>
                  <a:gd name="T14" fmla="*/ 73 w 148"/>
                  <a:gd name="T15" fmla="*/ 127 h 127"/>
                  <a:gd name="T16" fmla="*/ 74 w 148"/>
                  <a:gd name="T17" fmla="*/ 127 h 127"/>
                  <a:gd name="T18" fmla="*/ 75 w 148"/>
                  <a:gd name="T19" fmla="*/ 127 h 127"/>
                  <a:gd name="T20" fmla="*/ 133 w 148"/>
                  <a:gd name="T21" fmla="*/ 79 h 127"/>
                  <a:gd name="T22" fmla="*/ 148 w 148"/>
                  <a:gd name="T23" fmla="*/ 40 h 127"/>
                  <a:gd name="T24" fmla="*/ 108 w 148"/>
                  <a:gd name="T25" fmla="*/ 0 h 127"/>
                  <a:gd name="T26" fmla="*/ 129 w 148"/>
                  <a:gd name="T27" fmla="*/ 77 h 127"/>
                  <a:gd name="T28" fmla="*/ 74 w 148"/>
                  <a:gd name="T29" fmla="*/ 123 h 127"/>
                  <a:gd name="T30" fmla="*/ 19 w 148"/>
                  <a:gd name="T31" fmla="*/ 77 h 127"/>
                  <a:gd name="T32" fmla="*/ 4 w 148"/>
                  <a:gd name="T33" fmla="*/ 40 h 127"/>
                  <a:gd name="T34" fmla="*/ 40 w 148"/>
                  <a:gd name="T35" fmla="*/ 4 h 127"/>
                  <a:gd name="T36" fmla="*/ 64 w 148"/>
                  <a:gd name="T37" fmla="*/ 13 h 127"/>
                  <a:gd name="T38" fmla="*/ 72 w 148"/>
                  <a:gd name="T39" fmla="*/ 24 h 127"/>
                  <a:gd name="T40" fmla="*/ 76 w 148"/>
                  <a:gd name="T41" fmla="*/ 24 h 127"/>
                  <a:gd name="T42" fmla="*/ 84 w 148"/>
                  <a:gd name="T43" fmla="*/ 13 h 127"/>
                  <a:gd name="T44" fmla="*/ 108 w 148"/>
                  <a:gd name="T45" fmla="*/ 4 h 127"/>
                  <a:gd name="T46" fmla="*/ 144 w 148"/>
                  <a:gd name="T47" fmla="*/ 40 h 127"/>
                  <a:gd name="T48" fmla="*/ 129 w 148"/>
                  <a:gd name="T49" fmla="*/ 7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8" h="127">
                    <a:moveTo>
                      <a:pt x="108" y="0"/>
                    </a:moveTo>
                    <a:cubicBezTo>
                      <a:pt x="98" y="0"/>
                      <a:pt x="89" y="4"/>
                      <a:pt x="81" y="10"/>
                    </a:cubicBezTo>
                    <a:cubicBezTo>
                      <a:pt x="78" y="13"/>
                      <a:pt x="76" y="16"/>
                      <a:pt x="74" y="19"/>
                    </a:cubicBezTo>
                    <a:cubicBezTo>
                      <a:pt x="72" y="16"/>
                      <a:pt x="70" y="13"/>
                      <a:pt x="67" y="10"/>
                    </a:cubicBezTo>
                    <a:cubicBezTo>
                      <a:pt x="59" y="4"/>
                      <a:pt x="50" y="0"/>
                      <a:pt x="40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5" y="67"/>
                      <a:pt x="15" y="79"/>
                    </a:cubicBezTo>
                    <a:cubicBezTo>
                      <a:pt x="31" y="98"/>
                      <a:pt x="71" y="126"/>
                      <a:pt x="73" y="127"/>
                    </a:cubicBezTo>
                    <a:cubicBezTo>
                      <a:pt x="73" y="127"/>
                      <a:pt x="74" y="127"/>
                      <a:pt x="74" y="127"/>
                    </a:cubicBezTo>
                    <a:cubicBezTo>
                      <a:pt x="74" y="127"/>
                      <a:pt x="75" y="127"/>
                      <a:pt x="75" y="127"/>
                    </a:cubicBezTo>
                    <a:cubicBezTo>
                      <a:pt x="77" y="126"/>
                      <a:pt x="117" y="98"/>
                      <a:pt x="133" y="79"/>
                    </a:cubicBezTo>
                    <a:cubicBezTo>
                      <a:pt x="143" y="67"/>
                      <a:pt x="148" y="55"/>
                      <a:pt x="148" y="40"/>
                    </a:cubicBezTo>
                    <a:cubicBezTo>
                      <a:pt x="148" y="18"/>
                      <a:pt x="130" y="0"/>
                      <a:pt x="108" y="0"/>
                    </a:cubicBezTo>
                    <a:close/>
                    <a:moveTo>
                      <a:pt x="129" y="77"/>
                    </a:moveTo>
                    <a:cubicBezTo>
                      <a:pt x="116" y="93"/>
                      <a:pt x="81" y="118"/>
                      <a:pt x="74" y="123"/>
                    </a:cubicBezTo>
                    <a:cubicBezTo>
                      <a:pt x="67" y="118"/>
                      <a:pt x="32" y="93"/>
                      <a:pt x="19" y="77"/>
                    </a:cubicBezTo>
                    <a:cubicBezTo>
                      <a:pt x="8" y="65"/>
                      <a:pt x="4" y="54"/>
                      <a:pt x="4" y="40"/>
                    </a:cubicBezTo>
                    <a:cubicBezTo>
                      <a:pt x="4" y="20"/>
                      <a:pt x="20" y="4"/>
                      <a:pt x="40" y="4"/>
                    </a:cubicBezTo>
                    <a:cubicBezTo>
                      <a:pt x="49" y="4"/>
                      <a:pt x="57" y="7"/>
                      <a:pt x="64" y="13"/>
                    </a:cubicBezTo>
                    <a:cubicBezTo>
                      <a:pt x="67" y="16"/>
                      <a:pt x="70" y="20"/>
                      <a:pt x="72" y="24"/>
                    </a:cubicBezTo>
                    <a:cubicBezTo>
                      <a:pt x="73" y="25"/>
                      <a:pt x="75" y="25"/>
                      <a:pt x="76" y="24"/>
                    </a:cubicBezTo>
                    <a:cubicBezTo>
                      <a:pt x="78" y="20"/>
                      <a:pt x="81" y="16"/>
                      <a:pt x="84" y="13"/>
                    </a:cubicBezTo>
                    <a:cubicBezTo>
                      <a:pt x="91" y="7"/>
                      <a:pt x="99" y="4"/>
                      <a:pt x="108" y="4"/>
                    </a:cubicBezTo>
                    <a:cubicBezTo>
                      <a:pt x="128" y="4"/>
                      <a:pt x="144" y="20"/>
                      <a:pt x="144" y="40"/>
                    </a:cubicBezTo>
                    <a:cubicBezTo>
                      <a:pt x="144" y="54"/>
                      <a:pt x="140" y="65"/>
                      <a:pt x="129" y="77"/>
                    </a:cubicBezTo>
                    <a:close/>
                  </a:path>
                </a:pathLst>
              </a:custGeom>
              <a:grpFill/>
              <a:ln>
                <a:solidFill>
                  <a:schemeClr val="bg1">
                    <a:lumMod val="95000"/>
                  </a:schemeClr>
                </a:solidFill>
              </a:ln>
            </p:spPr>
            <p:txBody>
              <a:bodyPr lIns="51602" tIns="25801" rIns="51602" bIns="25801"/>
              <a:lstStyle/>
              <a:p>
                <a:endParaRPr lang="zh-CN" altLang="en-US" sz="1015" noProof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8" name="KSO_Shape"/>
            <p:cNvSpPr/>
            <p:nvPr/>
          </p:nvSpPr>
          <p:spPr bwMode="auto">
            <a:xfrm>
              <a:off x="6194" y="5957"/>
              <a:ext cx="345" cy="372"/>
            </a:xfrm>
            <a:custGeom>
              <a:avLst/>
              <a:gdLst>
                <a:gd name="T0" fmla="*/ 2147483646 w 5440"/>
                <a:gd name="T1" fmla="*/ 2147483646 h 5267"/>
                <a:gd name="T2" fmla="*/ 2147483646 w 5440"/>
                <a:gd name="T3" fmla="*/ 2147483646 h 5267"/>
                <a:gd name="T4" fmla="*/ 2147483646 w 5440"/>
                <a:gd name="T5" fmla="*/ 2147483646 h 5267"/>
                <a:gd name="T6" fmla="*/ 2147483646 w 5440"/>
                <a:gd name="T7" fmla="*/ 2147483646 h 5267"/>
                <a:gd name="T8" fmla="*/ 2147483646 w 5440"/>
                <a:gd name="T9" fmla="*/ 2147483646 h 5267"/>
                <a:gd name="T10" fmla="*/ 2147483646 w 5440"/>
                <a:gd name="T11" fmla="*/ 2147483646 h 5267"/>
                <a:gd name="T12" fmla="*/ 2147483646 w 5440"/>
                <a:gd name="T13" fmla="*/ 2147483646 h 5267"/>
                <a:gd name="T14" fmla="*/ 2147483646 w 5440"/>
                <a:gd name="T15" fmla="*/ 2147483646 h 5267"/>
                <a:gd name="T16" fmla="*/ 2147483646 w 5440"/>
                <a:gd name="T17" fmla="*/ 2147483646 h 5267"/>
                <a:gd name="T18" fmla="*/ 2147483646 w 5440"/>
                <a:gd name="T19" fmla="*/ 2147483646 h 5267"/>
                <a:gd name="T20" fmla="*/ 2147483646 w 5440"/>
                <a:gd name="T21" fmla="*/ 2147483646 h 5267"/>
                <a:gd name="T22" fmla="*/ 2147483646 w 5440"/>
                <a:gd name="T23" fmla="*/ 2147483646 h 5267"/>
                <a:gd name="T24" fmla="*/ 2147483646 w 5440"/>
                <a:gd name="T25" fmla="*/ 2147483646 h 5267"/>
                <a:gd name="T26" fmla="*/ 2147483646 w 5440"/>
                <a:gd name="T27" fmla="*/ 2147483646 h 5267"/>
                <a:gd name="T28" fmla="*/ 2147483646 w 5440"/>
                <a:gd name="T29" fmla="*/ 2147483646 h 5267"/>
                <a:gd name="T30" fmla="*/ 429445831 w 5440"/>
                <a:gd name="T31" fmla="*/ 2147483646 h 5267"/>
                <a:gd name="T32" fmla="*/ 85840210 w 5440"/>
                <a:gd name="T33" fmla="*/ 2147483646 h 5267"/>
                <a:gd name="T34" fmla="*/ 1545979988 w 5440"/>
                <a:gd name="T35" fmla="*/ 2147483646 h 5267"/>
                <a:gd name="T36" fmla="*/ 2147483646 w 5440"/>
                <a:gd name="T37" fmla="*/ 2147483646 h 5267"/>
                <a:gd name="T38" fmla="*/ 2147483646 w 5440"/>
                <a:gd name="T39" fmla="*/ 2147483646 h 5267"/>
                <a:gd name="T40" fmla="*/ 2147483646 w 5440"/>
                <a:gd name="T41" fmla="*/ 2147483646 h 5267"/>
                <a:gd name="T42" fmla="*/ 2147483646 w 5440"/>
                <a:gd name="T43" fmla="*/ 2147483646 h 5267"/>
                <a:gd name="T44" fmla="*/ 2147483646 w 5440"/>
                <a:gd name="T45" fmla="*/ 2147483646 h 5267"/>
                <a:gd name="T46" fmla="*/ 2147483646 w 5440"/>
                <a:gd name="T47" fmla="*/ 2147483646 h 5267"/>
                <a:gd name="T48" fmla="*/ 2147483646 w 5440"/>
                <a:gd name="T49" fmla="*/ 2147483646 h 5267"/>
                <a:gd name="T50" fmla="*/ 2147483646 w 5440"/>
                <a:gd name="T51" fmla="*/ 2147483646 h 5267"/>
                <a:gd name="T52" fmla="*/ 2147483646 w 5440"/>
                <a:gd name="T53" fmla="*/ 2147483646 h 5267"/>
                <a:gd name="T54" fmla="*/ 2147483646 w 5440"/>
                <a:gd name="T55" fmla="*/ 2147483646 h 5267"/>
                <a:gd name="T56" fmla="*/ 2147483646 w 5440"/>
                <a:gd name="T57" fmla="*/ 2147483646 h 5267"/>
                <a:gd name="T58" fmla="*/ 2147483646 w 5440"/>
                <a:gd name="T59" fmla="*/ 2147483646 h 5267"/>
                <a:gd name="T60" fmla="*/ 2147483646 w 5440"/>
                <a:gd name="T61" fmla="*/ 2147483646 h 5267"/>
                <a:gd name="T62" fmla="*/ 2147483646 w 5440"/>
                <a:gd name="T63" fmla="*/ 2147483646 h 5267"/>
                <a:gd name="T64" fmla="*/ 2147483646 w 5440"/>
                <a:gd name="T65" fmla="*/ 2147483646 h 5267"/>
                <a:gd name="T66" fmla="*/ 2147483646 w 5440"/>
                <a:gd name="T67" fmla="*/ 2147483646 h 5267"/>
                <a:gd name="T68" fmla="*/ 2147483646 w 5440"/>
                <a:gd name="T69" fmla="*/ 2147483646 h 5267"/>
                <a:gd name="T70" fmla="*/ 2147483646 w 5440"/>
                <a:gd name="T71" fmla="*/ 2147483646 h 5267"/>
                <a:gd name="T72" fmla="*/ 2147483646 w 5440"/>
                <a:gd name="T73" fmla="*/ 2147483646 h 5267"/>
                <a:gd name="T74" fmla="*/ 2147483646 w 5440"/>
                <a:gd name="T75" fmla="*/ 2147483646 h 5267"/>
                <a:gd name="T76" fmla="*/ 2147483646 w 5440"/>
                <a:gd name="T77" fmla="*/ 2147483646 h 5267"/>
                <a:gd name="T78" fmla="*/ 2147483646 w 5440"/>
                <a:gd name="T79" fmla="*/ 2147483646 h 5267"/>
                <a:gd name="T80" fmla="*/ 2147483646 w 5440"/>
                <a:gd name="T81" fmla="*/ 2147483646 h 5267"/>
                <a:gd name="T82" fmla="*/ 2147483646 w 5440"/>
                <a:gd name="T83" fmla="*/ 2147483646 h 5267"/>
                <a:gd name="T84" fmla="*/ 2147483646 w 5440"/>
                <a:gd name="T85" fmla="*/ 2147483646 h 5267"/>
                <a:gd name="T86" fmla="*/ 2147483646 w 5440"/>
                <a:gd name="T87" fmla="*/ 2147483646 h 5267"/>
                <a:gd name="T88" fmla="*/ 2147483646 w 5440"/>
                <a:gd name="T89" fmla="*/ 2147483646 h 5267"/>
                <a:gd name="T90" fmla="*/ 2147483646 w 5440"/>
                <a:gd name="T91" fmla="*/ 2147483646 h 5267"/>
                <a:gd name="T92" fmla="*/ 2147483646 w 5440"/>
                <a:gd name="T93" fmla="*/ 2147483646 h 5267"/>
                <a:gd name="T94" fmla="*/ 2147483646 w 5440"/>
                <a:gd name="T95" fmla="*/ 2147483646 h 5267"/>
                <a:gd name="T96" fmla="*/ 2147483646 w 5440"/>
                <a:gd name="T97" fmla="*/ 2147483646 h 5267"/>
                <a:gd name="T98" fmla="*/ 2147483646 w 5440"/>
                <a:gd name="T99" fmla="*/ 2147483646 h 5267"/>
                <a:gd name="T100" fmla="*/ 2147483646 w 5440"/>
                <a:gd name="T101" fmla="*/ 2147483646 h 5267"/>
                <a:gd name="T102" fmla="*/ 2147483646 w 5440"/>
                <a:gd name="T103" fmla="*/ 2147483646 h 5267"/>
                <a:gd name="T104" fmla="*/ 2147483646 w 5440"/>
                <a:gd name="T105" fmla="*/ 2147483646 h 5267"/>
                <a:gd name="T106" fmla="*/ 2147483646 w 5440"/>
                <a:gd name="T107" fmla="*/ 2147483646 h 5267"/>
                <a:gd name="T108" fmla="*/ 2147483646 w 5440"/>
                <a:gd name="T109" fmla="*/ 2147483646 h 526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40" h="5267">
                  <a:moveTo>
                    <a:pt x="1521" y="2392"/>
                  </a:moveTo>
                  <a:lnTo>
                    <a:pt x="1521" y="2392"/>
                  </a:lnTo>
                  <a:lnTo>
                    <a:pt x="1525" y="2395"/>
                  </a:lnTo>
                  <a:lnTo>
                    <a:pt x="2073" y="2944"/>
                  </a:lnTo>
                  <a:lnTo>
                    <a:pt x="2265" y="2753"/>
                  </a:lnTo>
                  <a:lnTo>
                    <a:pt x="2058" y="2546"/>
                  </a:lnTo>
                  <a:lnTo>
                    <a:pt x="1964" y="2452"/>
                  </a:lnTo>
                  <a:lnTo>
                    <a:pt x="2443" y="1974"/>
                  </a:lnTo>
                  <a:lnTo>
                    <a:pt x="2506" y="1981"/>
                  </a:lnTo>
                  <a:lnTo>
                    <a:pt x="2531" y="1984"/>
                  </a:lnTo>
                  <a:lnTo>
                    <a:pt x="2554" y="1985"/>
                  </a:lnTo>
                  <a:lnTo>
                    <a:pt x="2579" y="1984"/>
                  </a:lnTo>
                  <a:lnTo>
                    <a:pt x="2603" y="1981"/>
                  </a:lnTo>
                  <a:lnTo>
                    <a:pt x="2628" y="1978"/>
                  </a:lnTo>
                  <a:lnTo>
                    <a:pt x="2651" y="1973"/>
                  </a:lnTo>
                  <a:lnTo>
                    <a:pt x="2300" y="1621"/>
                  </a:lnTo>
                  <a:lnTo>
                    <a:pt x="2288" y="1611"/>
                  </a:lnTo>
                  <a:lnTo>
                    <a:pt x="2277" y="1601"/>
                  </a:lnTo>
                  <a:lnTo>
                    <a:pt x="2287" y="1564"/>
                  </a:lnTo>
                  <a:lnTo>
                    <a:pt x="2295" y="1528"/>
                  </a:lnTo>
                  <a:lnTo>
                    <a:pt x="2302" y="1490"/>
                  </a:lnTo>
                  <a:lnTo>
                    <a:pt x="2308" y="1454"/>
                  </a:lnTo>
                  <a:lnTo>
                    <a:pt x="2313" y="1416"/>
                  </a:lnTo>
                  <a:lnTo>
                    <a:pt x="2316" y="1379"/>
                  </a:lnTo>
                  <a:lnTo>
                    <a:pt x="2318" y="1340"/>
                  </a:lnTo>
                  <a:lnTo>
                    <a:pt x="2320" y="1303"/>
                  </a:lnTo>
                  <a:lnTo>
                    <a:pt x="2320" y="1265"/>
                  </a:lnTo>
                  <a:lnTo>
                    <a:pt x="2318" y="1227"/>
                  </a:lnTo>
                  <a:lnTo>
                    <a:pt x="2316" y="1190"/>
                  </a:lnTo>
                  <a:lnTo>
                    <a:pt x="2311" y="1152"/>
                  </a:lnTo>
                  <a:lnTo>
                    <a:pt x="2307" y="1115"/>
                  </a:lnTo>
                  <a:lnTo>
                    <a:pt x="2301" y="1077"/>
                  </a:lnTo>
                  <a:lnTo>
                    <a:pt x="2293" y="1041"/>
                  </a:lnTo>
                  <a:lnTo>
                    <a:pt x="2284" y="1004"/>
                  </a:lnTo>
                  <a:lnTo>
                    <a:pt x="2275" y="967"/>
                  </a:lnTo>
                  <a:lnTo>
                    <a:pt x="2263" y="931"/>
                  </a:lnTo>
                  <a:lnTo>
                    <a:pt x="2252" y="895"/>
                  </a:lnTo>
                  <a:lnTo>
                    <a:pt x="2238" y="859"/>
                  </a:lnTo>
                  <a:lnTo>
                    <a:pt x="2222" y="824"/>
                  </a:lnTo>
                  <a:lnTo>
                    <a:pt x="2207" y="789"/>
                  </a:lnTo>
                  <a:lnTo>
                    <a:pt x="2190" y="754"/>
                  </a:lnTo>
                  <a:lnTo>
                    <a:pt x="2171" y="720"/>
                  </a:lnTo>
                  <a:lnTo>
                    <a:pt x="2152" y="687"/>
                  </a:lnTo>
                  <a:lnTo>
                    <a:pt x="2131" y="654"/>
                  </a:lnTo>
                  <a:lnTo>
                    <a:pt x="2109" y="621"/>
                  </a:lnTo>
                  <a:lnTo>
                    <a:pt x="2085" y="590"/>
                  </a:lnTo>
                  <a:lnTo>
                    <a:pt x="2061" y="558"/>
                  </a:lnTo>
                  <a:lnTo>
                    <a:pt x="2035" y="528"/>
                  </a:lnTo>
                  <a:lnTo>
                    <a:pt x="2008" y="498"/>
                  </a:lnTo>
                  <a:lnTo>
                    <a:pt x="1980" y="469"/>
                  </a:lnTo>
                  <a:lnTo>
                    <a:pt x="1952" y="441"/>
                  </a:lnTo>
                  <a:lnTo>
                    <a:pt x="1922" y="414"/>
                  </a:lnTo>
                  <a:lnTo>
                    <a:pt x="1892" y="389"/>
                  </a:lnTo>
                  <a:lnTo>
                    <a:pt x="1860" y="365"/>
                  </a:lnTo>
                  <a:lnTo>
                    <a:pt x="1828" y="341"/>
                  </a:lnTo>
                  <a:lnTo>
                    <a:pt x="1797" y="319"/>
                  </a:lnTo>
                  <a:lnTo>
                    <a:pt x="1764" y="299"/>
                  </a:lnTo>
                  <a:lnTo>
                    <a:pt x="1731" y="279"/>
                  </a:lnTo>
                  <a:lnTo>
                    <a:pt x="1697" y="260"/>
                  </a:lnTo>
                  <a:lnTo>
                    <a:pt x="1663" y="244"/>
                  </a:lnTo>
                  <a:lnTo>
                    <a:pt x="1628" y="228"/>
                  </a:lnTo>
                  <a:lnTo>
                    <a:pt x="1593" y="212"/>
                  </a:lnTo>
                  <a:lnTo>
                    <a:pt x="1558" y="199"/>
                  </a:lnTo>
                  <a:lnTo>
                    <a:pt x="1523" y="187"/>
                  </a:lnTo>
                  <a:lnTo>
                    <a:pt x="1486" y="176"/>
                  </a:lnTo>
                  <a:lnTo>
                    <a:pt x="1450" y="165"/>
                  </a:lnTo>
                  <a:lnTo>
                    <a:pt x="1414" y="157"/>
                  </a:lnTo>
                  <a:lnTo>
                    <a:pt x="1376" y="150"/>
                  </a:lnTo>
                  <a:lnTo>
                    <a:pt x="1340" y="143"/>
                  </a:lnTo>
                  <a:lnTo>
                    <a:pt x="1302" y="139"/>
                  </a:lnTo>
                  <a:lnTo>
                    <a:pt x="1265" y="134"/>
                  </a:lnTo>
                  <a:lnTo>
                    <a:pt x="1228" y="131"/>
                  </a:lnTo>
                  <a:lnTo>
                    <a:pt x="1191" y="130"/>
                  </a:lnTo>
                  <a:lnTo>
                    <a:pt x="1153" y="129"/>
                  </a:lnTo>
                  <a:lnTo>
                    <a:pt x="1116" y="130"/>
                  </a:lnTo>
                  <a:lnTo>
                    <a:pt x="1078" y="133"/>
                  </a:lnTo>
                  <a:lnTo>
                    <a:pt x="1041" y="136"/>
                  </a:lnTo>
                  <a:lnTo>
                    <a:pt x="1003" y="140"/>
                  </a:lnTo>
                  <a:lnTo>
                    <a:pt x="967" y="146"/>
                  </a:lnTo>
                  <a:lnTo>
                    <a:pt x="929" y="153"/>
                  </a:lnTo>
                  <a:lnTo>
                    <a:pt x="893" y="161"/>
                  </a:lnTo>
                  <a:lnTo>
                    <a:pt x="857" y="170"/>
                  </a:lnTo>
                  <a:lnTo>
                    <a:pt x="1514" y="827"/>
                  </a:lnTo>
                  <a:lnTo>
                    <a:pt x="1341" y="1470"/>
                  </a:lnTo>
                  <a:lnTo>
                    <a:pt x="697" y="1642"/>
                  </a:lnTo>
                  <a:lnTo>
                    <a:pt x="41" y="986"/>
                  </a:lnTo>
                  <a:lnTo>
                    <a:pt x="31" y="1022"/>
                  </a:lnTo>
                  <a:lnTo>
                    <a:pt x="23" y="1059"/>
                  </a:lnTo>
                  <a:lnTo>
                    <a:pt x="16" y="1096"/>
                  </a:lnTo>
                  <a:lnTo>
                    <a:pt x="10" y="1133"/>
                  </a:lnTo>
                  <a:lnTo>
                    <a:pt x="7" y="1170"/>
                  </a:lnTo>
                  <a:lnTo>
                    <a:pt x="3" y="1208"/>
                  </a:lnTo>
                  <a:lnTo>
                    <a:pt x="1" y="1245"/>
                  </a:lnTo>
                  <a:lnTo>
                    <a:pt x="0" y="1283"/>
                  </a:lnTo>
                  <a:lnTo>
                    <a:pt x="1" y="1320"/>
                  </a:lnTo>
                  <a:lnTo>
                    <a:pt x="2" y="1358"/>
                  </a:lnTo>
                  <a:lnTo>
                    <a:pt x="4" y="1394"/>
                  </a:lnTo>
                  <a:lnTo>
                    <a:pt x="9" y="1431"/>
                  </a:lnTo>
                  <a:lnTo>
                    <a:pt x="14" y="1469"/>
                  </a:lnTo>
                  <a:lnTo>
                    <a:pt x="21" y="1505"/>
                  </a:lnTo>
                  <a:lnTo>
                    <a:pt x="28" y="1543"/>
                  </a:lnTo>
                  <a:lnTo>
                    <a:pt x="36" y="1579"/>
                  </a:lnTo>
                  <a:lnTo>
                    <a:pt x="47" y="1615"/>
                  </a:lnTo>
                  <a:lnTo>
                    <a:pt x="57" y="1652"/>
                  </a:lnTo>
                  <a:lnTo>
                    <a:pt x="70" y="1687"/>
                  </a:lnTo>
                  <a:lnTo>
                    <a:pt x="84" y="1722"/>
                  </a:lnTo>
                  <a:lnTo>
                    <a:pt x="98" y="1757"/>
                  </a:lnTo>
                  <a:lnTo>
                    <a:pt x="115" y="1793"/>
                  </a:lnTo>
                  <a:lnTo>
                    <a:pt x="131" y="1826"/>
                  </a:lnTo>
                  <a:lnTo>
                    <a:pt x="150" y="1860"/>
                  </a:lnTo>
                  <a:lnTo>
                    <a:pt x="170" y="1893"/>
                  </a:lnTo>
                  <a:lnTo>
                    <a:pt x="190" y="1926"/>
                  </a:lnTo>
                  <a:lnTo>
                    <a:pt x="212" y="1958"/>
                  </a:lnTo>
                  <a:lnTo>
                    <a:pt x="235" y="1989"/>
                  </a:lnTo>
                  <a:lnTo>
                    <a:pt x="260" y="2021"/>
                  </a:lnTo>
                  <a:lnTo>
                    <a:pt x="285" y="2052"/>
                  </a:lnTo>
                  <a:lnTo>
                    <a:pt x="312" y="2081"/>
                  </a:lnTo>
                  <a:lnTo>
                    <a:pt x="340" y="2109"/>
                  </a:lnTo>
                  <a:lnTo>
                    <a:pt x="370" y="2138"/>
                  </a:lnTo>
                  <a:lnTo>
                    <a:pt x="401" y="2166"/>
                  </a:lnTo>
                  <a:lnTo>
                    <a:pt x="434" y="2193"/>
                  </a:lnTo>
                  <a:lnTo>
                    <a:pt x="466" y="2219"/>
                  </a:lnTo>
                  <a:lnTo>
                    <a:pt x="499" y="2243"/>
                  </a:lnTo>
                  <a:lnTo>
                    <a:pt x="533" y="2266"/>
                  </a:lnTo>
                  <a:lnTo>
                    <a:pt x="567" y="2287"/>
                  </a:lnTo>
                  <a:lnTo>
                    <a:pt x="602" y="2307"/>
                  </a:lnTo>
                  <a:lnTo>
                    <a:pt x="639" y="2326"/>
                  </a:lnTo>
                  <a:lnTo>
                    <a:pt x="675" y="2343"/>
                  </a:lnTo>
                  <a:lnTo>
                    <a:pt x="711" y="2359"/>
                  </a:lnTo>
                  <a:lnTo>
                    <a:pt x="748" y="2374"/>
                  </a:lnTo>
                  <a:lnTo>
                    <a:pt x="785" y="2387"/>
                  </a:lnTo>
                  <a:lnTo>
                    <a:pt x="823" y="2400"/>
                  </a:lnTo>
                  <a:lnTo>
                    <a:pt x="861" y="2410"/>
                  </a:lnTo>
                  <a:lnTo>
                    <a:pt x="900" y="2420"/>
                  </a:lnTo>
                  <a:lnTo>
                    <a:pt x="939" y="2428"/>
                  </a:lnTo>
                  <a:lnTo>
                    <a:pt x="977" y="2435"/>
                  </a:lnTo>
                  <a:lnTo>
                    <a:pt x="1016" y="2441"/>
                  </a:lnTo>
                  <a:lnTo>
                    <a:pt x="1055" y="2444"/>
                  </a:lnTo>
                  <a:lnTo>
                    <a:pt x="1095" y="2448"/>
                  </a:lnTo>
                  <a:lnTo>
                    <a:pt x="1133" y="2449"/>
                  </a:lnTo>
                  <a:lnTo>
                    <a:pt x="1173" y="2449"/>
                  </a:lnTo>
                  <a:lnTo>
                    <a:pt x="1212" y="2448"/>
                  </a:lnTo>
                  <a:lnTo>
                    <a:pt x="1252" y="2445"/>
                  </a:lnTo>
                  <a:lnTo>
                    <a:pt x="1290" y="2442"/>
                  </a:lnTo>
                  <a:lnTo>
                    <a:pt x="1329" y="2437"/>
                  </a:lnTo>
                  <a:lnTo>
                    <a:pt x="1368" y="2430"/>
                  </a:lnTo>
                  <a:lnTo>
                    <a:pt x="1406" y="2422"/>
                  </a:lnTo>
                  <a:lnTo>
                    <a:pt x="1445" y="2414"/>
                  </a:lnTo>
                  <a:lnTo>
                    <a:pt x="1484" y="2403"/>
                  </a:lnTo>
                  <a:lnTo>
                    <a:pt x="1521" y="2392"/>
                  </a:lnTo>
                  <a:close/>
                  <a:moveTo>
                    <a:pt x="3463" y="2785"/>
                  </a:moveTo>
                  <a:lnTo>
                    <a:pt x="3463" y="2785"/>
                  </a:lnTo>
                  <a:lnTo>
                    <a:pt x="3459" y="2803"/>
                  </a:lnTo>
                  <a:lnTo>
                    <a:pt x="3457" y="2821"/>
                  </a:lnTo>
                  <a:lnTo>
                    <a:pt x="3454" y="2838"/>
                  </a:lnTo>
                  <a:lnTo>
                    <a:pt x="3453" y="2857"/>
                  </a:lnTo>
                  <a:lnTo>
                    <a:pt x="3452" y="2876"/>
                  </a:lnTo>
                  <a:lnTo>
                    <a:pt x="3452" y="2893"/>
                  </a:lnTo>
                  <a:lnTo>
                    <a:pt x="3453" y="2912"/>
                  </a:lnTo>
                  <a:lnTo>
                    <a:pt x="3454" y="2931"/>
                  </a:lnTo>
                  <a:lnTo>
                    <a:pt x="3461" y="2994"/>
                  </a:lnTo>
                  <a:lnTo>
                    <a:pt x="3417" y="3039"/>
                  </a:lnTo>
                  <a:lnTo>
                    <a:pt x="3077" y="3379"/>
                  </a:lnTo>
                  <a:lnTo>
                    <a:pt x="2984" y="3472"/>
                  </a:lnTo>
                  <a:lnTo>
                    <a:pt x="2684" y="3172"/>
                  </a:lnTo>
                  <a:lnTo>
                    <a:pt x="2493" y="3363"/>
                  </a:lnTo>
                  <a:lnTo>
                    <a:pt x="4228" y="5098"/>
                  </a:lnTo>
                  <a:lnTo>
                    <a:pt x="4248" y="5117"/>
                  </a:lnTo>
                  <a:lnTo>
                    <a:pt x="4269" y="5136"/>
                  </a:lnTo>
                  <a:lnTo>
                    <a:pt x="4291" y="5152"/>
                  </a:lnTo>
                  <a:lnTo>
                    <a:pt x="4314" y="5168"/>
                  </a:lnTo>
                  <a:lnTo>
                    <a:pt x="4336" y="5183"/>
                  </a:lnTo>
                  <a:lnTo>
                    <a:pt x="4361" y="5195"/>
                  </a:lnTo>
                  <a:lnTo>
                    <a:pt x="4384" y="5207"/>
                  </a:lnTo>
                  <a:lnTo>
                    <a:pt x="4409" y="5218"/>
                  </a:lnTo>
                  <a:lnTo>
                    <a:pt x="4433" y="5227"/>
                  </a:lnTo>
                  <a:lnTo>
                    <a:pt x="4459" y="5235"/>
                  </a:lnTo>
                  <a:lnTo>
                    <a:pt x="4485" y="5242"/>
                  </a:lnTo>
                  <a:lnTo>
                    <a:pt x="4511" y="5248"/>
                  </a:lnTo>
                  <a:lnTo>
                    <a:pt x="4536" y="5253"/>
                  </a:lnTo>
                  <a:lnTo>
                    <a:pt x="4562" y="5255"/>
                  </a:lnTo>
                  <a:lnTo>
                    <a:pt x="4588" y="5258"/>
                  </a:lnTo>
                  <a:lnTo>
                    <a:pt x="4615" y="5259"/>
                  </a:lnTo>
                  <a:lnTo>
                    <a:pt x="4641" y="5258"/>
                  </a:lnTo>
                  <a:lnTo>
                    <a:pt x="4668" y="5255"/>
                  </a:lnTo>
                  <a:lnTo>
                    <a:pt x="4693" y="5253"/>
                  </a:lnTo>
                  <a:lnTo>
                    <a:pt x="4719" y="5248"/>
                  </a:lnTo>
                  <a:lnTo>
                    <a:pt x="4745" y="5242"/>
                  </a:lnTo>
                  <a:lnTo>
                    <a:pt x="4771" y="5235"/>
                  </a:lnTo>
                  <a:lnTo>
                    <a:pt x="4795" y="5227"/>
                  </a:lnTo>
                  <a:lnTo>
                    <a:pt x="4821" y="5218"/>
                  </a:lnTo>
                  <a:lnTo>
                    <a:pt x="4845" y="5207"/>
                  </a:lnTo>
                  <a:lnTo>
                    <a:pt x="4869" y="5195"/>
                  </a:lnTo>
                  <a:lnTo>
                    <a:pt x="4893" y="5183"/>
                  </a:lnTo>
                  <a:lnTo>
                    <a:pt x="4916" y="5168"/>
                  </a:lnTo>
                  <a:lnTo>
                    <a:pt x="4938" y="5152"/>
                  </a:lnTo>
                  <a:lnTo>
                    <a:pt x="4961" y="5136"/>
                  </a:lnTo>
                  <a:lnTo>
                    <a:pt x="4982" y="5117"/>
                  </a:lnTo>
                  <a:lnTo>
                    <a:pt x="5002" y="5098"/>
                  </a:lnTo>
                  <a:lnTo>
                    <a:pt x="5022" y="5077"/>
                  </a:lnTo>
                  <a:lnTo>
                    <a:pt x="5039" y="5056"/>
                  </a:lnTo>
                  <a:lnTo>
                    <a:pt x="5057" y="5035"/>
                  </a:lnTo>
                  <a:lnTo>
                    <a:pt x="5072" y="5013"/>
                  </a:lnTo>
                  <a:lnTo>
                    <a:pt x="5086" y="4989"/>
                  </a:lnTo>
                  <a:lnTo>
                    <a:pt x="5099" y="4966"/>
                  </a:lnTo>
                  <a:lnTo>
                    <a:pt x="5112" y="4941"/>
                  </a:lnTo>
                  <a:lnTo>
                    <a:pt x="5122" y="4916"/>
                  </a:lnTo>
                  <a:lnTo>
                    <a:pt x="5132" y="4892"/>
                  </a:lnTo>
                  <a:lnTo>
                    <a:pt x="5140" y="4867"/>
                  </a:lnTo>
                  <a:lnTo>
                    <a:pt x="5146" y="4841"/>
                  </a:lnTo>
                  <a:lnTo>
                    <a:pt x="5152" y="4816"/>
                  </a:lnTo>
                  <a:lnTo>
                    <a:pt x="5156" y="4790"/>
                  </a:lnTo>
                  <a:lnTo>
                    <a:pt x="5160" y="4763"/>
                  </a:lnTo>
                  <a:lnTo>
                    <a:pt x="5161" y="4737"/>
                  </a:lnTo>
                  <a:lnTo>
                    <a:pt x="5162" y="4711"/>
                  </a:lnTo>
                  <a:lnTo>
                    <a:pt x="5161" y="4684"/>
                  </a:lnTo>
                  <a:lnTo>
                    <a:pt x="5160" y="4659"/>
                  </a:lnTo>
                  <a:lnTo>
                    <a:pt x="5156" y="4632"/>
                  </a:lnTo>
                  <a:lnTo>
                    <a:pt x="5152" y="4606"/>
                  </a:lnTo>
                  <a:lnTo>
                    <a:pt x="5146" y="4580"/>
                  </a:lnTo>
                  <a:lnTo>
                    <a:pt x="5140" y="4555"/>
                  </a:lnTo>
                  <a:lnTo>
                    <a:pt x="5132" y="4530"/>
                  </a:lnTo>
                  <a:lnTo>
                    <a:pt x="5122" y="4505"/>
                  </a:lnTo>
                  <a:lnTo>
                    <a:pt x="5112" y="4480"/>
                  </a:lnTo>
                  <a:lnTo>
                    <a:pt x="5099" y="4456"/>
                  </a:lnTo>
                  <a:lnTo>
                    <a:pt x="5086" y="4432"/>
                  </a:lnTo>
                  <a:lnTo>
                    <a:pt x="5072" y="4410"/>
                  </a:lnTo>
                  <a:lnTo>
                    <a:pt x="5057" y="4387"/>
                  </a:lnTo>
                  <a:lnTo>
                    <a:pt x="5039" y="4366"/>
                  </a:lnTo>
                  <a:lnTo>
                    <a:pt x="5022" y="4344"/>
                  </a:lnTo>
                  <a:lnTo>
                    <a:pt x="5002" y="4323"/>
                  </a:lnTo>
                  <a:lnTo>
                    <a:pt x="3463" y="2785"/>
                  </a:lnTo>
                  <a:close/>
                  <a:moveTo>
                    <a:pt x="4802" y="4918"/>
                  </a:moveTo>
                  <a:lnTo>
                    <a:pt x="4527" y="4991"/>
                  </a:lnTo>
                  <a:lnTo>
                    <a:pt x="4304" y="4769"/>
                  </a:lnTo>
                  <a:lnTo>
                    <a:pt x="4377" y="4493"/>
                  </a:lnTo>
                  <a:lnTo>
                    <a:pt x="4652" y="4419"/>
                  </a:lnTo>
                  <a:lnTo>
                    <a:pt x="4876" y="4643"/>
                  </a:lnTo>
                  <a:lnTo>
                    <a:pt x="4802" y="4918"/>
                  </a:lnTo>
                  <a:close/>
                  <a:moveTo>
                    <a:pt x="2687" y="2988"/>
                  </a:moveTo>
                  <a:lnTo>
                    <a:pt x="2985" y="3287"/>
                  </a:lnTo>
                  <a:lnTo>
                    <a:pt x="3325" y="2947"/>
                  </a:lnTo>
                  <a:lnTo>
                    <a:pt x="3323" y="2917"/>
                  </a:lnTo>
                  <a:lnTo>
                    <a:pt x="3322" y="2885"/>
                  </a:lnTo>
                  <a:lnTo>
                    <a:pt x="3323" y="2853"/>
                  </a:lnTo>
                  <a:lnTo>
                    <a:pt x="3325" y="2823"/>
                  </a:lnTo>
                  <a:lnTo>
                    <a:pt x="3330" y="2791"/>
                  </a:lnTo>
                  <a:lnTo>
                    <a:pt x="3336" y="2761"/>
                  </a:lnTo>
                  <a:lnTo>
                    <a:pt x="3343" y="2730"/>
                  </a:lnTo>
                  <a:lnTo>
                    <a:pt x="3352" y="2700"/>
                  </a:lnTo>
                  <a:lnTo>
                    <a:pt x="3363" y="2670"/>
                  </a:lnTo>
                  <a:lnTo>
                    <a:pt x="3376" y="2641"/>
                  </a:lnTo>
                  <a:lnTo>
                    <a:pt x="3391" y="2613"/>
                  </a:lnTo>
                  <a:lnTo>
                    <a:pt x="3406" y="2585"/>
                  </a:lnTo>
                  <a:lnTo>
                    <a:pt x="3425" y="2558"/>
                  </a:lnTo>
                  <a:lnTo>
                    <a:pt x="3444" y="2532"/>
                  </a:lnTo>
                  <a:lnTo>
                    <a:pt x="3465" y="2506"/>
                  </a:lnTo>
                  <a:lnTo>
                    <a:pt x="3488" y="2482"/>
                  </a:lnTo>
                  <a:lnTo>
                    <a:pt x="3513" y="2459"/>
                  </a:lnTo>
                  <a:lnTo>
                    <a:pt x="3538" y="2438"/>
                  </a:lnTo>
                  <a:lnTo>
                    <a:pt x="3565" y="2418"/>
                  </a:lnTo>
                  <a:lnTo>
                    <a:pt x="3592" y="2401"/>
                  </a:lnTo>
                  <a:lnTo>
                    <a:pt x="3620" y="2384"/>
                  </a:lnTo>
                  <a:lnTo>
                    <a:pt x="3648" y="2370"/>
                  </a:lnTo>
                  <a:lnTo>
                    <a:pt x="3677" y="2358"/>
                  </a:lnTo>
                  <a:lnTo>
                    <a:pt x="3706" y="2346"/>
                  </a:lnTo>
                  <a:lnTo>
                    <a:pt x="3737" y="2338"/>
                  </a:lnTo>
                  <a:lnTo>
                    <a:pt x="3767" y="2329"/>
                  </a:lnTo>
                  <a:lnTo>
                    <a:pt x="3798" y="2324"/>
                  </a:lnTo>
                  <a:lnTo>
                    <a:pt x="3828" y="2319"/>
                  </a:lnTo>
                  <a:lnTo>
                    <a:pt x="3860" y="2316"/>
                  </a:lnTo>
                  <a:lnTo>
                    <a:pt x="3892" y="2316"/>
                  </a:lnTo>
                  <a:lnTo>
                    <a:pt x="3922" y="2316"/>
                  </a:lnTo>
                  <a:lnTo>
                    <a:pt x="3954" y="2320"/>
                  </a:lnTo>
                  <a:lnTo>
                    <a:pt x="5440" y="834"/>
                  </a:lnTo>
                  <a:lnTo>
                    <a:pt x="4608" y="0"/>
                  </a:lnTo>
                  <a:lnTo>
                    <a:pt x="3121" y="1487"/>
                  </a:lnTo>
                  <a:lnTo>
                    <a:pt x="3124" y="1518"/>
                  </a:lnTo>
                  <a:lnTo>
                    <a:pt x="3125" y="1550"/>
                  </a:lnTo>
                  <a:lnTo>
                    <a:pt x="3124" y="1580"/>
                  </a:lnTo>
                  <a:lnTo>
                    <a:pt x="3121" y="1612"/>
                  </a:lnTo>
                  <a:lnTo>
                    <a:pt x="3117" y="1642"/>
                  </a:lnTo>
                  <a:lnTo>
                    <a:pt x="3111" y="1674"/>
                  </a:lnTo>
                  <a:lnTo>
                    <a:pt x="3104" y="1705"/>
                  </a:lnTo>
                  <a:lnTo>
                    <a:pt x="3094" y="1734"/>
                  </a:lnTo>
                  <a:lnTo>
                    <a:pt x="3083" y="1764"/>
                  </a:lnTo>
                  <a:lnTo>
                    <a:pt x="3071" y="1793"/>
                  </a:lnTo>
                  <a:lnTo>
                    <a:pt x="3056" y="1822"/>
                  </a:lnTo>
                  <a:lnTo>
                    <a:pt x="3041" y="1849"/>
                  </a:lnTo>
                  <a:lnTo>
                    <a:pt x="3022" y="1877"/>
                  </a:lnTo>
                  <a:lnTo>
                    <a:pt x="3003" y="1903"/>
                  </a:lnTo>
                  <a:lnTo>
                    <a:pt x="2981" y="1928"/>
                  </a:lnTo>
                  <a:lnTo>
                    <a:pt x="2959" y="1952"/>
                  </a:lnTo>
                  <a:lnTo>
                    <a:pt x="2934" y="1975"/>
                  </a:lnTo>
                  <a:lnTo>
                    <a:pt x="2909" y="1996"/>
                  </a:lnTo>
                  <a:lnTo>
                    <a:pt x="2882" y="2016"/>
                  </a:lnTo>
                  <a:lnTo>
                    <a:pt x="2855" y="2034"/>
                  </a:lnTo>
                  <a:lnTo>
                    <a:pt x="2827" y="2050"/>
                  </a:lnTo>
                  <a:lnTo>
                    <a:pt x="2799" y="2064"/>
                  </a:lnTo>
                  <a:lnTo>
                    <a:pt x="2770" y="2077"/>
                  </a:lnTo>
                  <a:lnTo>
                    <a:pt x="2740" y="2088"/>
                  </a:lnTo>
                  <a:lnTo>
                    <a:pt x="2710" y="2097"/>
                  </a:lnTo>
                  <a:lnTo>
                    <a:pt x="2680" y="2105"/>
                  </a:lnTo>
                  <a:lnTo>
                    <a:pt x="2649" y="2111"/>
                  </a:lnTo>
                  <a:lnTo>
                    <a:pt x="2617" y="2115"/>
                  </a:lnTo>
                  <a:lnTo>
                    <a:pt x="2587" y="2117"/>
                  </a:lnTo>
                  <a:lnTo>
                    <a:pt x="2555" y="2118"/>
                  </a:lnTo>
                  <a:lnTo>
                    <a:pt x="2525" y="2117"/>
                  </a:lnTo>
                  <a:lnTo>
                    <a:pt x="2493" y="2115"/>
                  </a:lnTo>
                  <a:lnTo>
                    <a:pt x="2153" y="2455"/>
                  </a:lnTo>
                  <a:lnTo>
                    <a:pt x="2453" y="2755"/>
                  </a:lnTo>
                  <a:lnTo>
                    <a:pt x="984" y="4223"/>
                  </a:lnTo>
                  <a:lnTo>
                    <a:pt x="931" y="4170"/>
                  </a:lnTo>
                  <a:lnTo>
                    <a:pt x="648" y="4396"/>
                  </a:lnTo>
                  <a:lnTo>
                    <a:pt x="174" y="5145"/>
                  </a:lnTo>
                  <a:lnTo>
                    <a:pt x="295" y="5267"/>
                  </a:lnTo>
                  <a:lnTo>
                    <a:pt x="1044" y="4792"/>
                  </a:lnTo>
                  <a:lnTo>
                    <a:pt x="1272" y="4510"/>
                  </a:lnTo>
                  <a:lnTo>
                    <a:pt x="1218" y="4457"/>
                  </a:lnTo>
                  <a:lnTo>
                    <a:pt x="2687" y="29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1015" noProof="1">
                <a:solidFill>
                  <a:srgbClr val="FFFFFF"/>
                </a:solidFill>
              </a:endParaRPr>
            </a:p>
          </p:txBody>
        </p:sp>
        <p:grpSp>
          <p:nvGrpSpPr>
            <p:cNvPr id="184" name="组合 183"/>
            <p:cNvGrpSpPr/>
            <p:nvPr/>
          </p:nvGrpSpPr>
          <p:grpSpPr>
            <a:xfrm>
              <a:off x="11457" y="5898"/>
              <a:ext cx="587" cy="440"/>
              <a:chOff x="7545253" y="2250423"/>
              <a:chExt cx="495300" cy="371475"/>
            </a:xfrm>
            <a:solidFill>
              <a:schemeClr val="bg1"/>
            </a:solidFill>
          </p:grpSpPr>
          <p:sp>
            <p:nvSpPr>
              <p:cNvPr id="185" name="Freeform 63"/>
              <p:cNvSpPr>
                <a:spLocks noEditPoints="1"/>
              </p:cNvSpPr>
              <p:nvPr/>
            </p:nvSpPr>
            <p:spPr bwMode="auto">
              <a:xfrm>
                <a:off x="7545253" y="2250423"/>
                <a:ext cx="106363" cy="368300"/>
              </a:xfrm>
              <a:custGeom>
                <a:avLst/>
                <a:gdLst>
                  <a:gd name="T0" fmla="*/ 27 w 28"/>
                  <a:gd name="T1" fmla="*/ 0 h 97"/>
                  <a:gd name="T2" fmla="*/ 1 w 28"/>
                  <a:gd name="T3" fmla="*/ 0 h 97"/>
                  <a:gd name="T4" fmla="*/ 0 w 28"/>
                  <a:gd name="T5" fmla="*/ 1 h 97"/>
                  <a:gd name="T6" fmla="*/ 0 w 28"/>
                  <a:gd name="T7" fmla="*/ 96 h 97"/>
                  <a:gd name="T8" fmla="*/ 1 w 28"/>
                  <a:gd name="T9" fmla="*/ 97 h 97"/>
                  <a:gd name="T10" fmla="*/ 27 w 28"/>
                  <a:gd name="T11" fmla="*/ 97 h 97"/>
                  <a:gd name="T12" fmla="*/ 28 w 28"/>
                  <a:gd name="T13" fmla="*/ 96 h 97"/>
                  <a:gd name="T14" fmla="*/ 28 w 28"/>
                  <a:gd name="T15" fmla="*/ 1 h 97"/>
                  <a:gd name="T16" fmla="*/ 27 w 28"/>
                  <a:gd name="T17" fmla="*/ 0 h 97"/>
                  <a:gd name="T18" fmla="*/ 14 w 28"/>
                  <a:gd name="T19" fmla="*/ 94 h 97"/>
                  <a:gd name="T20" fmla="*/ 7 w 28"/>
                  <a:gd name="T21" fmla="*/ 87 h 97"/>
                  <a:gd name="T22" fmla="*/ 14 w 28"/>
                  <a:gd name="T23" fmla="*/ 80 h 97"/>
                  <a:gd name="T24" fmla="*/ 21 w 28"/>
                  <a:gd name="T25" fmla="*/ 87 h 97"/>
                  <a:gd name="T26" fmla="*/ 14 w 28"/>
                  <a:gd name="T27" fmla="*/ 94 h 97"/>
                  <a:gd name="T28" fmla="*/ 24 w 28"/>
                  <a:gd name="T29" fmla="*/ 54 h 97"/>
                  <a:gd name="T30" fmla="*/ 23 w 28"/>
                  <a:gd name="T31" fmla="*/ 55 h 97"/>
                  <a:gd name="T32" fmla="*/ 5 w 28"/>
                  <a:gd name="T33" fmla="*/ 55 h 97"/>
                  <a:gd name="T34" fmla="*/ 4 w 28"/>
                  <a:gd name="T35" fmla="*/ 54 h 97"/>
                  <a:gd name="T36" fmla="*/ 4 w 28"/>
                  <a:gd name="T37" fmla="*/ 6 h 97"/>
                  <a:gd name="T38" fmla="*/ 5 w 28"/>
                  <a:gd name="T39" fmla="*/ 5 h 97"/>
                  <a:gd name="T40" fmla="*/ 23 w 28"/>
                  <a:gd name="T41" fmla="*/ 5 h 97"/>
                  <a:gd name="T42" fmla="*/ 24 w 28"/>
                  <a:gd name="T43" fmla="*/ 6 h 97"/>
                  <a:gd name="T44" fmla="*/ 24 w 28"/>
                  <a:gd name="T45" fmla="*/ 5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8" h="97">
                    <a:moveTo>
                      <a:pt x="2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7"/>
                      <a:pt x="1" y="97"/>
                      <a:pt x="1" y="97"/>
                    </a:cubicBezTo>
                    <a:cubicBezTo>
                      <a:pt x="27" y="97"/>
                      <a:pt x="27" y="97"/>
                      <a:pt x="27" y="97"/>
                    </a:cubicBezTo>
                    <a:cubicBezTo>
                      <a:pt x="27" y="97"/>
                      <a:pt x="28" y="97"/>
                      <a:pt x="28" y="96"/>
                    </a:cubicBezTo>
                    <a:cubicBezTo>
                      <a:pt x="28" y="1"/>
                      <a:pt x="28" y="1"/>
                      <a:pt x="28" y="1"/>
                    </a:cubicBezTo>
                    <a:cubicBezTo>
                      <a:pt x="28" y="1"/>
                      <a:pt x="27" y="0"/>
                      <a:pt x="27" y="0"/>
                    </a:cubicBezTo>
                    <a:close/>
                    <a:moveTo>
                      <a:pt x="14" y="94"/>
                    </a:moveTo>
                    <a:cubicBezTo>
                      <a:pt x="10" y="94"/>
                      <a:pt x="7" y="91"/>
                      <a:pt x="7" y="87"/>
                    </a:cubicBezTo>
                    <a:cubicBezTo>
                      <a:pt x="7" y="83"/>
                      <a:pt x="10" y="80"/>
                      <a:pt x="14" y="80"/>
                    </a:cubicBezTo>
                    <a:cubicBezTo>
                      <a:pt x="18" y="80"/>
                      <a:pt x="21" y="83"/>
                      <a:pt x="21" y="87"/>
                    </a:cubicBezTo>
                    <a:cubicBezTo>
                      <a:pt x="21" y="91"/>
                      <a:pt x="18" y="94"/>
                      <a:pt x="14" y="94"/>
                    </a:cubicBezTo>
                    <a:close/>
                    <a:moveTo>
                      <a:pt x="24" y="54"/>
                    </a:moveTo>
                    <a:cubicBezTo>
                      <a:pt x="24" y="55"/>
                      <a:pt x="24" y="55"/>
                      <a:pt x="23" y="55"/>
                    </a:cubicBezTo>
                    <a:cubicBezTo>
                      <a:pt x="5" y="55"/>
                      <a:pt x="5" y="55"/>
                      <a:pt x="5" y="55"/>
                    </a:cubicBezTo>
                    <a:cubicBezTo>
                      <a:pt x="5" y="55"/>
                      <a:pt x="4" y="55"/>
                      <a:pt x="4" y="54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5" y="5"/>
                      <a:pt x="5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4" y="5"/>
                      <a:pt x="24" y="6"/>
                      <a:pt x="24" y="6"/>
                    </a:cubicBezTo>
                    <a:lnTo>
                      <a:pt x="24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86" name="Freeform 64"/>
              <p:cNvSpPr/>
              <p:nvPr/>
            </p:nvSpPr>
            <p:spPr bwMode="auto">
              <a:xfrm>
                <a:off x="7572241" y="2296461"/>
                <a:ext cx="55563" cy="14287"/>
              </a:xfrm>
              <a:custGeom>
                <a:avLst/>
                <a:gdLst>
                  <a:gd name="T0" fmla="*/ 15 w 15"/>
                  <a:gd name="T1" fmla="*/ 3 h 4"/>
                  <a:gd name="T2" fmla="*/ 14 w 15"/>
                  <a:gd name="T3" fmla="*/ 4 h 4"/>
                  <a:gd name="T4" fmla="*/ 0 w 15"/>
                  <a:gd name="T5" fmla="*/ 4 h 4"/>
                  <a:gd name="T6" fmla="*/ 0 w 15"/>
                  <a:gd name="T7" fmla="*/ 3 h 4"/>
                  <a:gd name="T8" fmla="*/ 0 w 15"/>
                  <a:gd name="T9" fmla="*/ 1 h 4"/>
                  <a:gd name="T10" fmla="*/ 0 w 15"/>
                  <a:gd name="T11" fmla="*/ 0 h 4"/>
                  <a:gd name="T12" fmla="*/ 14 w 15"/>
                  <a:gd name="T13" fmla="*/ 0 h 4"/>
                  <a:gd name="T14" fmla="*/ 15 w 15"/>
                  <a:gd name="T15" fmla="*/ 1 h 4"/>
                  <a:gd name="T16" fmla="*/ 15 w 15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4">
                    <a:moveTo>
                      <a:pt x="15" y="3"/>
                    </a:moveTo>
                    <a:cubicBezTo>
                      <a:pt x="15" y="3"/>
                      <a:pt x="14" y="4"/>
                      <a:pt x="14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5" y="0"/>
                      <a:pt x="15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87" name="Freeform 65"/>
              <p:cNvSpPr/>
              <p:nvPr/>
            </p:nvSpPr>
            <p:spPr bwMode="auto">
              <a:xfrm>
                <a:off x="7572241" y="2315511"/>
                <a:ext cx="55563" cy="14287"/>
              </a:xfrm>
              <a:custGeom>
                <a:avLst/>
                <a:gdLst>
                  <a:gd name="T0" fmla="*/ 15 w 15"/>
                  <a:gd name="T1" fmla="*/ 3 h 4"/>
                  <a:gd name="T2" fmla="*/ 14 w 15"/>
                  <a:gd name="T3" fmla="*/ 4 h 4"/>
                  <a:gd name="T4" fmla="*/ 1 w 15"/>
                  <a:gd name="T5" fmla="*/ 4 h 4"/>
                  <a:gd name="T6" fmla="*/ 0 w 15"/>
                  <a:gd name="T7" fmla="*/ 3 h 4"/>
                  <a:gd name="T8" fmla="*/ 0 w 15"/>
                  <a:gd name="T9" fmla="*/ 1 h 4"/>
                  <a:gd name="T10" fmla="*/ 1 w 15"/>
                  <a:gd name="T11" fmla="*/ 0 h 4"/>
                  <a:gd name="T12" fmla="*/ 14 w 15"/>
                  <a:gd name="T13" fmla="*/ 0 h 4"/>
                  <a:gd name="T14" fmla="*/ 15 w 15"/>
                  <a:gd name="T15" fmla="*/ 1 h 4"/>
                  <a:gd name="T16" fmla="*/ 15 w 15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4">
                    <a:moveTo>
                      <a:pt x="15" y="3"/>
                    </a:moveTo>
                    <a:cubicBezTo>
                      <a:pt x="15" y="3"/>
                      <a:pt x="14" y="4"/>
                      <a:pt x="14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5" y="0"/>
                      <a:pt x="15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88" name="Freeform 66"/>
              <p:cNvSpPr>
                <a:spLocks noEditPoints="1"/>
              </p:cNvSpPr>
              <p:nvPr/>
            </p:nvSpPr>
            <p:spPr bwMode="auto">
              <a:xfrm>
                <a:off x="7670666" y="2250423"/>
                <a:ext cx="101600" cy="368300"/>
              </a:xfrm>
              <a:custGeom>
                <a:avLst/>
                <a:gdLst>
                  <a:gd name="T0" fmla="*/ 27 w 27"/>
                  <a:gd name="T1" fmla="*/ 0 h 97"/>
                  <a:gd name="T2" fmla="*/ 1 w 27"/>
                  <a:gd name="T3" fmla="*/ 0 h 97"/>
                  <a:gd name="T4" fmla="*/ 0 w 27"/>
                  <a:gd name="T5" fmla="*/ 1 h 97"/>
                  <a:gd name="T6" fmla="*/ 0 w 27"/>
                  <a:gd name="T7" fmla="*/ 96 h 97"/>
                  <a:gd name="T8" fmla="*/ 1 w 27"/>
                  <a:gd name="T9" fmla="*/ 97 h 97"/>
                  <a:gd name="T10" fmla="*/ 27 w 27"/>
                  <a:gd name="T11" fmla="*/ 97 h 97"/>
                  <a:gd name="T12" fmla="*/ 27 w 27"/>
                  <a:gd name="T13" fmla="*/ 96 h 97"/>
                  <a:gd name="T14" fmla="*/ 27 w 27"/>
                  <a:gd name="T15" fmla="*/ 1 h 97"/>
                  <a:gd name="T16" fmla="*/ 27 w 27"/>
                  <a:gd name="T17" fmla="*/ 0 h 97"/>
                  <a:gd name="T18" fmla="*/ 14 w 27"/>
                  <a:gd name="T19" fmla="*/ 94 h 97"/>
                  <a:gd name="T20" fmla="*/ 7 w 27"/>
                  <a:gd name="T21" fmla="*/ 87 h 97"/>
                  <a:gd name="T22" fmla="*/ 14 w 27"/>
                  <a:gd name="T23" fmla="*/ 80 h 97"/>
                  <a:gd name="T24" fmla="*/ 21 w 27"/>
                  <a:gd name="T25" fmla="*/ 87 h 97"/>
                  <a:gd name="T26" fmla="*/ 14 w 27"/>
                  <a:gd name="T27" fmla="*/ 94 h 97"/>
                  <a:gd name="T28" fmla="*/ 24 w 27"/>
                  <a:gd name="T29" fmla="*/ 54 h 97"/>
                  <a:gd name="T30" fmla="*/ 23 w 27"/>
                  <a:gd name="T31" fmla="*/ 55 h 97"/>
                  <a:gd name="T32" fmla="*/ 5 w 27"/>
                  <a:gd name="T33" fmla="*/ 55 h 97"/>
                  <a:gd name="T34" fmla="*/ 4 w 27"/>
                  <a:gd name="T35" fmla="*/ 54 h 97"/>
                  <a:gd name="T36" fmla="*/ 4 w 27"/>
                  <a:gd name="T37" fmla="*/ 6 h 97"/>
                  <a:gd name="T38" fmla="*/ 5 w 27"/>
                  <a:gd name="T39" fmla="*/ 5 h 97"/>
                  <a:gd name="T40" fmla="*/ 23 w 27"/>
                  <a:gd name="T41" fmla="*/ 5 h 97"/>
                  <a:gd name="T42" fmla="*/ 24 w 27"/>
                  <a:gd name="T43" fmla="*/ 6 h 97"/>
                  <a:gd name="T44" fmla="*/ 24 w 27"/>
                  <a:gd name="T45" fmla="*/ 54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" h="97">
                    <a:moveTo>
                      <a:pt x="2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7"/>
                      <a:pt x="1" y="97"/>
                      <a:pt x="1" y="97"/>
                    </a:cubicBezTo>
                    <a:cubicBezTo>
                      <a:pt x="27" y="97"/>
                      <a:pt x="27" y="97"/>
                      <a:pt x="27" y="97"/>
                    </a:cubicBezTo>
                    <a:cubicBezTo>
                      <a:pt x="27" y="97"/>
                      <a:pt x="27" y="97"/>
                      <a:pt x="27" y="96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1"/>
                      <a:pt x="27" y="0"/>
                      <a:pt x="27" y="0"/>
                    </a:cubicBezTo>
                    <a:close/>
                    <a:moveTo>
                      <a:pt x="14" y="94"/>
                    </a:moveTo>
                    <a:cubicBezTo>
                      <a:pt x="10" y="94"/>
                      <a:pt x="7" y="91"/>
                      <a:pt x="7" y="87"/>
                    </a:cubicBezTo>
                    <a:cubicBezTo>
                      <a:pt x="7" y="83"/>
                      <a:pt x="10" y="80"/>
                      <a:pt x="14" y="80"/>
                    </a:cubicBezTo>
                    <a:cubicBezTo>
                      <a:pt x="18" y="80"/>
                      <a:pt x="21" y="83"/>
                      <a:pt x="21" y="87"/>
                    </a:cubicBezTo>
                    <a:cubicBezTo>
                      <a:pt x="21" y="91"/>
                      <a:pt x="18" y="94"/>
                      <a:pt x="14" y="94"/>
                    </a:cubicBezTo>
                    <a:close/>
                    <a:moveTo>
                      <a:pt x="24" y="54"/>
                    </a:moveTo>
                    <a:cubicBezTo>
                      <a:pt x="24" y="55"/>
                      <a:pt x="24" y="55"/>
                      <a:pt x="23" y="55"/>
                    </a:cubicBezTo>
                    <a:cubicBezTo>
                      <a:pt x="5" y="55"/>
                      <a:pt x="5" y="55"/>
                      <a:pt x="5" y="55"/>
                    </a:cubicBezTo>
                    <a:cubicBezTo>
                      <a:pt x="5" y="55"/>
                      <a:pt x="4" y="55"/>
                      <a:pt x="4" y="54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5" y="5"/>
                      <a:pt x="5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4" y="5"/>
                      <a:pt x="24" y="6"/>
                      <a:pt x="24" y="6"/>
                    </a:cubicBezTo>
                    <a:lnTo>
                      <a:pt x="24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89" name="Freeform 67"/>
              <p:cNvSpPr/>
              <p:nvPr/>
            </p:nvSpPr>
            <p:spPr bwMode="auto">
              <a:xfrm>
                <a:off x="7696066" y="2296461"/>
                <a:ext cx="53975" cy="14287"/>
              </a:xfrm>
              <a:custGeom>
                <a:avLst/>
                <a:gdLst>
                  <a:gd name="T0" fmla="*/ 14 w 14"/>
                  <a:gd name="T1" fmla="*/ 3 h 4"/>
                  <a:gd name="T2" fmla="*/ 14 w 14"/>
                  <a:gd name="T3" fmla="*/ 4 h 4"/>
                  <a:gd name="T4" fmla="*/ 0 w 14"/>
                  <a:gd name="T5" fmla="*/ 4 h 4"/>
                  <a:gd name="T6" fmla="*/ 0 w 14"/>
                  <a:gd name="T7" fmla="*/ 3 h 4"/>
                  <a:gd name="T8" fmla="*/ 0 w 14"/>
                  <a:gd name="T9" fmla="*/ 1 h 4"/>
                  <a:gd name="T10" fmla="*/ 0 w 14"/>
                  <a:gd name="T11" fmla="*/ 0 h 4"/>
                  <a:gd name="T12" fmla="*/ 14 w 14"/>
                  <a:gd name="T13" fmla="*/ 0 h 4"/>
                  <a:gd name="T14" fmla="*/ 14 w 14"/>
                  <a:gd name="T15" fmla="*/ 1 h 4"/>
                  <a:gd name="T16" fmla="*/ 14 w 14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4">
                    <a:moveTo>
                      <a:pt x="14" y="3"/>
                    </a:moveTo>
                    <a:cubicBezTo>
                      <a:pt x="14" y="3"/>
                      <a:pt x="14" y="4"/>
                      <a:pt x="14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1"/>
                    </a:cubicBezTo>
                    <a:lnTo>
                      <a:pt x="14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90" name="Freeform 68"/>
              <p:cNvSpPr/>
              <p:nvPr/>
            </p:nvSpPr>
            <p:spPr bwMode="auto">
              <a:xfrm>
                <a:off x="7696066" y="2315511"/>
                <a:ext cx="57150" cy="14287"/>
              </a:xfrm>
              <a:custGeom>
                <a:avLst/>
                <a:gdLst>
                  <a:gd name="T0" fmla="*/ 15 w 15"/>
                  <a:gd name="T1" fmla="*/ 3 h 4"/>
                  <a:gd name="T2" fmla="*/ 14 w 15"/>
                  <a:gd name="T3" fmla="*/ 4 h 4"/>
                  <a:gd name="T4" fmla="*/ 0 w 15"/>
                  <a:gd name="T5" fmla="*/ 4 h 4"/>
                  <a:gd name="T6" fmla="*/ 0 w 15"/>
                  <a:gd name="T7" fmla="*/ 3 h 4"/>
                  <a:gd name="T8" fmla="*/ 0 w 15"/>
                  <a:gd name="T9" fmla="*/ 1 h 4"/>
                  <a:gd name="T10" fmla="*/ 0 w 15"/>
                  <a:gd name="T11" fmla="*/ 0 h 4"/>
                  <a:gd name="T12" fmla="*/ 14 w 15"/>
                  <a:gd name="T13" fmla="*/ 0 h 4"/>
                  <a:gd name="T14" fmla="*/ 15 w 15"/>
                  <a:gd name="T15" fmla="*/ 1 h 4"/>
                  <a:gd name="T16" fmla="*/ 15 w 15"/>
                  <a:gd name="T17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4">
                    <a:moveTo>
                      <a:pt x="15" y="3"/>
                    </a:moveTo>
                    <a:cubicBezTo>
                      <a:pt x="15" y="3"/>
                      <a:pt x="14" y="4"/>
                      <a:pt x="14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5" y="0"/>
                      <a:pt x="15" y="1"/>
                    </a:cubicBezTo>
                    <a:lnTo>
                      <a:pt x="15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91" name="Freeform 69"/>
              <p:cNvSpPr>
                <a:spLocks noEditPoints="1"/>
              </p:cNvSpPr>
              <p:nvPr/>
            </p:nvSpPr>
            <p:spPr bwMode="auto">
              <a:xfrm>
                <a:off x="7783378" y="2250423"/>
                <a:ext cx="257175" cy="371475"/>
              </a:xfrm>
              <a:custGeom>
                <a:avLst/>
                <a:gdLst>
                  <a:gd name="T0" fmla="*/ 23 w 68"/>
                  <a:gd name="T1" fmla="*/ 0 h 98"/>
                  <a:gd name="T2" fmla="*/ 0 w 68"/>
                  <a:gd name="T3" fmla="*/ 12 h 98"/>
                  <a:gd name="T4" fmla="*/ 0 w 68"/>
                  <a:gd name="T5" fmla="*/ 13 h 98"/>
                  <a:gd name="T6" fmla="*/ 44 w 68"/>
                  <a:gd name="T7" fmla="*/ 97 h 98"/>
                  <a:gd name="T8" fmla="*/ 45 w 68"/>
                  <a:gd name="T9" fmla="*/ 98 h 98"/>
                  <a:gd name="T10" fmla="*/ 67 w 68"/>
                  <a:gd name="T11" fmla="*/ 86 h 98"/>
                  <a:gd name="T12" fmla="*/ 68 w 68"/>
                  <a:gd name="T13" fmla="*/ 85 h 98"/>
                  <a:gd name="T14" fmla="*/ 24 w 68"/>
                  <a:gd name="T15" fmla="*/ 0 h 98"/>
                  <a:gd name="T16" fmla="*/ 23 w 68"/>
                  <a:gd name="T17" fmla="*/ 0 h 98"/>
                  <a:gd name="T18" fmla="*/ 54 w 68"/>
                  <a:gd name="T19" fmla="*/ 89 h 98"/>
                  <a:gd name="T20" fmla="*/ 45 w 68"/>
                  <a:gd name="T21" fmla="*/ 86 h 98"/>
                  <a:gd name="T22" fmla="*/ 48 w 68"/>
                  <a:gd name="T23" fmla="*/ 77 h 98"/>
                  <a:gd name="T24" fmla="*/ 57 w 68"/>
                  <a:gd name="T25" fmla="*/ 80 h 98"/>
                  <a:gd name="T26" fmla="*/ 54 w 68"/>
                  <a:gd name="T27" fmla="*/ 89 h 98"/>
                  <a:gd name="T28" fmla="*/ 45 w 68"/>
                  <a:gd name="T29" fmla="*/ 49 h 98"/>
                  <a:gd name="T30" fmla="*/ 45 w 68"/>
                  <a:gd name="T31" fmla="*/ 50 h 98"/>
                  <a:gd name="T32" fmla="*/ 29 w 68"/>
                  <a:gd name="T33" fmla="*/ 59 h 98"/>
                  <a:gd name="T34" fmla="*/ 28 w 68"/>
                  <a:gd name="T35" fmla="*/ 58 h 98"/>
                  <a:gd name="T36" fmla="*/ 6 w 68"/>
                  <a:gd name="T37" fmla="*/ 15 h 98"/>
                  <a:gd name="T38" fmla="*/ 6 w 68"/>
                  <a:gd name="T39" fmla="*/ 14 h 98"/>
                  <a:gd name="T40" fmla="*/ 22 w 68"/>
                  <a:gd name="T41" fmla="*/ 6 h 98"/>
                  <a:gd name="T42" fmla="*/ 23 w 68"/>
                  <a:gd name="T43" fmla="*/ 6 h 98"/>
                  <a:gd name="T44" fmla="*/ 45 w 68"/>
                  <a:gd name="T45" fmla="*/ 49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8" h="98">
                    <a:moveTo>
                      <a:pt x="23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3"/>
                    </a:cubicBezTo>
                    <a:cubicBezTo>
                      <a:pt x="44" y="97"/>
                      <a:pt x="44" y="97"/>
                      <a:pt x="44" y="97"/>
                    </a:cubicBezTo>
                    <a:cubicBezTo>
                      <a:pt x="44" y="98"/>
                      <a:pt x="44" y="98"/>
                      <a:pt x="45" y="98"/>
                    </a:cubicBezTo>
                    <a:cubicBezTo>
                      <a:pt x="67" y="86"/>
                      <a:pt x="67" y="86"/>
                      <a:pt x="67" y="86"/>
                    </a:cubicBezTo>
                    <a:cubicBezTo>
                      <a:pt x="68" y="86"/>
                      <a:pt x="68" y="85"/>
                      <a:pt x="68" y="85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3" y="0"/>
                      <a:pt x="23" y="0"/>
                    </a:cubicBezTo>
                    <a:close/>
                    <a:moveTo>
                      <a:pt x="54" y="89"/>
                    </a:moveTo>
                    <a:cubicBezTo>
                      <a:pt x="51" y="90"/>
                      <a:pt x="47" y="89"/>
                      <a:pt x="45" y="86"/>
                    </a:cubicBezTo>
                    <a:cubicBezTo>
                      <a:pt x="44" y="83"/>
                      <a:pt x="45" y="79"/>
                      <a:pt x="48" y="77"/>
                    </a:cubicBezTo>
                    <a:cubicBezTo>
                      <a:pt x="52" y="75"/>
                      <a:pt x="56" y="76"/>
                      <a:pt x="57" y="80"/>
                    </a:cubicBezTo>
                    <a:cubicBezTo>
                      <a:pt x="59" y="83"/>
                      <a:pt x="58" y="87"/>
                      <a:pt x="54" y="89"/>
                    </a:cubicBezTo>
                    <a:close/>
                    <a:moveTo>
                      <a:pt x="45" y="49"/>
                    </a:moveTo>
                    <a:cubicBezTo>
                      <a:pt x="46" y="50"/>
                      <a:pt x="45" y="50"/>
                      <a:pt x="45" y="50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9"/>
                      <a:pt x="28" y="59"/>
                      <a:pt x="28" y="58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6" y="15"/>
                      <a:pt x="6" y="14"/>
                      <a:pt x="6" y="14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6"/>
                      <a:pt x="23" y="6"/>
                      <a:pt x="23" y="6"/>
                    </a:cubicBezTo>
                    <a:lnTo>
                      <a:pt x="45" y="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92" name="Freeform 70"/>
              <p:cNvSpPr/>
              <p:nvPr/>
            </p:nvSpPr>
            <p:spPr bwMode="auto">
              <a:xfrm>
                <a:off x="7824653" y="2299636"/>
                <a:ext cx="52388" cy="38100"/>
              </a:xfrm>
              <a:custGeom>
                <a:avLst/>
                <a:gdLst>
                  <a:gd name="T0" fmla="*/ 14 w 14"/>
                  <a:gd name="T1" fmla="*/ 2 h 10"/>
                  <a:gd name="T2" fmla="*/ 14 w 14"/>
                  <a:gd name="T3" fmla="*/ 3 h 10"/>
                  <a:gd name="T4" fmla="*/ 2 w 14"/>
                  <a:gd name="T5" fmla="*/ 9 h 10"/>
                  <a:gd name="T6" fmla="*/ 1 w 14"/>
                  <a:gd name="T7" fmla="*/ 9 h 10"/>
                  <a:gd name="T8" fmla="*/ 0 w 14"/>
                  <a:gd name="T9" fmla="*/ 7 h 10"/>
                  <a:gd name="T10" fmla="*/ 0 w 14"/>
                  <a:gd name="T11" fmla="*/ 6 h 10"/>
                  <a:gd name="T12" fmla="*/ 12 w 14"/>
                  <a:gd name="T13" fmla="*/ 0 h 10"/>
                  <a:gd name="T14" fmla="*/ 13 w 14"/>
                  <a:gd name="T15" fmla="*/ 0 h 10"/>
                  <a:gd name="T16" fmla="*/ 14 w 14"/>
                  <a:gd name="T1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0">
                    <a:moveTo>
                      <a:pt x="14" y="2"/>
                    </a:moveTo>
                    <a:cubicBezTo>
                      <a:pt x="14" y="3"/>
                      <a:pt x="14" y="3"/>
                      <a:pt x="14" y="3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10"/>
                      <a:pt x="1" y="9"/>
                      <a:pt x="1" y="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6"/>
                      <a:pt x="0" y="6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3" y="0"/>
                      <a:pt x="13" y="0"/>
                    </a:cubicBezTo>
                    <a:lnTo>
                      <a:pt x="14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  <p:sp>
            <p:nvSpPr>
              <p:cNvPr id="193" name="Freeform 71"/>
              <p:cNvSpPr/>
              <p:nvPr/>
            </p:nvSpPr>
            <p:spPr bwMode="auto">
              <a:xfrm>
                <a:off x="7832591" y="2315511"/>
                <a:ext cx="57150" cy="38100"/>
              </a:xfrm>
              <a:custGeom>
                <a:avLst/>
                <a:gdLst>
                  <a:gd name="T0" fmla="*/ 14 w 15"/>
                  <a:gd name="T1" fmla="*/ 3 h 10"/>
                  <a:gd name="T2" fmla="*/ 14 w 15"/>
                  <a:gd name="T3" fmla="*/ 4 h 10"/>
                  <a:gd name="T4" fmla="*/ 2 w 15"/>
                  <a:gd name="T5" fmla="*/ 10 h 10"/>
                  <a:gd name="T6" fmla="*/ 1 w 15"/>
                  <a:gd name="T7" fmla="*/ 9 h 10"/>
                  <a:gd name="T8" fmla="*/ 0 w 15"/>
                  <a:gd name="T9" fmla="*/ 8 h 10"/>
                  <a:gd name="T10" fmla="*/ 1 w 15"/>
                  <a:gd name="T11" fmla="*/ 6 h 10"/>
                  <a:gd name="T12" fmla="*/ 12 w 15"/>
                  <a:gd name="T13" fmla="*/ 0 h 10"/>
                  <a:gd name="T14" fmla="*/ 13 w 15"/>
                  <a:gd name="T15" fmla="*/ 1 h 10"/>
                  <a:gd name="T16" fmla="*/ 14 w 15"/>
                  <a:gd name="T17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0">
                    <a:moveTo>
                      <a:pt x="14" y="3"/>
                    </a:moveTo>
                    <a:cubicBezTo>
                      <a:pt x="15" y="3"/>
                      <a:pt x="14" y="3"/>
                      <a:pt x="14" y="4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1" y="10"/>
                      <a:pt x="1" y="9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7"/>
                      <a:pt x="0" y="7"/>
                      <a:pt x="1" y="6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3" y="0"/>
                      <a:pt x="13" y="0"/>
                      <a:pt x="13" y="1"/>
                    </a:cubicBezTo>
                    <a:lnTo>
                      <a:pt x="14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lIns="68803" tIns="34401" rIns="68803" bIns="34401"/>
              <a:lstStyle/>
              <a:p>
                <a:endParaRPr lang="zh-CN" altLang="en-US" sz="100" noProof="1"/>
              </a:p>
            </p:txBody>
          </p:sp>
        </p:grpSp>
        <p:grpSp>
          <p:nvGrpSpPr>
            <p:cNvPr id="95286" name="组合 2"/>
            <p:cNvGrpSpPr>
              <a:grpSpLocks/>
            </p:cNvGrpSpPr>
            <p:nvPr/>
          </p:nvGrpSpPr>
          <p:grpSpPr bwMode="auto">
            <a:xfrm>
              <a:off x="7381" y="9686"/>
              <a:ext cx="4656" cy="811"/>
              <a:chOff x="11799" y="2301"/>
              <a:chExt cx="9245" cy="1077"/>
            </a:xfrm>
          </p:grpSpPr>
          <p:cxnSp>
            <p:nvCxnSpPr>
              <p:cNvPr id="4" name="直接连接符 3"/>
              <p:cNvCxnSpPr>
                <a:stCxn id="173" idx="6"/>
              </p:cNvCxnSpPr>
              <p:nvPr/>
            </p:nvCxnSpPr>
            <p:spPr>
              <a:xfrm>
                <a:off x="11801" y="2302"/>
                <a:ext cx="0" cy="1076"/>
              </a:xfrm>
              <a:prstGeom prst="line">
                <a:avLst/>
              </a:prstGeom>
              <a:ln w="22225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990" name="标题 3"/>
              <p:cNvSpPr txBox="1"/>
              <p:nvPr/>
            </p:nvSpPr>
            <p:spPr>
              <a:xfrm>
                <a:off x="12014" y="2382"/>
                <a:ext cx="9030" cy="9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68803" tIns="34401" rIns="68803" bIns="34401" anchor="ctr"/>
              <a:lstStyle/>
              <a:p>
                <a:pPr eaLnBrk="0" hangingPunct="0"/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4个维度</a:t>
                </a:r>
                <a:r>
                  <a:rPr lang="en-US" altLang="zh-CN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24</a:t>
                </a:r>
                <a:r>
                  <a:rPr lang="zh-CN" altLang="en-US" sz="1505" b="1" noProof="1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cs typeface="+mn-ea"/>
                    <a:sym typeface="宋体" panose="02010600030101010101" pitchFamily="2" charset="-122"/>
                  </a:rPr>
                  <a:t>项指标</a:t>
                </a:r>
                <a:endParaRPr lang="zh-CN" altLang="en-US" sz="1505" b="1" noProof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sym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365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381729" y="1820830"/>
          <a:ext cx="9792970" cy="4539615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{10A1B5D5-9B99-4C35-A422-299274C87663}</a:tableStyleId>
              </a:tblPr>
              <a:tblGrid>
                <a:gridCol w="1819275"/>
                <a:gridCol w="1236345"/>
                <a:gridCol w="1457960"/>
                <a:gridCol w="1566545"/>
                <a:gridCol w="2154555"/>
                <a:gridCol w="1558290"/>
              </a:tblGrid>
              <a:tr h="379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诊断要素</a:t>
                      </a:r>
                    </a:p>
                  </a:txBody>
                  <a:tcPr marL="51602" marR="516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标准值</a:t>
                      </a:r>
                    </a:p>
                  </a:txBody>
                  <a:tcPr marL="51602" marR="516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目标值</a:t>
                      </a:r>
                    </a:p>
                  </a:txBody>
                  <a:tcPr marL="51602" marR="51602" marT="0" marB="0" anchor="ctr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预警值</a:t>
                      </a:r>
                    </a:p>
                  </a:txBody>
                  <a:tcPr marL="51602" marR="516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数据来源</a:t>
                      </a:r>
                    </a:p>
                  </a:txBody>
                  <a:tcPr marL="51602" marR="51602" marT="0" marB="0" anchor="ctr"/>
                </a:tc>
              </a:tr>
              <a:tr h="4762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b="1" ker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良好</a:t>
                      </a:r>
                    </a:p>
                  </a:txBody>
                  <a:tcPr marL="51602" marR="51602" marT="0" marB="0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5" b="1" ker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优秀</a:t>
                      </a:r>
                    </a:p>
                  </a:txBody>
                  <a:tcPr marL="51602" marR="51602" marT="0" marB="0" anchor="ctr">
                    <a:solidFill>
                      <a:srgbClr val="70AD4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772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思想政治素质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≤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&lt;80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导师录入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科学文化素质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≤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大专生学期内期末考试成绩不及格数≥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门，中专生学期内期末考试成绩不及格数≥</a:t>
                      </a: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门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CPR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系统和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导师录入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2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身心健康素质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≤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&lt;80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CPR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系统和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导师录入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40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实践能力素质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≤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＞</a:t>
                      </a:r>
                      <a:r>
                        <a:rPr lang="en-US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</a:t>
                      </a:r>
                      <a:r>
                        <a:rPr lang="zh-CN" sz="1205" b="1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&lt;80</a:t>
                      </a: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5" b="1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导师录入</a:t>
                      </a:r>
                    </a:p>
                  </a:txBody>
                  <a:tcPr marL="51602" marR="51602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962" name="Rectangle 1"/>
          <p:cNvSpPr/>
          <p:nvPr/>
        </p:nvSpPr>
        <p:spPr>
          <a:xfrm>
            <a:off x="2648745" y="1390860"/>
            <a:ext cx="6786563" cy="347242"/>
          </a:xfrm>
          <a:prstGeom prst="rect">
            <a:avLst/>
          </a:prstGeom>
          <a:noFill/>
          <a:ln w="9525">
            <a:noFill/>
          </a:ln>
        </p:spPr>
        <p:txBody>
          <a:bodyPr lIns="68803" tIns="34401" rIns="68803" bIns="34401" anchor="ctr">
            <a:spAutoFit/>
          </a:bodyPr>
          <a:lstStyle/>
          <a:p>
            <a:pPr algn="ctr" eaLnBrk="0" hangingPunct="0"/>
            <a:r>
              <a:rPr lang="zh-CN" altLang="zh-CN" sz="1805" b="1" noProof="1">
                <a:latin typeface="微软雅黑" panose="020B0503020204020204" pitchFamily="34" charset="-122"/>
                <a:cs typeface="+mn-ea"/>
              </a:rPr>
              <a:t>学生全面发展质量标准及预警</a:t>
            </a:r>
            <a:r>
              <a:rPr lang="zh-CN" altLang="en-US" sz="1805" b="1" noProof="1">
                <a:latin typeface="微软雅黑" panose="020B0503020204020204" pitchFamily="34" charset="-122"/>
                <a:cs typeface="+mn-ea"/>
              </a:rPr>
              <a:t>设计</a:t>
            </a:r>
            <a:r>
              <a:rPr lang="zh-CN" altLang="zh-CN" sz="1805" b="1" noProof="1">
                <a:latin typeface="微软雅黑" panose="020B0503020204020204" pitchFamily="34" charset="-122"/>
                <a:cs typeface="+mn-ea"/>
              </a:rPr>
              <a:t>一览表</a:t>
            </a:r>
            <a:endParaRPr lang="zh-CN" altLang="zh-CN" sz="1805" b="1" noProof="1">
              <a:latin typeface="微软雅黑" panose="020B0503020204020204" pitchFamily="34" charset="-122"/>
            </a:endParaRPr>
          </a:p>
        </p:txBody>
      </p:sp>
      <p:sp>
        <p:nvSpPr>
          <p:cNvPr id="40963" name="矩形 3"/>
          <p:cNvSpPr/>
          <p:nvPr/>
        </p:nvSpPr>
        <p:spPr>
          <a:xfrm>
            <a:off x="1675608" y="6465889"/>
            <a:ext cx="8785225" cy="263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lang="zh-CN" altLang="zh-CN" sz="1055" b="1" noProof="1">
                <a:latin typeface="微软雅黑" panose="020B0503020204020204" pitchFamily="34" charset="-122"/>
                <a:cs typeface="+mn-ea"/>
              </a:rPr>
              <a:t>注：标准值、预警值学院统一设定，各系院（专业）根据实际情况自行设定学生群体的目标值</a:t>
            </a:r>
            <a:r>
              <a:rPr lang="zh-CN" altLang="en-US" sz="1055" b="1" noProof="1">
                <a:latin typeface="微软雅黑" panose="020B0503020204020204" pitchFamily="34" charset="-122"/>
                <a:cs typeface="+mn-ea"/>
              </a:rPr>
              <a:t>，学生据此设定自己的发展目标值</a:t>
            </a:r>
            <a:r>
              <a:rPr lang="zh-CN" altLang="zh-CN" sz="1055" b="1" noProof="1">
                <a:latin typeface="微软雅黑" panose="020B0503020204020204" pitchFamily="34" charset="-122"/>
                <a:cs typeface="+mn-ea"/>
              </a:rPr>
              <a:t>。</a:t>
            </a:r>
            <a:endParaRPr lang="zh-CN" altLang="zh-CN" sz="1055" b="1" noProof="1">
              <a:latin typeface="微软雅黑" panose="020B0503020204020204" pitchFamily="34" charset="-122"/>
            </a:endParaRPr>
          </a:p>
        </p:txBody>
      </p:sp>
      <p:sp>
        <p:nvSpPr>
          <p:cNvPr id="96260" name="TextBox 16"/>
          <p:cNvSpPr txBox="1">
            <a:spLocks noChangeArrowheads="1"/>
          </p:cNvSpPr>
          <p:nvPr/>
        </p:nvSpPr>
        <p:spPr bwMode="auto">
          <a:xfrm>
            <a:off x="1532733" y="414339"/>
            <a:ext cx="8156575" cy="71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1273" tIns="80636" rIns="161273" bIns="8063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9287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（二）学生发展质量标准构成要素 </a:t>
            </a: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21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Box 16"/>
          <p:cNvSpPr txBox="1">
            <a:spLocks noChangeArrowheads="1"/>
          </p:cNvSpPr>
          <p:nvPr/>
        </p:nvSpPr>
        <p:spPr bwMode="auto">
          <a:xfrm>
            <a:off x="1524794" y="425451"/>
            <a:ext cx="9424988" cy="71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1273" tIns="80636" rIns="161273" bIns="8063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9287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（三）学生发展中心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（发展能力诊断、支持和帮助）</a:t>
            </a: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491333" y="1214438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7283" name="组合 3"/>
          <p:cNvGrpSpPr>
            <a:grpSpLocks/>
          </p:cNvGrpSpPr>
          <p:nvPr/>
        </p:nvGrpSpPr>
        <p:grpSpPr bwMode="auto">
          <a:xfrm>
            <a:off x="2269332" y="1392238"/>
            <a:ext cx="6900862" cy="4984750"/>
            <a:chOff x="3571" y="2532"/>
            <a:chExt cx="10868" cy="7850"/>
          </a:xfrm>
        </p:grpSpPr>
        <p:grpSp>
          <p:nvGrpSpPr>
            <p:cNvPr id="23" name="组合 22"/>
            <p:cNvGrpSpPr/>
            <p:nvPr/>
          </p:nvGrpSpPr>
          <p:grpSpPr>
            <a:xfrm>
              <a:off x="3571" y="2532"/>
              <a:ext cx="2441" cy="2441"/>
              <a:chOff x="3226038" y="965926"/>
              <a:chExt cx="1625021" cy="1625023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19" name="任意多边形 18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18" name="圆角矩形 17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22" name="圆角矩形 21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6368" y="2532"/>
              <a:ext cx="2441" cy="2441"/>
              <a:chOff x="3226038" y="965926"/>
              <a:chExt cx="1625021" cy="1625023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27" name="任意多边形 26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28" name="圆角矩形 27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26" name="圆角矩形 25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9157" y="5226"/>
              <a:ext cx="2441" cy="2441"/>
              <a:chOff x="3226038" y="965926"/>
              <a:chExt cx="1625021" cy="1625023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37" name="任意多边形 36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38" name="圆角矩形 37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36" name="圆角矩形 35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6366" y="5193"/>
              <a:ext cx="2441" cy="2441"/>
              <a:chOff x="3226038" y="965926"/>
              <a:chExt cx="1625021" cy="1625023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45" name="任意多边形 44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46" name="圆角矩形 45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44" name="圆角矩形 43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sp>
          <p:nvSpPr>
            <p:cNvPr id="61" name="文本框 60"/>
            <p:cNvSpPr txBox="1"/>
            <p:nvPr/>
          </p:nvSpPr>
          <p:spPr>
            <a:xfrm>
              <a:off x="3964" y="2934"/>
              <a:ext cx="1818" cy="14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FFB850"/>
                  </a:solidFill>
                  <a:latin typeface="Impact" panose="020B0806030902050204" pitchFamily="34" charset="0"/>
                </a:rPr>
                <a:t>01</a:t>
              </a:r>
            </a:p>
            <a:p>
              <a:pPr algn="ctr"/>
              <a:r>
                <a:rPr lang="zh-CN" altLang="en-US" sz="1805" b="1" noProof="1">
                  <a:solidFill>
                    <a:srgbClr val="FFB850"/>
                  </a:solidFill>
                  <a:latin typeface="微软雅黑" panose="020B0503020204020204" pitchFamily="34" charset="-122"/>
                </a:rPr>
                <a:t>资助管理</a:t>
              </a: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6744" y="2934"/>
              <a:ext cx="1738" cy="23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chemeClr val="bg1">
                      <a:lumMod val="65000"/>
                    </a:schemeClr>
                  </a:solidFill>
                  <a:latin typeface="Impact" panose="020B0806030902050204" pitchFamily="34" charset="0"/>
                </a:rPr>
                <a:t>02</a:t>
              </a:r>
            </a:p>
            <a:p>
              <a:pPr algn="ctr"/>
              <a:r>
                <a:rPr lang="zh-CN" altLang="en-US" sz="1805" b="1" noProof="1">
                  <a:solidFill>
                    <a:schemeClr val="bg1">
                      <a:lumMod val="65000"/>
                    </a:schemeClr>
                  </a:solidFill>
                  <a:latin typeface="微软雅黑" panose="020B0503020204020204" pitchFamily="34" charset="-122"/>
                  <a:sym typeface="+mn-ea"/>
                </a:rPr>
                <a:t>班级管理</a:t>
              </a:r>
            </a:p>
            <a:p>
              <a:pPr algn="ctr"/>
              <a:endParaRPr lang="zh-CN" altLang="en-US" sz="1805" noProof="1">
                <a:solidFill>
                  <a:srgbClr val="01ACBE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3974" y="8267"/>
              <a:ext cx="1805" cy="14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00B0F0"/>
                  </a:solidFill>
                  <a:latin typeface="Impact" panose="020B0806030902050204" pitchFamily="34" charset="0"/>
                </a:rPr>
                <a:t>09</a:t>
              </a:r>
            </a:p>
            <a:p>
              <a:pPr algn="ctr"/>
              <a:r>
                <a:rPr lang="zh-CN" altLang="en-US" sz="1805" b="1" noProof="1">
                  <a:solidFill>
                    <a:srgbClr val="00B0F0"/>
                  </a:solidFill>
                  <a:latin typeface="微软雅黑" panose="020B0503020204020204" pitchFamily="34" charset="-122"/>
                </a:rPr>
                <a:t>社团管理</a:t>
              </a: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9541" y="5534"/>
              <a:ext cx="1758" cy="1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E87071"/>
                  </a:solidFill>
                  <a:latin typeface="Impact" panose="020B0806030902050204" pitchFamily="34" charset="0"/>
                </a:rPr>
                <a:t>07</a:t>
              </a:r>
            </a:p>
            <a:p>
              <a:pPr algn="ctr"/>
              <a:r>
                <a:rPr lang="zh-CN" altLang="en-US" sz="1805" b="1" noProof="1">
                  <a:solidFill>
                    <a:srgbClr val="E87071"/>
                  </a:solidFill>
                  <a:latin typeface="微软雅黑" panose="020B0503020204020204" pitchFamily="34" charset="-122"/>
                </a:rPr>
                <a:t>科学文化</a:t>
              </a: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9116" y="2566"/>
              <a:ext cx="2441" cy="2441"/>
              <a:chOff x="3226038" y="965926"/>
              <a:chExt cx="1625021" cy="1625023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10" name="任意多边形 9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11" name="圆角矩形 10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12" name="圆角矩形 11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9451" y="2934"/>
              <a:ext cx="1735" cy="17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01ACBE"/>
                  </a:solidFill>
                  <a:latin typeface="Impact" panose="020B0806030902050204" pitchFamily="34" charset="0"/>
                </a:rPr>
                <a:t>03</a:t>
              </a:r>
            </a:p>
            <a:p>
              <a:pPr algn="ctr"/>
              <a:r>
                <a:rPr lang="zh-CN" altLang="en-US" sz="1505" b="1" noProof="1">
                  <a:solidFill>
                    <a:srgbClr val="01ACBE"/>
                  </a:solidFill>
                  <a:latin typeface="微软雅黑" panose="020B0503020204020204" pitchFamily="34" charset="-122"/>
                </a:rPr>
                <a:t>班级文化</a:t>
              </a:r>
            </a:p>
            <a:p>
              <a:pPr algn="ctr"/>
              <a:r>
                <a:rPr lang="zh-CN" altLang="en-US" sz="1505" b="1" noProof="1">
                  <a:solidFill>
                    <a:srgbClr val="01ACBE"/>
                  </a:solidFill>
                  <a:latin typeface="微软雅黑" panose="020B0503020204020204" pitchFamily="34" charset="-122"/>
                </a:rPr>
                <a:t>建设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1962" y="2567"/>
              <a:ext cx="2441" cy="2441"/>
              <a:chOff x="3226038" y="965926"/>
              <a:chExt cx="1625021" cy="1625023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47" name="任意多边形 46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87" name="圆角矩形 86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89" name="圆角矩形 88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sp>
          <p:nvSpPr>
            <p:cNvPr id="91" name="文本框 90"/>
            <p:cNvSpPr txBox="1"/>
            <p:nvPr/>
          </p:nvSpPr>
          <p:spPr>
            <a:xfrm>
              <a:off x="12254" y="2934"/>
              <a:ext cx="1735" cy="173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00B050"/>
                  </a:solidFill>
                  <a:latin typeface="Impact" panose="020B0806030902050204" pitchFamily="34" charset="0"/>
                </a:rPr>
                <a:t>04</a:t>
              </a:r>
            </a:p>
            <a:p>
              <a:pPr algn="ctr"/>
              <a:r>
                <a:rPr lang="zh-CN" altLang="en-US" sz="1505" b="1" noProof="1">
                  <a:solidFill>
                    <a:srgbClr val="00B050"/>
                  </a:solidFill>
                  <a:latin typeface="微软雅黑" panose="020B0503020204020204" pitchFamily="34" charset="-122"/>
                </a:rPr>
                <a:t>值班日报</a:t>
              </a:r>
            </a:p>
            <a:p>
              <a:pPr algn="ctr"/>
              <a:r>
                <a:rPr lang="zh-CN" altLang="en-US" sz="1505" b="1" noProof="1">
                  <a:solidFill>
                    <a:srgbClr val="00B050"/>
                  </a:solidFill>
                  <a:latin typeface="微软雅黑" panose="020B0503020204020204" pitchFamily="34" charset="-122"/>
                </a:rPr>
                <a:t>管理</a:t>
              </a:r>
            </a:p>
          </p:txBody>
        </p:sp>
        <p:grpSp>
          <p:nvGrpSpPr>
            <p:cNvPr id="95" name="组合 94"/>
            <p:cNvGrpSpPr/>
            <p:nvPr/>
          </p:nvGrpSpPr>
          <p:grpSpPr>
            <a:xfrm>
              <a:off x="3572" y="5193"/>
              <a:ext cx="2441" cy="2441"/>
              <a:chOff x="3226038" y="965926"/>
              <a:chExt cx="1625021" cy="1625023"/>
            </a:xfrm>
          </p:grpSpPr>
          <p:grpSp>
            <p:nvGrpSpPr>
              <p:cNvPr id="96" name="组合 95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97" name="任意多边形 96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98" name="圆角矩形 97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99" name="圆角矩形 98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sp>
          <p:nvSpPr>
            <p:cNvPr id="100" name="文本框 99"/>
            <p:cNvSpPr txBox="1"/>
            <p:nvPr/>
          </p:nvSpPr>
          <p:spPr>
            <a:xfrm>
              <a:off x="3889" y="5534"/>
              <a:ext cx="1890" cy="187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C00000"/>
                  </a:solidFill>
                  <a:latin typeface="Impact" panose="020B0806030902050204" pitchFamily="34" charset="0"/>
                </a:rPr>
                <a:t>05</a:t>
              </a:r>
            </a:p>
            <a:p>
              <a:pPr algn="ctr"/>
              <a:r>
                <a:rPr lang="zh-CN" altLang="en-US" sz="1805" b="1" noProof="1">
                  <a:solidFill>
                    <a:srgbClr val="C00000"/>
                  </a:solidFill>
                  <a:latin typeface="微软雅黑" panose="020B0503020204020204" pitchFamily="34" charset="-122"/>
                </a:rPr>
                <a:t>学生事务管理</a:t>
              </a: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6746" y="5534"/>
              <a:ext cx="1815" cy="1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06</a:t>
              </a:r>
            </a:p>
            <a:p>
              <a:pPr algn="ctr"/>
              <a:r>
                <a:rPr lang="zh-CN" altLang="en-US" b="1" noProof="1">
                  <a:solidFill>
                    <a:schemeClr val="accent5">
                      <a:lumMod val="75000"/>
                    </a:schemeClr>
                  </a:solidFill>
                  <a:latin typeface="微软雅黑" panose="020B0503020204020204" pitchFamily="34" charset="-122"/>
                </a:rPr>
                <a:t>学生异动</a:t>
              </a:r>
            </a:p>
          </p:txBody>
        </p:sp>
        <p:grpSp>
          <p:nvGrpSpPr>
            <p:cNvPr id="102" name="组合 101"/>
            <p:cNvGrpSpPr/>
            <p:nvPr/>
          </p:nvGrpSpPr>
          <p:grpSpPr>
            <a:xfrm>
              <a:off x="11998" y="5232"/>
              <a:ext cx="2441" cy="2441"/>
              <a:chOff x="3226038" y="965926"/>
              <a:chExt cx="1625021" cy="1625023"/>
            </a:xfrm>
          </p:grpSpPr>
          <p:grpSp>
            <p:nvGrpSpPr>
              <p:cNvPr id="103" name="组合 102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104" name="任意多边形 103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105" name="圆角矩形 104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106" name="圆角矩形 105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sp>
          <p:nvSpPr>
            <p:cNvPr id="108" name="文本框 107"/>
            <p:cNvSpPr txBox="1"/>
            <p:nvPr/>
          </p:nvSpPr>
          <p:spPr>
            <a:xfrm>
              <a:off x="12296" y="5619"/>
              <a:ext cx="1873" cy="1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3555" noProof="1">
                  <a:solidFill>
                    <a:srgbClr val="CC99FF"/>
                  </a:solidFill>
                  <a:latin typeface="Impact" panose="020B0806030902050204" pitchFamily="34" charset="0"/>
                </a:rPr>
                <a:t>08</a:t>
              </a:r>
            </a:p>
            <a:p>
              <a:pPr algn="ctr"/>
              <a:r>
                <a:rPr lang="zh-CN" altLang="en-US" sz="1805" b="1" noProof="1">
                  <a:solidFill>
                    <a:srgbClr val="CC99FF"/>
                  </a:solidFill>
                  <a:latin typeface="微软雅黑" panose="020B0503020204020204" pitchFamily="34" charset="-122"/>
                </a:rPr>
                <a:t>心理健康</a:t>
              </a: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6400" y="7941"/>
              <a:ext cx="2441" cy="2441"/>
              <a:chOff x="3226038" y="965926"/>
              <a:chExt cx="1625021" cy="1625023"/>
            </a:xfrm>
          </p:grpSpPr>
          <p:grpSp>
            <p:nvGrpSpPr>
              <p:cNvPr id="111" name="组合 110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112" name="任意多边形 111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113" name="圆角矩形 112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114" name="圆角矩形 113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97302" name="组合 114"/>
            <p:cNvGrpSpPr>
              <a:grpSpLocks/>
            </p:cNvGrpSpPr>
            <p:nvPr/>
          </p:nvGrpSpPr>
          <p:grpSpPr bwMode="auto">
            <a:xfrm>
              <a:off x="6771" y="8111"/>
              <a:ext cx="4248" cy="1915"/>
              <a:chOff x="2501536" y="3193202"/>
              <a:chExt cx="2828066" cy="1274679"/>
            </a:xfrm>
          </p:grpSpPr>
          <p:sp>
            <p:nvSpPr>
              <p:cNvPr id="116" name="文本框 115"/>
              <p:cNvSpPr txBox="1"/>
              <p:nvPr/>
            </p:nvSpPr>
            <p:spPr>
              <a:xfrm>
                <a:off x="2501635" y="3222156"/>
                <a:ext cx="1191730" cy="124639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3555" noProof="1">
                    <a:solidFill>
                      <a:srgbClr val="FF7C80"/>
                    </a:solidFill>
                    <a:latin typeface="Impact" panose="020B0806030902050204" pitchFamily="34" charset="0"/>
                  </a:rPr>
                  <a:t>10</a:t>
                </a:r>
              </a:p>
              <a:p>
                <a:pPr algn="ctr"/>
                <a:r>
                  <a:rPr lang="zh-CN" altLang="en-US" sz="1805" b="1" noProof="1">
                    <a:solidFill>
                      <a:srgbClr val="FF7C80"/>
                    </a:solidFill>
                    <a:latin typeface="微软雅黑" panose="020B0503020204020204" pitchFamily="34" charset="-122"/>
                  </a:rPr>
                  <a:t>社会实践管理</a:t>
                </a:r>
              </a:p>
            </p:txBody>
          </p:sp>
          <p:sp>
            <p:nvSpPr>
              <p:cNvPr id="97304" name="文本框 4"/>
              <p:cNvSpPr txBox="1">
                <a:spLocks noChangeArrowheads="1"/>
              </p:cNvSpPr>
              <p:nvPr/>
            </p:nvSpPr>
            <p:spPr bwMode="auto">
              <a:xfrm>
                <a:off x="4420866" y="3193202"/>
                <a:ext cx="908736" cy="12493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algn="ctr"/>
                <a:r>
                  <a:rPr lang="en-US" altLang="en-US" sz="2400">
                    <a:solidFill>
                      <a:srgbClr val="FF7C80"/>
                    </a:solidFill>
                    <a:latin typeface="Impact" panose="020B0806030902050204" pitchFamily="34" charset="0"/>
                  </a:rPr>
                  <a:t>...</a:t>
                </a:r>
              </a:p>
              <a:p>
                <a:pPr algn="ctr"/>
                <a:r>
                  <a:rPr lang="en-US" altLang="en-US" sz="2400">
                    <a:solidFill>
                      <a:srgbClr val="FF7C80"/>
                    </a:solidFill>
                    <a:latin typeface="Impact" panose="020B0806030902050204" pitchFamily="34" charset="0"/>
                  </a:rPr>
                  <a:t>...</a:t>
                </a:r>
              </a:p>
              <a:p>
                <a:pPr algn="ctr"/>
                <a:r>
                  <a:rPr lang="en-US" altLang="en-US" sz="2400">
                    <a:solidFill>
                      <a:srgbClr val="FF7C80"/>
                    </a:solidFill>
                    <a:latin typeface="Impact" panose="020B0806030902050204" pitchFamily="34" charset="0"/>
                  </a:rPr>
                  <a:t>...</a:t>
                </a:r>
                <a:endParaRPr lang="en-US" altLang="en-US" sz="2400" b="1">
                  <a:solidFill>
                    <a:srgbClr val="FF7C80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118" name="组合 117"/>
            <p:cNvGrpSpPr/>
            <p:nvPr/>
          </p:nvGrpSpPr>
          <p:grpSpPr>
            <a:xfrm>
              <a:off x="9212" y="7890"/>
              <a:ext cx="2441" cy="2441"/>
              <a:chOff x="3226038" y="965926"/>
              <a:chExt cx="1625021" cy="1625023"/>
            </a:xfrm>
          </p:grpSpPr>
          <p:grpSp>
            <p:nvGrpSpPr>
              <p:cNvPr id="119" name="组合 118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120" name="任意多边形 119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121" name="圆角矩形 120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122" name="圆角矩形 121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3605" y="7890"/>
              <a:ext cx="2441" cy="2441"/>
              <a:chOff x="3226038" y="965926"/>
              <a:chExt cx="1625021" cy="1625023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3226038" y="965927"/>
                <a:ext cx="1625021" cy="1625022"/>
                <a:chOff x="3226038" y="965927"/>
                <a:chExt cx="1625021" cy="1625022"/>
              </a:xfrm>
              <a:effectLst>
                <a:outerShdw blurRad="152400" dist="63500" dir="2700000" algn="tl" rotWithShape="0">
                  <a:prstClr val="black">
                    <a:alpha val="30000"/>
                  </a:prstClr>
                </a:outerShdw>
              </a:effectLst>
            </p:grpSpPr>
            <p:sp>
              <p:nvSpPr>
                <p:cNvPr id="40" name="任意多边形 39"/>
                <p:cNvSpPr/>
                <p:nvPr/>
              </p:nvSpPr>
              <p:spPr>
                <a:xfrm>
                  <a:off x="3226038" y="965927"/>
                  <a:ext cx="1625021" cy="1625022"/>
                </a:xfrm>
                <a:custGeom>
                  <a:avLst/>
                  <a:gdLst>
                    <a:gd name="connsiteX0" fmla="*/ 281263 w 1625021"/>
                    <a:gd name="connsiteY0" fmla="*/ 155580 h 1625022"/>
                    <a:gd name="connsiteX1" fmla="*/ 155579 w 1625021"/>
                    <a:gd name="connsiteY1" fmla="*/ 281264 h 1625022"/>
                    <a:gd name="connsiteX2" fmla="*/ 155579 w 1625021"/>
                    <a:gd name="connsiteY2" fmla="*/ 1343759 h 1625022"/>
                    <a:gd name="connsiteX3" fmla="*/ 281263 w 1625021"/>
                    <a:gd name="connsiteY3" fmla="*/ 1469443 h 1625022"/>
                    <a:gd name="connsiteX4" fmla="*/ 1343758 w 1625021"/>
                    <a:gd name="connsiteY4" fmla="*/ 1469443 h 1625022"/>
                    <a:gd name="connsiteX5" fmla="*/ 1469442 w 1625021"/>
                    <a:gd name="connsiteY5" fmla="*/ 1343759 h 1625022"/>
                    <a:gd name="connsiteX6" fmla="*/ 1469442 w 1625021"/>
                    <a:gd name="connsiteY6" fmla="*/ 281264 h 1625022"/>
                    <a:gd name="connsiteX7" fmla="*/ 1343758 w 1625021"/>
                    <a:gd name="connsiteY7" fmla="*/ 155580 h 1625022"/>
                    <a:gd name="connsiteX8" fmla="*/ 143668 w 1625021"/>
                    <a:gd name="connsiteY8" fmla="*/ 0 h 1625022"/>
                    <a:gd name="connsiteX9" fmla="*/ 1481353 w 1625021"/>
                    <a:gd name="connsiteY9" fmla="*/ 0 h 1625022"/>
                    <a:gd name="connsiteX10" fmla="*/ 1625021 w 1625021"/>
                    <a:gd name="connsiteY10" fmla="*/ 143668 h 1625022"/>
                    <a:gd name="connsiteX11" fmla="*/ 1625021 w 1625021"/>
                    <a:gd name="connsiteY11" fmla="*/ 1481354 h 1625022"/>
                    <a:gd name="connsiteX12" fmla="*/ 1481353 w 1625021"/>
                    <a:gd name="connsiteY12" fmla="*/ 1625022 h 1625022"/>
                    <a:gd name="connsiteX13" fmla="*/ 143668 w 1625021"/>
                    <a:gd name="connsiteY13" fmla="*/ 1625022 h 1625022"/>
                    <a:gd name="connsiteX14" fmla="*/ 0 w 1625021"/>
                    <a:gd name="connsiteY14" fmla="*/ 1481354 h 1625022"/>
                    <a:gd name="connsiteX15" fmla="*/ 0 w 1625021"/>
                    <a:gd name="connsiteY15" fmla="*/ 143668 h 1625022"/>
                    <a:gd name="connsiteX16" fmla="*/ 143668 w 1625021"/>
                    <a:gd name="connsiteY16" fmla="*/ 0 h 16250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625021" h="1625022">
                      <a:moveTo>
                        <a:pt x="281263" y="155580"/>
                      </a:moveTo>
                      <a:cubicBezTo>
                        <a:pt x="211850" y="155580"/>
                        <a:pt x="155579" y="211851"/>
                        <a:pt x="155579" y="281264"/>
                      </a:cubicBezTo>
                      <a:lnTo>
                        <a:pt x="155579" y="1343759"/>
                      </a:lnTo>
                      <a:cubicBezTo>
                        <a:pt x="155579" y="1413172"/>
                        <a:pt x="211850" y="1469443"/>
                        <a:pt x="281263" y="1469443"/>
                      </a:cubicBezTo>
                      <a:lnTo>
                        <a:pt x="1343758" y="1469443"/>
                      </a:lnTo>
                      <a:cubicBezTo>
                        <a:pt x="1413171" y="1469443"/>
                        <a:pt x="1469442" y="1413172"/>
                        <a:pt x="1469442" y="1343759"/>
                      </a:cubicBezTo>
                      <a:lnTo>
                        <a:pt x="1469442" y="281264"/>
                      </a:lnTo>
                      <a:cubicBezTo>
                        <a:pt x="1469442" y="211851"/>
                        <a:pt x="1413171" y="155580"/>
                        <a:pt x="1343758" y="155580"/>
                      </a:cubicBezTo>
                      <a:close/>
                      <a:moveTo>
                        <a:pt x="143668" y="0"/>
                      </a:moveTo>
                      <a:lnTo>
                        <a:pt x="1481353" y="0"/>
                      </a:lnTo>
                      <a:cubicBezTo>
                        <a:pt x="1560699" y="0"/>
                        <a:pt x="1625021" y="64322"/>
                        <a:pt x="1625021" y="143668"/>
                      </a:cubicBezTo>
                      <a:lnTo>
                        <a:pt x="1625021" y="1481354"/>
                      </a:lnTo>
                      <a:cubicBezTo>
                        <a:pt x="1625021" y="1560700"/>
                        <a:pt x="1560699" y="1625022"/>
                        <a:pt x="1481353" y="1625022"/>
                      </a:cubicBezTo>
                      <a:lnTo>
                        <a:pt x="143668" y="1625022"/>
                      </a:lnTo>
                      <a:cubicBezTo>
                        <a:pt x="64322" y="1625022"/>
                        <a:pt x="0" y="1560700"/>
                        <a:pt x="0" y="1481354"/>
                      </a:cubicBezTo>
                      <a:lnTo>
                        <a:pt x="0" y="143668"/>
                      </a:lnTo>
                      <a:cubicBezTo>
                        <a:pt x="0" y="64322"/>
                        <a:pt x="64322" y="0"/>
                        <a:pt x="14366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  <p:sp>
              <p:nvSpPr>
                <p:cNvPr id="41" name="圆角矩形 40"/>
                <p:cNvSpPr/>
                <p:nvPr/>
              </p:nvSpPr>
              <p:spPr>
                <a:xfrm>
                  <a:off x="3381616" y="1121506"/>
                  <a:ext cx="1313863" cy="1313863"/>
                </a:xfrm>
                <a:prstGeom prst="roundRect">
                  <a:avLst>
                    <a:gd name="adj" fmla="val 9566"/>
                  </a:avLst>
                </a:prstGeom>
                <a:noFill/>
                <a:ln w="22225">
                  <a:gradFill flip="none" rotWithShape="1">
                    <a:gsLst>
                      <a:gs pos="0">
                        <a:schemeClr val="bg1">
                          <a:lumMod val="85000"/>
                        </a:schemeClr>
                      </a:gs>
                      <a:gs pos="100000">
                        <a:schemeClr val="bg1"/>
                      </a:gs>
                    </a:gsLst>
                    <a:lin ang="2700000" scaled="1"/>
                    <a:tileRect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/>
                </a:p>
              </p:txBody>
            </p:sp>
          </p:grpSp>
          <p:sp>
            <p:nvSpPr>
              <p:cNvPr id="48" name="圆角矩形 47"/>
              <p:cNvSpPr/>
              <p:nvPr/>
            </p:nvSpPr>
            <p:spPr>
              <a:xfrm>
                <a:off x="3226038" y="965926"/>
                <a:ext cx="1625021" cy="1625022"/>
              </a:xfrm>
              <a:prstGeom prst="roundRect">
                <a:avLst>
                  <a:gd name="adj" fmla="val 8841"/>
                </a:avLst>
              </a:prstGeom>
              <a:noFill/>
              <a:ln w="22225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153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extBox 16"/>
          <p:cNvSpPr txBox="1">
            <a:spLocks noChangeArrowheads="1"/>
          </p:cNvSpPr>
          <p:nvPr/>
        </p:nvSpPr>
        <p:spPr bwMode="auto">
          <a:xfrm>
            <a:off x="1532733" y="414339"/>
            <a:ext cx="8156575" cy="71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1273" tIns="80636" rIns="161273" bIns="8063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9287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（四）学生发展质量多维度对比</a:t>
            </a: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8307" name="Picture 26" descr="学生发展中心设计图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6"/>
          <a:stretch>
            <a:fillRect/>
          </a:stretch>
        </p:blipFill>
        <p:spPr bwMode="auto">
          <a:xfrm>
            <a:off x="1316833" y="1438276"/>
            <a:ext cx="9082087" cy="4918075"/>
          </a:xfrm>
          <a:prstGeom prst="rect">
            <a:avLst/>
          </a:prstGeom>
          <a:noFill/>
          <a:ln w="57150">
            <a:solidFill>
              <a:srgbClr val="00928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8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extBox 16"/>
          <p:cNvSpPr txBox="1">
            <a:spLocks noChangeArrowheads="1"/>
          </p:cNvSpPr>
          <p:nvPr/>
        </p:nvSpPr>
        <p:spPr bwMode="auto">
          <a:xfrm>
            <a:off x="1532733" y="414339"/>
            <a:ext cx="8156575" cy="71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1273" tIns="80636" rIns="161273" bIns="8063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9287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（五）学生发展质量报告</a:t>
            </a: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9331" name="组合 202"/>
          <p:cNvGrpSpPr>
            <a:grpSpLocks noChangeAspect="1"/>
          </p:cNvGrpSpPr>
          <p:nvPr/>
        </p:nvGrpSpPr>
        <p:grpSpPr bwMode="auto">
          <a:xfrm>
            <a:off x="1910558" y="1363663"/>
            <a:ext cx="7921625" cy="5302250"/>
            <a:chOff x="5001" y="2076"/>
            <a:chExt cx="15509" cy="10381"/>
          </a:xfrm>
        </p:grpSpPr>
        <p:grpSp>
          <p:nvGrpSpPr>
            <p:cNvPr id="99332" name="组合 203"/>
            <p:cNvGrpSpPr>
              <a:grpSpLocks/>
            </p:cNvGrpSpPr>
            <p:nvPr/>
          </p:nvGrpSpPr>
          <p:grpSpPr bwMode="auto">
            <a:xfrm rot="-5400000">
              <a:off x="7565" y="-488"/>
              <a:ext cx="10381" cy="15509"/>
              <a:chOff x="5863698" y="873284"/>
              <a:chExt cx="3977251" cy="5941768"/>
            </a:xfrm>
          </p:grpSpPr>
          <p:sp>
            <p:nvSpPr>
              <p:cNvPr id="205" name="圆角矩形 204"/>
              <p:cNvSpPr/>
              <p:nvPr/>
            </p:nvSpPr>
            <p:spPr>
              <a:xfrm>
                <a:off x="5863698" y="955766"/>
                <a:ext cx="3977251" cy="5859286"/>
              </a:xfrm>
              <a:prstGeom prst="roundRect">
                <a:avLst>
                  <a:gd name="adj" fmla="val 4670"/>
                </a:avLst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8100000" scaled="0"/>
                <a:tileRect/>
              </a:gradFill>
              <a:ln w="22225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8100000" scaled="0"/>
                  <a:tileRect/>
                </a:gradFill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06" name="圆角矩形 205"/>
              <p:cNvSpPr/>
              <p:nvPr/>
            </p:nvSpPr>
            <p:spPr>
              <a:xfrm>
                <a:off x="6019692" y="1143580"/>
                <a:ext cx="3665263" cy="5502387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lumMod val="95000"/>
                </a:schemeClr>
              </a:solidFill>
              <a:ln w="25400">
                <a:noFill/>
              </a:ln>
              <a:effectLst>
                <a:outerShdw blurRad="177800" dist="889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9335" name="组合 206"/>
              <p:cNvGrpSpPr>
                <a:grpSpLocks/>
              </p:cNvGrpSpPr>
              <p:nvPr/>
            </p:nvGrpSpPr>
            <p:grpSpPr bwMode="auto">
              <a:xfrm>
                <a:off x="6109405" y="1233420"/>
                <a:ext cx="3485833" cy="234632"/>
                <a:chOff x="2149635" y="1165383"/>
                <a:chExt cx="3485831" cy="234634"/>
              </a:xfrm>
            </p:grpSpPr>
            <p:grpSp>
              <p:nvGrpSpPr>
                <p:cNvPr id="99336" name="组合 207"/>
                <p:cNvGrpSpPr>
                  <a:grpSpLocks/>
                </p:cNvGrpSpPr>
                <p:nvPr/>
              </p:nvGrpSpPr>
              <p:grpSpPr bwMode="auto">
                <a:xfrm>
                  <a:off x="2149635" y="1165385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09" name="椭圆 208"/>
                  <p:cNvSpPr/>
                  <p:nvPr/>
                </p:nvSpPr>
                <p:spPr>
                  <a:xfrm>
                    <a:off x="2483718" y="1113947"/>
                    <a:ext cx="209508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10" name="椭圆 209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39" name="组合 210"/>
                <p:cNvGrpSpPr>
                  <a:grpSpLocks/>
                </p:cNvGrpSpPr>
                <p:nvPr/>
              </p:nvGrpSpPr>
              <p:grpSpPr bwMode="auto">
                <a:xfrm>
                  <a:off x="2510880" y="1165385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12" name="椭圆 211"/>
                  <p:cNvSpPr/>
                  <p:nvPr/>
                </p:nvSpPr>
                <p:spPr>
                  <a:xfrm>
                    <a:off x="2482266" y="1113947"/>
                    <a:ext cx="210572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13" name="椭圆 212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42" name="组合 213"/>
                <p:cNvGrpSpPr>
                  <a:grpSpLocks/>
                </p:cNvGrpSpPr>
                <p:nvPr/>
              </p:nvGrpSpPr>
              <p:grpSpPr bwMode="auto">
                <a:xfrm>
                  <a:off x="2872124" y="1165385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15" name="椭圆 214"/>
                  <p:cNvSpPr/>
                  <p:nvPr/>
                </p:nvSpPr>
                <p:spPr>
                  <a:xfrm>
                    <a:off x="2484006" y="1113948"/>
                    <a:ext cx="209509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16" name="椭圆 215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45" name="组合 216"/>
                <p:cNvGrpSpPr>
                  <a:grpSpLocks/>
                </p:cNvGrpSpPr>
                <p:nvPr/>
              </p:nvGrpSpPr>
              <p:grpSpPr bwMode="auto">
                <a:xfrm>
                  <a:off x="3233369" y="1165385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18" name="椭圆 217"/>
                  <p:cNvSpPr/>
                  <p:nvPr/>
                </p:nvSpPr>
                <p:spPr>
                  <a:xfrm>
                    <a:off x="2483618" y="1113947"/>
                    <a:ext cx="209508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19" name="椭圆 218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48" name="组合 219"/>
                <p:cNvGrpSpPr>
                  <a:grpSpLocks/>
                </p:cNvGrpSpPr>
                <p:nvPr/>
              </p:nvGrpSpPr>
              <p:grpSpPr bwMode="auto">
                <a:xfrm>
                  <a:off x="3594615" y="1165383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21" name="椭圆 220"/>
                  <p:cNvSpPr/>
                  <p:nvPr/>
                </p:nvSpPr>
                <p:spPr>
                  <a:xfrm>
                    <a:off x="2484292" y="1113949"/>
                    <a:ext cx="209508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22" name="椭圆 221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51" name="组合 222"/>
                <p:cNvGrpSpPr>
                  <a:grpSpLocks/>
                </p:cNvGrpSpPr>
                <p:nvPr/>
              </p:nvGrpSpPr>
              <p:grpSpPr bwMode="auto">
                <a:xfrm>
                  <a:off x="3955858" y="1165384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24" name="椭圆 223"/>
                  <p:cNvSpPr/>
                  <p:nvPr/>
                </p:nvSpPr>
                <p:spPr>
                  <a:xfrm>
                    <a:off x="2483905" y="1113949"/>
                    <a:ext cx="209509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25" name="椭圆 224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54" name="组合 225"/>
                <p:cNvGrpSpPr>
                  <a:grpSpLocks/>
                </p:cNvGrpSpPr>
                <p:nvPr/>
              </p:nvGrpSpPr>
              <p:grpSpPr bwMode="auto">
                <a:xfrm>
                  <a:off x="4317103" y="1165384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27" name="椭圆 226"/>
                  <p:cNvSpPr/>
                  <p:nvPr/>
                </p:nvSpPr>
                <p:spPr>
                  <a:xfrm>
                    <a:off x="2484581" y="1113949"/>
                    <a:ext cx="209509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28" name="椭圆 227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57" name="组合 228"/>
                <p:cNvGrpSpPr>
                  <a:grpSpLocks/>
                </p:cNvGrpSpPr>
                <p:nvPr/>
              </p:nvGrpSpPr>
              <p:grpSpPr bwMode="auto">
                <a:xfrm>
                  <a:off x="4678347" y="1165384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30" name="椭圆 229"/>
                  <p:cNvSpPr/>
                  <p:nvPr/>
                </p:nvSpPr>
                <p:spPr>
                  <a:xfrm>
                    <a:off x="2484193" y="1113949"/>
                    <a:ext cx="209508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31" name="椭圆 230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60" name="组合 231"/>
                <p:cNvGrpSpPr>
                  <a:grpSpLocks/>
                </p:cNvGrpSpPr>
                <p:nvPr/>
              </p:nvGrpSpPr>
              <p:grpSpPr bwMode="auto">
                <a:xfrm>
                  <a:off x="5039590" y="1165384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33" name="椭圆 232"/>
                  <p:cNvSpPr/>
                  <p:nvPr/>
                </p:nvSpPr>
                <p:spPr>
                  <a:xfrm>
                    <a:off x="2482743" y="1113949"/>
                    <a:ext cx="210572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34" name="椭圆 233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99363" name="组合 234"/>
                <p:cNvGrpSpPr>
                  <a:grpSpLocks/>
                </p:cNvGrpSpPr>
                <p:nvPr/>
              </p:nvGrpSpPr>
              <p:grpSpPr bwMode="auto">
                <a:xfrm>
                  <a:off x="5400834" y="1165384"/>
                  <a:ext cx="234632" cy="234632"/>
                  <a:chOff x="2483014" y="1114427"/>
                  <a:chExt cx="209550" cy="209550"/>
                </a:xfrm>
              </p:grpSpPr>
              <p:sp>
                <p:nvSpPr>
                  <p:cNvPr id="236" name="椭圆 235"/>
                  <p:cNvSpPr/>
                  <p:nvPr/>
                </p:nvSpPr>
                <p:spPr>
                  <a:xfrm>
                    <a:off x="2484483" y="1113949"/>
                    <a:ext cx="209509" cy="209500"/>
                  </a:xfrm>
                  <a:prstGeom prst="ellipse">
                    <a:avLst/>
                  </a:prstGeom>
                  <a:gradFill>
                    <a:gsLst>
                      <a:gs pos="75000">
                        <a:schemeClr val="bg1">
                          <a:lumMod val="95000"/>
                        </a:schemeClr>
                      </a:gs>
                      <a:gs pos="55000">
                        <a:schemeClr val="bg1">
                          <a:lumMod val="65000"/>
                        </a:schemeClr>
                      </a:gs>
                      <a:gs pos="35000">
                        <a:schemeClr val="bg1">
                          <a:lumMod val="95000"/>
                        </a:schemeClr>
                      </a:gs>
                      <a:gs pos="17000">
                        <a:schemeClr val="bg1">
                          <a:lumMod val="65000"/>
                        </a:schemeClr>
                      </a:gs>
                      <a:gs pos="0">
                        <a:schemeClr val="bg1"/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2700000" scaled="1"/>
                  </a:gradFill>
                  <a:ln>
                    <a:noFill/>
                  </a:ln>
                  <a:effectLst>
                    <a:outerShdw blurRad="12700" dist="127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37" name="椭圆 236"/>
                  <p:cNvSpPr/>
                  <p:nvPr/>
                </p:nvSpPr>
                <p:spPr>
                  <a:xfrm>
                    <a:off x="2502060" y="1133475"/>
                    <a:ext cx="171450" cy="17145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12700" dist="12700" dir="135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zh-CN" altLang="en-US" sz="100" noProof="1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  <p:grpSp>
            <p:nvGrpSpPr>
              <p:cNvPr id="238" name="组合 237"/>
              <p:cNvGrpSpPr/>
              <p:nvPr/>
            </p:nvGrpSpPr>
            <p:grpSpPr>
              <a:xfrm>
                <a:off x="6169861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39" name="圆角矩形 238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0" name="圆角矩形 239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41" name="组合 240"/>
              <p:cNvGrpSpPr/>
              <p:nvPr/>
            </p:nvGrpSpPr>
            <p:grpSpPr>
              <a:xfrm>
                <a:off x="6532517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42" name="圆角矩形 241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3" name="圆角矩形 242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44" name="组合 243"/>
              <p:cNvGrpSpPr/>
              <p:nvPr/>
            </p:nvGrpSpPr>
            <p:grpSpPr>
              <a:xfrm>
                <a:off x="6895173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45" name="圆角矩形 244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6" name="圆角矩形 245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47" name="组合 246"/>
              <p:cNvGrpSpPr/>
              <p:nvPr/>
            </p:nvGrpSpPr>
            <p:grpSpPr>
              <a:xfrm>
                <a:off x="7257828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48" name="圆角矩形 247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9" name="圆角矩形 248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50" name="组合 249"/>
              <p:cNvGrpSpPr/>
              <p:nvPr/>
            </p:nvGrpSpPr>
            <p:grpSpPr>
              <a:xfrm>
                <a:off x="7620483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51" name="圆角矩形 250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2" name="圆角矩形 251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53" name="组合 252"/>
              <p:cNvGrpSpPr/>
              <p:nvPr/>
            </p:nvGrpSpPr>
            <p:grpSpPr>
              <a:xfrm>
                <a:off x="7983141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54" name="圆角矩形 253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5" name="圆角矩形 254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56" name="组合 255"/>
              <p:cNvGrpSpPr/>
              <p:nvPr/>
            </p:nvGrpSpPr>
            <p:grpSpPr>
              <a:xfrm>
                <a:off x="8345797" y="873284"/>
                <a:ext cx="94671" cy="485002"/>
                <a:chOff x="2244455" y="772894"/>
                <a:chExt cx="94658" cy="485003"/>
              </a:xfrm>
            </p:grpSpPr>
            <p:sp>
              <p:nvSpPr>
                <p:cNvPr id="257" name="圆角矩形 256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8" name="圆角矩形 257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59" name="组合 258"/>
              <p:cNvGrpSpPr/>
              <p:nvPr/>
            </p:nvGrpSpPr>
            <p:grpSpPr>
              <a:xfrm>
                <a:off x="8708451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60" name="圆角矩形 259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1" name="圆角矩形 260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62" name="组合 261"/>
              <p:cNvGrpSpPr/>
              <p:nvPr/>
            </p:nvGrpSpPr>
            <p:grpSpPr>
              <a:xfrm>
                <a:off x="9071105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63" name="圆角矩形 262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4" name="圆角矩形 263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65" name="组合 264"/>
              <p:cNvGrpSpPr/>
              <p:nvPr/>
            </p:nvGrpSpPr>
            <p:grpSpPr>
              <a:xfrm>
                <a:off x="9433759" y="873285"/>
                <a:ext cx="94671" cy="485002"/>
                <a:chOff x="2244455" y="772894"/>
                <a:chExt cx="94658" cy="485003"/>
              </a:xfrm>
            </p:grpSpPr>
            <p:sp>
              <p:nvSpPr>
                <p:cNvPr id="266" name="圆角矩形 265"/>
                <p:cNvSpPr/>
                <p:nvPr/>
              </p:nvSpPr>
              <p:spPr>
                <a:xfrm>
                  <a:off x="2244455" y="772894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4000">
                        <a:schemeClr val="bg1">
                          <a:lumMod val="75000"/>
                        </a:schemeClr>
                      </a:gs>
                      <a:gs pos="78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7" name="圆角矩形 266"/>
                <p:cNvSpPr/>
                <p:nvPr/>
              </p:nvSpPr>
              <p:spPr>
                <a:xfrm>
                  <a:off x="2313407" y="772895"/>
                  <a:ext cx="25706" cy="485002"/>
                </a:xfrm>
                <a:prstGeom prst="roundRect">
                  <a:avLst>
                    <a:gd name="adj" fmla="val 50000"/>
                  </a:avLst>
                </a:prstGeom>
                <a:gradFill>
                  <a:gsLst>
                    <a:gs pos="74000">
                      <a:schemeClr val="bg1"/>
                    </a:gs>
                    <a:gs pos="52000">
                      <a:schemeClr val="bg1">
                        <a:lumMod val="85000"/>
                      </a:schemeClr>
                    </a:gs>
                    <a:gs pos="23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ln w="19050">
                  <a:gradFill flip="none" rotWithShape="1">
                    <a:gsLst>
                      <a:gs pos="0">
                        <a:schemeClr val="bg1">
                          <a:lumMod val="65000"/>
                        </a:schemeClr>
                      </a:gs>
                      <a:gs pos="43000">
                        <a:schemeClr val="bg1">
                          <a:lumMod val="75000"/>
                        </a:schemeClr>
                      </a:gs>
                      <a:gs pos="79000">
                        <a:schemeClr val="bg1"/>
                      </a:gs>
                      <a:gs pos="61000">
                        <a:schemeClr val="bg1">
                          <a:lumMod val="100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5400000" scaled="0"/>
                    <a:tileRect/>
                  </a:gradFill>
                </a:ln>
                <a:effectLst>
                  <a:outerShdw blurRad="254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zh-CN" altLang="en-US" sz="100" noProof="1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268" name="组合 267"/>
            <p:cNvGrpSpPr/>
            <p:nvPr/>
          </p:nvGrpSpPr>
          <p:grpSpPr>
            <a:xfrm>
              <a:off x="6844" y="3676"/>
              <a:ext cx="5571" cy="4902"/>
              <a:chOff x="3802431" y="815742"/>
              <a:chExt cx="4795411" cy="4219455"/>
            </a:xfrm>
            <a:solidFill>
              <a:schemeClr val="bg1">
                <a:lumMod val="85000"/>
                <a:alpha val="36000"/>
              </a:schemeClr>
            </a:solidFill>
          </p:grpSpPr>
          <p:sp>
            <p:nvSpPr>
              <p:cNvPr id="269" name="任意多边形 268"/>
              <p:cNvSpPr/>
              <p:nvPr/>
            </p:nvSpPr>
            <p:spPr>
              <a:xfrm>
                <a:off x="3802431" y="1726704"/>
                <a:ext cx="1114741" cy="1114740"/>
              </a:xfrm>
              <a:custGeom>
                <a:avLst/>
                <a:gdLst>
                  <a:gd name="connsiteX0" fmla="*/ 870381 w 1740762"/>
                  <a:gd name="connsiteY0" fmla="*/ 422211 h 1740760"/>
                  <a:gd name="connsiteX1" fmla="*/ 422212 w 1740762"/>
                  <a:gd name="connsiteY1" fmla="*/ 870380 h 1740760"/>
                  <a:gd name="connsiteX2" fmla="*/ 870381 w 1740762"/>
                  <a:gd name="connsiteY2" fmla="*/ 1318549 h 1740760"/>
                  <a:gd name="connsiteX3" fmla="*/ 1318550 w 1740762"/>
                  <a:gd name="connsiteY3" fmla="*/ 870380 h 1740760"/>
                  <a:gd name="connsiteX4" fmla="*/ 870381 w 1740762"/>
                  <a:gd name="connsiteY4" fmla="*/ 422211 h 1740760"/>
                  <a:gd name="connsiteX5" fmla="*/ 785261 w 1740762"/>
                  <a:gd name="connsiteY5" fmla="*/ 0 h 1740760"/>
                  <a:gd name="connsiteX6" fmla="*/ 955501 w 1740762"/>
                  <a:gd name="connsiteY6" fmla="*/ 0 h 1740760"/>
                  <a:gd name="connsiteX7" fmla="*/ 955501 w 1740762"/>
                  <a:gd name="connsiteY7" fmla="*/ 134329 h 1740760"/>
                  <a:gd name="connsiteX8" fmla="*/ 1014988 w 1740762"/>
                  <a:gd name="connsiteY8" fmla="*/ 143408 h 1740760"/>
                  <a:gd name="connsiteX9" fmla="*/ 1073317 w 1740762"/>
                  <a:gd name="connsiteY9" fmla="*/ 158020 h 1740760"/>
                  <a:gd name="connsiteX10" fmla="*/ 1124821 w 1740762"/>
                  <a:gd name="connsiteY10" fmla="*/ 33680 h 1740760"/>
                  <a:gd name="connsiteX11" fmla="*/ 1282102 w 1740762"/>
                  <a:gd name="connsiteY11" fmla="*/ 98828 h 1740760"/>
                  <a:gd name="connsiteX12" fmla="*/ 1229998 w 1740762"/>
                  <a:gd name="connsiteY12" fmla="*/ 224619 h 1740760"/>
                  <a:gd name="connsiteX13" fmla="*/ 1250218 w 1740762"/>
                  <a:gd name="connsiteY13" fmla="*/ 235760 h 1740760"/>
                  <a:gd name="connsiteX14" fmla="*/ 1327066 w 1740762"/>
                  <a:gd name="connsiteY14" fmla="*/ 289364 h 1740760"/>
                  <a:gd name="connsiteX15" fmla="*/ 1329143 w 1740762"/>
                  <a:gd name="connsiteY15" fmla="*/ 291241 h 1740760"/>
                  <a:gd name="connsiteX16" fmla="*/ 1425645 w 1740762"/>
                  <a:gd name="connsiteY16" fmla="*/ 194739 h 1740760"/>
                  <a:gd name="connsiteX17" fmla="*/ 1546022 w 1740762"/>
                  <a:gd name="connsiteY17" fmla="*/ 315117 h 1740760"/>
                  <a:gd name="connsiteX18" fmla="*/ 1448558 w 1740762"/>
                  <a:gd name="connsiteY18" fmla="*/ 412582 h 1740760"/>
                  <a:gd name="connsiteX19" fmla="*/ 1457388 w 1740762"/>
                  <a:gd name="connsiteY19" fmla="*/ 422838 h 1740760"/>
                  <a:gd name="connsiteX20" fmla="*/ 1514167 w 1740762"/>
                  <a:gd name="connsiteY20" fmla="*/ 511583 h 1740760"/>
                  <a:gd name="connsiteX21" fmla="*/ 1641935 w 1740762"/>
                  <a:gd name="connsiteY21" fmla="*/ 458659 h 1740760"/>
                  <a:gd name="connsiteX22" fmla="*/ 1707082 w 1740762"/>
                  <a:gd name="connsiteY22" fmla="*/ 615941 h 1740760"/>
                  <a:gd name="connsiteX23" fmla="*/ 1579247 w 1740762"/>
                  <a:gd name="connsiteY23" fmla="*/ 668892 h 1740760"/>
                  <a:gd name="connsiteX24" fmla="*/ 1584835 w 1740762"/>
                  <a:gd name="connsiteY24" fmla="*/ 687711 h 1740760"/>
                  <a:gd name="connsiteX25" fmla="*/ 1601709 w 1740762"/>
                  <a:gd name="connsiteY25" fmla="*/ 777321 h 1740760"/>
                  <a:gd name="connsiteX26" fmla="*/ 1602202 w 1740762"/>
                  <a:gd name="connsiteY26" fmla="*/ 785260 h 1740760"/>
                  <a:gd name="connsiteX27" fmla="*/ 1740762 w 1740762"/>
                  <a:gd name="connsiteY27" fmla="*/ 785260 h 1740760"/>
                  <a:gd name="connsiteX28" fmla="*/ 1740762 w 1740762"/>
                  <a:gd name="connsiteY28" fmla="*/ 955500 h 1740760"/>
                  <a:gd name="connsiteX29" fmla="*/ 1602244 w 1740762"/>
                  <a:gd name="connsiteY29" fmla="*/ 955500 h 1740760"/>
                  <a:gd name="connsiteX30" fmla="*/ 1592412 w 1740762"/>
                  <a:gd name="connsiteY30" fmla="*/ 1019928 h 1740760"/>
                  <a:gd name="connsiteX31" fmla="*/ 1579385 w 1740762"/>
                  <a:gd name="connsiteY31" fmla="*/ 1071925 h 1740760"/>
                  <a:gd name="connsiteX32" fmla="*/ 1707082 w 1740762"/>
                  <a:gd name="connsiteY32" fmla="*/ 1124819 h 1740760"/>
                  <a:gd name="connsiteX33" fmla="*/ 1641935 w 1740762"/>
                  <a:gd name="connsiteY33" fmla="*/ 1282101 h 1740760"/>
                  <a:gd name="connsiteX34" fmla="*/ 1514336 w 1740762"/>
                  <a:gd name="connsiteY34" fmla="*/ 1229247 h 1740760"/>
                  <a:gd name="connsiteX35" fmla="*/ 1500059 w 1740762"/>
                  <a:gd name="connsiteY35" fmla="*/ 1255158 h 1740760"/>
                  <a:gd name="connsiteX36" fmla="*/ 1448892 w 1740762"/>
                  <a:gd name="connsiteY36" fmla="*/ 1328512 h 1740760"/>
                  <a:gd name="connsiteX37" fmla="*/ 1546022 w 1740762"/>
                  <a:gd name="connsiteY37" fmla="*/ 1425643 h 1740760"/>
                  <a:gd name="connsiteX38" fmla="*/ 1425645 w 1740762"/>
                  <a:gd name="connsiteY38" fmla="*/ 1546021 h 1740760"/>
                  <a:gd name="connsiteX39" fmla="*/ 1328549 w 1740762"/>
                  <a:gd name="connsiteY39" fmla="*/ 1448925 h 1740760"/>
                  <a:gd name="connsiteX40" fmla="*/ 1312981 w 1740762"/>
                  <a:gd name="connsiteY40" fmla="*/ 1462328 h 1740760"/>
                  <a:gd name="connsiteX41" fmla="*/ 1229762 w 1740762"/>
                  <a:gd name="connsiteY41" fmla="*/ 1515571 h 1740760"/>
                  <a:gd name="connsiteX42" fmla="*/ 1282102 w 1740762"/>
                  <a:gd name="connsiteY42" fmla="*/ 1641932 h 1740760"/>
                  <a:gd name="connsiteX43" fmla="*/ 1124821 w 1740762"/>
                  <a:gd name="connsiteY43" fmla="*/ 1707080 h 1740760"/>
                  <a:gd name="connsiteX44" fmla="*/ 1073151 w 1740762"/>
                  <a:gd name="connsiteY44" fmla="*/ 1582339 h 1740760"/>
                  <a:gd name="connsiteX45" fmla="*/ 1048108 w 1740762"/>
                  <a:gd name="connsiteY45" fmla="*/ 1589775 h 1740760"/>
                  <a:gd name="connsiteX46" fmla="*/ 958498 w 1740762"/>
                  <a:gd name="connsiteY46" fmla="*/ 1606649 h 1740760"/>
                  <a:gd name="connsiteX47" fmla="*/ 955501 w 1740762"/>
                  <a:gd name="connsiteY47" fmla="*/ 1606835 h 1740760"/>
                  <a:gd name="connsiteX48" fmla="*/ 955501 w 1740762"/>
                  <a:gd name="connsiteY48" fmla="*/ 1740760 h 1740760"/>
                  <a:gd name="connsiteX49" fmla="*/ 785261 w 1740762"/>
                  <a:gd name="connsiteY49" fmla="*/ 1740760 h 1740760"/>
                  <a:gd name="connsiteX50" fmla="*/ 785261 w 1740762"/>
                  <a:gd name="connsiteY50" fmla="*/ 1607939 h 1740760"/>
                  <a:gd name="connsiteX51" fmla="*/ 715891 w 1740762"/>
                  <a:gd name="connsiteY51" fmla="*/ 1597352 h 1740760"/>
                  <a:gd name="connsiteX52" fmla="*/ 666516 w 1740762"/>
                  <a:gd name="connsiteY52" fmla="*/ 1584982 h 1740760"/>
                  <a:gd name="connsiteX53" fmla="*/ 615942 w 1740762"/>
                  <a:gd name="connsiteY53" fmla="*/ 1707080 h 1740760"/>
                  <a:gd name="connsiteX54" fmla="*/ 458661 w 1740762"/>
                  <a:gd name="connsiteY54" fmla="*/ 1641932 h 1740760"/>
                  <a:gd name="connsiteX55" fmla="*/ 508928 w 1740762"/>
                  <a:gd name="connsiteY55" fmla="*/ 1520575 h 1740760"/>
                  <a:gd name="connsiteX56" fmla="*/ 480660 w 1740762"/>
                  <a:gd name="connsiteY56" fmla="*/ 1504999 h 1740760"/>
                  <a:gd name="connsiteX57" fmla="*/ 407307 w 1740762"/>
                  <a:gd name="connsiteY57" fmla="*/ 1453832 h 1740760"/>
                  <a:gd name="connsiteX58" fmla="*/ 315118 w 1740762"/>
                  <a:gd name="connsiteY58" fmla="*/ 1546021 h 1740760"/>
                  <a:gd name="connsiteX59" fmla="*/ 194740 w 1740762"/>
                  <a:gd name="connsiteY59" fmla="*/ 1425643 h 1740760"/>
                  <a:gd name="connsiteX60" fmla="*/ 286894 w 1740762"/>
                  <a:gd name="connsiteY60" fmla="*/ 1333489 h 1740760"/>
                  <a:gd name="connsiteX61" fmla="*/ 273491 w 1740762"/>
                  <a:gd name="connsiteY61" fmla="*/ 1317922 h 1740760"/>
                  <a:gd name="connsiteX62" fmla="*/ 218783 w 1740762"/>
                  <a:gd name="connsiteY62" fmla="*/ 1232414 h 1740760"/>
                  <a:gd name="connsiteX63" fmla="*/ 98828 w 1740762"/>
                  <a:gd name="connsiteY63" fmla="*/ 1282101 h 1740760"/>
                  <a:gd name="connsiteX64" fmla="*/ 33680 w 1740762"/>
                  <a:gd name="connsiteY64" fmla="*/ 1124819 h 1740760"/>
                  <a:gd name="connsiteX65" fmla="*/ 152714 w 1740762"/>
                  <a:gd name="connsiteY65" fmla="*/ 1075514 h 1740760"/>
                  <a:gd name="connsiteX66" fmla="*/ 146043 w 1740762"/>
                  <a:gd name="connsiteY66" fmla="*/ 1053048 h 1740760"/>
                  <a:gd name="connsiteX67" fmla="*/ 129170 w 1740762"/>
                  <a:gd name="connsiteY67" fmla="*/ 963438 h 1740760"/>
                  <a:gd name="connsiteX68" fmla="*/ 128677 w 1740762"/>
                  <a:gd name="connsiteY68" fmla="*/ 955500 h 1740760"/>
                  <a:gd name="connsiteX69" fmla="*/ 0 w 1740762"/>
                  <a:gd name="connsiteY69" fmla="*/ 955500 h 1740760"/>
                  <a:gd name="connsiteX70" fmla="*/ 0 w 1740762"/>
                  <a:gd name="connsiteY70" fmla="*/ 785260 h 1740760"/>
                  <a:gd name="connsiteX71" fmla="*/ 128814 w 1740762"/>
                  <a:gd name="connsiteY71" fmla="*/ 785260 h 1740760"/>
                  <a:gd name="connsiteX72" fmla="*/ 134981 w 1740762"/>
                  <a:gd name="connsiteY72" fmla="*/ 739025 h 1740760"/>
                  <a:gd name="connsiteX73" fmla="*/ 147040 w 1740762"/>
                  <a:gd name="connsiteY73" fmla="*/ 683819 h 1740760"/>
                  <a:gd name="connsiteX74" fmla="*/ 152622 w 1740762"/>
                  <a:gd name="connsiteY74" fmla="*/ 665208 h 1740760"/>
                  <a:gd name="connsiteX75" fmla="*/ 33680 w 1740762"/>
                  <a:gd name="connsiteY75" fmla="*/ 615940 h 1740760"/>
                  <a:gd name="connsiteX76" fmla="*/ 98828 w 1740762"/>
                  <a:gd name="connsiteY76" fmla="*/ 458659 h 1740760"/>
                  <a:gd name="connsiteX77" fmla="*/ 219054 w 1740762"/>
                  <a:gd name="connsiteY77" fmla="*/ 508459 h 1740760"/>
                  <a:gd name="connsiteX78" fmla="*/ 264199 w 1740762"/>
                  <a:gd name="connsiteY78" fmla="*/ 435381 h 1740760"/>
                  <a:gd name="connsiteX79" fmla="*/ 286732 w 1740762"/>
                  <a:gd name="connsiteY79" fmla="*/ 407109 h 1740760"/>
                  <a:gd name="connsiteX80" fmla="*/ 194740 w 1740762"/>
                  <a:gd name="connsiteY80" fmla="*/ 315117 h 1740760"/>
                  <a:gd name="connsiteX81" fmla="*/ 315118 w 1740762"/>
                  <a:gd name="connsiteY81" fmla="*/ 194739 h 1740760"/>
                  <a:gd name="connsiteX82" fmla="*/ 407197 w 1740762"/>
                  <a:gd name="connsiteY82" fmla="*/ 286817 h 1740760"/>
                  <a:gd name="connsiteX83" fmla="*/ 460791 w 1740762"/>
                  <a:gd name="connsiteY83" fmla="*/ 248268 h 1740760"/>
                  <a:gd name="connsiteX84" fmla="*/ 508858 w 1740762"/>
                  <a:gd name="connsiteY84" fmla="*/ 220014 h 1740760"/>
                  <a:gd name="connsiteX85" fmla="*/ 458661 w 1740762"/>
                  <a:gd name="connsiteY85" fmla="*/ 98828 h 1740760"/>
                  <a:gd name="connsiteX86" fmla="*/ 615942 w 1740762"/>
                  <a:gd name="connsiteY86" fmla="*/ 33679 h 1740760"/>
                  <a:gd name="connsiteX87" fmla="*/ 666597 w 1740762"/>
                  <a:gd name="connsiteY87" fmla="*/ 155970 h 1740760"/>
                  <a:gd name="connsiteX88" fmla="*/ 715891 w 1740762"/>
                  <a:gd name="connsiteY88" fmla="*/ 143408 h 1740760"/>
                  <a:gd name="connsiteX89" fmla="*/ 785261 w 1740762"/>
                  <a:gd name="connsiteY89" fmla="*/ 132820 h 1740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762" h="1740760">
                    <a:moveTo>
                      <a:pt x="870381" y="422211"/>
                    </a:moveTo>
                    <a:cubicBezTo>
                      <a:pt x="622864" y="422211"/>
                      <a:pt x="422212" y="622863"/>
                      <a:pt x="422212" y="870380"/>
                    </a:cubicBezTo>
                    <a:cubicBezTo>
                      <a:pt x="422212" y="1117897"/>
                      <a:pt x="622864" y="1318549"/>
                      <a:pt x="870381" y="1318549"/>
                    </a:cubicBezTo>
                    <a:cubicBezTo>
                      <a:pt x="1117898" y="1318549"/>
                      <a:pt x="1318550" y="1117897"/>
                      <a:pt x="1318550" y="870380"/>
                    </a:cubicBezTo>
                    <a:cubicBezTo>
                      <a:pt x="1318550" y="622863"/>
                      <a:pt x="1117898" y="422211"/>
                      <a:pt x="870381" y="422211"/>
                    </a:cubicBezTo>
                    <a:close/>
                    <a:moveTo>
                      <a:pt x="785261" y="0"/>
                    </a:moveTo>
                    <a:lnTo>
                      <a:pt x="955501" y="0"/>
                    </a:lnTo>
                    <a:lnTo>
                      <a:pt x="955501" y="134329"/>
                    </a:lnTo>
                    <a:lnTo>
                      <a:pt x="1014988" y="143408"/>
                    </a:lnTo>
                    <a:lnTo>
                      <a:pt x="1073317" y="158020"/>
                    </a:lnTo>
                    <a:lnTo>
                      <a:pt x="1124821" y="33680"/>
                    </a:lnTo>
                    <a:lnTo>
                      <a:pt x="1282102" y="98828"/>
                    </a:lnTo>
                    <a:lnTo>
                      <a:pt x="1229998" y="224619"/>
                    </a:lnTo>
                    <a:lnTo>
                      <a:pt x="1250218" y="235760"/>
                    </a:lnTo>
                    <a:cubicBezTo>
                      <a:pt x="1276992" y="252029"/>
                      <a:pt x="1302655" y="269943"/>
                      <a:pt x="1327066" y="289364"/>
                    </a:cubicBezTo>
                    <a:lnTo>
                      <a:pt x="1329143" y="291241"/>
                    </a:lnTo>
                    <a:lnTo>
                      <a:pt x="1425645" y="194739"/>
                    </a:lnTo>
                    <a:lnTo>
                      <a:pt x="1546022" y="315117"/>
                    </a:lnTo>
                    <a:lnTo>
                      <a:pt x="1448558" y="412582"/>
                    </a:lnTo>
                    <a:lnTo>
                      <a:pt x="1457388" y="422838"/>
                    </a:lnTo>
                    <a:lnTo>
                      <a:pt x="1514167" y="511583"/>
                    </a:lnTo>
                    <a:lnTo>
                      <a:pt x="1641935" y="458659"/>
                    </a:lnTo>
                    <a:lnTo>
                      <a:pt x="1707082" y="615941"/>
                    </a:lnTo>
                    <a:lnTo>
                      <a:pt x="1579247" y="668892"/>
                    </a:lnTo>
                    <a:lnTo>
                      <a:pt x="1584835" y="687711"/>
                    </a:lnTo>
                    <a:cubicBezTo>
                      <a:pt x="1592232" y="716929"/>
                      <a:pt x="1597895" y="746838"/>
                      <a:pt x="1601709" y="777321"/>
                    </a:cubicBezTo>
                    <a:lnTo>
                      <a:pt x="1602202" y="785260"/>
                    </a:lnTo>
                    <a:lnTo>
                      <a:pt x="1740762" y="785260"/>
                    </a:lnTo>
                    <a:lnTo>
                      <a:pt x="1740762" y="955500"/>
                    </a:lnTo>
                    <a:lnTo>
                      <a:pt x="1602244" y="955500"/>
                    </a:lnTo>
                    <a:lnTo>
                      <a:pt x="1592412" y="1019928"/>
                    </a:lnTo>
                    <a:lnTo>
                      <a:pt x="1579385" y="1071925"/>
                    </a:lnTo>
                    <a:lnTo>
                      <a:pt x="1707082" y="1124819"/>
                    </a:lnTo>
                    <a:lnTo>
                      <a:pt x="1641935" y="1282101"/>
                    </a:lnTo>
                    <a:lnTo>
                      <a:pt x="1514336" y="1229247"/>
                    </a:lnTo>
                    <a:lnTo>
                      <a:pt x="1500059" y="1255158"/>
                    </a:lnTo>
                    <a:lnTo>
                      <a:pt x="1448892" y="1328512"/>
                    </a:lnTo>
                    <a:lnTo>
                      <a:pt x="1546022" y="1425643"/>
                    </a:lnTo>
                    <a:lnTo>
                      <a:pt x="1425645" y="1546021"/>
                    </a:lnTo>
                    <a:lnTo>
                      <a:pt x="1328549" y="1448925"/>
                    </a:lnTo>
                    <a:lnTo>
                      <a:pt x="1312981" y="1462328"/>
                    </a:lnTo>
                    <a:lnTo>
                      <a:pt x="1229762" y="1515571"/>
                    </a:lnTo>
                    <a:lnTo>
                      <a:pt x="1282102" y="1641932"/>
                    </a:lnTo>
                    <a:lnTo>
                      <a:pt x="1124821" y="1707080"/>
                    </a:lnTo>
                    <a:lnTo>
                      <a:pt x="1073151" y="1582339"/>
                    </a:lnTo>
                    <a:lnTo>
                      <a:pt x="1048108" y="1589775"/>
                    </a:lnTo>
                    <a:cubicBezTo>
                      <a:pt x="1018890" y="1597172"/>
                      <a:pt x="988981" y="1602835"/>
                      <a:pt x="958498" y="1606649"/>
                    </a:cubicBezTo>
                    <a:lnTo>
                      <a:pt x="955501" y="1606835"/>
                    </a:lnTo>
                    <a:lnTo>
                      <a:pt x="955501" y="1740760"/>
                    </a:lnTo>
                    <a:lnTo>
                      <a:pt x="785261" y="1740760"/>
                    </a:lnTo>
                    <a:lnTo>
                      <a:pt x="785261" y="1607939"/>
                    </a:lnTo>
                    <a:lnTo>
                      <a:pt x="715891" y="1597352"/>
                    </a:lnTo>
                    <a:lnTo>
                      <a:pt x="666516" y="1584982"/>
                    </a:lnTo>
                    <a:lnTo>
                      <a:pt x="615942" y="1707080"/>
                    </a:lnTo>
                    <a:lnTo>
                      <a:pt x="458661" y="1641932"/>
                    </a:lnTo>
                    <a:lnTo>
                      <a:pt x="508928" y="1520575"/>
                    </a:lnTo>
                    <a:lnTo>
                      <a:pt x="480660" y="1504999"/>
                    </a:lnTo>
                    <a:lnTo>
                      <a:pt x="407307" y="1453832"/>
                    </a:lnTo>
                    <a:lnTo>
                      <a:pt x="315118" y="1546021"/>
                    </a:lnTo>
                    <a:lnTo>
                      <a:pt x="194740" y="1425643"/>
                    </a:lnTo>
                    <a:lnTo>
                      <a:pt x="286894" y="1333489"/>
                    </a:lnTo>
                    <a:lnTo>
                      <a:pt x="273491" y="1317922"/>
                    </a:lnTo>
                    <a:lnTo>
                      <a:pt x="218783" y="1232414"/>
                    </a:lnTo>
                    <a:lnTo>
                      <a:pt x="98828" y="1282101"/>
                    </a:lnTo>
                    <a:lnTo>
                      <a:pt x="33680" y="1124819"/>
                    </a:lnTo>
                    <a:lnTo>
                      <a:pt x="152714" y="1075514"/>
                    </a:lnTo>
                    <a:lnTo>
                      <a:pt x="146043" y="1053048"/>
                    </a:lnTo>
                    <a:cubicBezTo>
                      <a:pt x="138647" y="1023830"/>
                      <a:pt x="132984" y="993922"/>
                      <a:pt x="129170" y="963438"/>
                    </a:cubicBezTo>
                    <a:lnTo>
                      <a:pt x="128677" y="955500"/>
                    </a:lnTo>
                    <a:lnTo>
                      <a:pt x="0" y="955500"/>
                    </a:lnTo>
                    <a:lnTo>
                      <a:pt x="0" y="785260"/>
                    </a:lnTo>
                    <a:lnTo>
                      <a:pt x="128814" y="785260"/>
                    </a:lnTo>
                    <a:lnTo>
                      <a:pt x="134981" y="739025"/>
                    </a:lnTo>
                    <a:cubicBezTo>
                      <a:pt x="138313" y="720372"/>
                      <a:pt x="142341" y="701961"/>
                      <a:pt x="147040" y="683819"/>
                    </a:cubicBezTo>
                    <a:lnTo>
                      <a:pt x="152622" y="665208"/>
                    </a:lnTo>
                    <a:lnTo>
                      <a:pt x="33680" y="615940"/>
                    </a:lnTo>
                    <a:lnTo>
                      <a:pt x="98828" y="458659"/>
                    </a:lnTo>
                    <a:lnTo>
                      <a:pt x="219054" y="508459"/>
                    </a:lnTo>
                    <a:lnTo>
                      <a:pt x="264199" y="435381"/>
                    </a:lnTo>
                    <a:lnTo>
                      <a:pt x="286732" y="407109"/>
                    </a:lnTo>
                    <a:lnTo>
                      <a:pt x="194740" y="315117"/>
                    </a:lnTo>
                    <a:lnTo>
                      <a:pt x="315118" y="194739"/>
                    </a:lnTo>
                    <a:lnTo>
                      <a:pt x="407197" y="286817"/>
                    </a:lnTo>
                    <a:lnTo>
                      <a:pt x="460791" y="248268"/>
                    </a:lnTo>
                    <a:lnTo>
                      <a:pt x="508858" y="220014"/>
                    </a:lnTo>
                    <a:lnTo>
                      <a:pt x="458661" y="98828"/>
                    </a:lnTo>
                    <a:lnTo>
                      <a:pt x="615942" y="33679"/>
                    </a:lnTo>
                    <a:lnTo>
                      <a:pt x="666597" y="155970"/>
                    </a:lnTo>
                    <a:lnTo>
                      <a:pt x="715891" y="143408"/>
                    </a:lnTo>
                    <a:lnTo>
                      <a:pt x="785261" y="1328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0" name="任意多边形 269"/>
              <p:cNvSpPr/>
              <p:nvPr/>
            </p:nvSpPr>
            <p:spPr>
              <a:xfrm>
                <a:off x="4111394" y="2638731"/>
                <a:ext cx="1708759" cy="1708757"/>
              </a:xfrm>
              <a:custGeom>
                <a:avLst/>
                <a:gdLst>
                  <a:gd name="connsiteX0" fmla="*/ 870381 w 1740762"/>
                  <a:gd name="connsiteY0" fmla="*/ 422211 h 1740760"/>
                  <a:gd name="connsiteX1" fmla="*/ 422212 w 1740762"/>
                  <a:gd name="connsiteY1" fmla="*/ 870380 h 1740760"/>
                  <a:gd name="connsiteX2" fmla="*/ 870381 w 1740762"/>
                  <a:gd name="connsiteY2" fmla="*/ 1318549 h 1740760"/>
                  <a:gd name="connsiteX3" fmla="*/ 1318550 w 1740762"/>
                  <a:gd name="connsiteY3" fmla="*/ 870380 h 1740760"/>
                  <a:gd name="connsiteX4" fmla="*/ 870381 w 1740762"/>
                  <a:gd name="connsiteY4" fmla="*/ 422211 h 1740760"/>
                  <a:gd name="connsiteX5" fmla="*/ 785261 w 1740762"/>
                  <a:gd name="connsiteY5" fmla="*/ 0 h 1740760"/>
                  <a:gd name="connsiteX6" fmla="*/ 955501 w 1740762"/>
                  <a:gd name="connsiteY6" fmla="*/ 0 h 1740760"/>
                  <a:gd name="connsiteX7" fmla="*/ 955501 w 1740762"/>
                  <a:gd name="connsiteY7" fmla="*/ 134329 h 1740760"/>
                  <a:gd name="connsiteX8" fmla="*/ 1014988 w 1740762"/>
                  <a:gd name="connsiteY8" fmla="*/ 143408 h 1740760"/>
                  <a:gd name="connsiteX9" fmla="*/ 1073317 w 1740762"/>
                  <a:gd name="connsiteY9" fmla="*/ 158020 h 1740760"/>
                  <a:gd name="connsiteX10" fmla="*/ 1124821 w 1740762"/>
                  <a:gd name="connsiteY10" fmla="*/ 33680 h 1740760"/>
                  <a:gd name="connsiteX11" fmla="*/ 1282102 w 1740762"/>
                  <a:gd name="connsiteY11" fmla="*/ 98828 h 1740760"/>
                  <a:gd name="connsiteX12" fmla="*/ 1229998 w 1740762"/>
                  <a:gd name="connsiteY12" fmla="*/ 224619 h 1740760"/>
                  <a:gd name="connsiteX13" fmla="*/ 1250218 w 1740762"/>
                  <a:gd name="connsiteY13" fmla="*/ 235760 h 1740760"/>
                  <a:gd name="connsiteX14" fmla="*/ 1327066 w 1740762"/>
                  <a:gd name="connsiteY14" fmla="*/ 289364 h 1740760"/>
                  <a:gd name="connsiteX15" fmla="*/ 1329143 w 1740762"/>
                  <a:gd name="connsiteY15" fmla="*/ 291241 h 1740760"/>
                  <a:gd name="connsiteX16" fmla="*/ 1425645 w 1740762"/>
                  <a:gd name="connsiteY16" fmla="*/ 194739 h 1740760"/>
                  <a:gd name="connsiteX17" fmla="*/ 1546022 w 1740762"/>
                  <a:gd name="connsiteY17" fmla="*/ 315117 h 1740760"/>
                  <a:gd name="connsiteX18" fmla="*/ 1448558 w 1740762"/>
                  <a:gd name="connsiteY18" fmla="*/ 412582 h 1740760"/>
                  <a:gd name="connsiteX19" fmla="*/ 1457388 w 1740762"/>
                  <a:gd name="connsiteY19" fmla="*/ 422838 h 1740760"/>
                  <a:gd name="connsiteX20" fmla="*/ 1514167 w 1740762"/>
                  <a:gd name="connsiteY20" fmla="*/ 511583 h 1740760"/>
                  <a:gd name="connsiteX21" fmla="*/ 1641935 w 1740762"/>
                  <a:gd name="connsiteY21" fmla="*/ 458659 h 1740760"/>
                  <a:gd name="connsiteX22" fmla="*/ 1707082 w 1740762"/>
                  <a:gd name="connsiteY22" fmla="*/ 615941 h 1740760"/>
                  <a:gd name="connsiteX23" fmla="*/ 1579247 w 1740762"/>
                  <a:gd name="connsiteY23" fmla="*/ 668892 h 1740760"/>
                  <a:gd name="connsiteX24" fmla="*/ 1584835 w 1740762"/>
                  <a:gd name="connsiteY24" fmla="*/ 687711 h 1740760"/>
                  <a:gd name="connsiteX25" fmla="*/ 1601709 w 1740762"/>
                  <a:gd name="connsiteY25" fmla="*/ 777321 h 1740760"/>
                  <a:gd name="connsiteX26" fmla="*/ 1602202 w 1740762"/>
                  <a:gd name="connsiteY26" fmla="*/ 785260 h 1740760"/>
                  <a:gd name="connsiteX27" fmla="*/ 1740762 w 1740762"/>
                  <a:gd name="connsiteY27" fmla="*/ 785260 h 1740760"/>
                  <a:gd name="connsiteX28" fmla="*/ 1740762 w 1740762"/>
                  <a:gd name="connsiteY28" fmla="*/ 955500 h 1740760"/>
                  <a:gd name="connsiteX29" fmla="*/ 1602244 w 1740762"/>
                  <a:gd name="connsiteY29" fmla="*/ 955500 h 1740760"/>
                  <a:gd name="connsiteX30" fmla="*/ 1592412 w 1740762"/>
                  <a:gd name="connsiteY30" fmla="*/ 1019928 h 1740760"/>
                  <a:gd name="connsiteX31" fmla="*/ 1579385 w 1740762"/>
                  <a:gd name="connsiteY31" fmla="*/ 1071925 h 1740760"/>
                  <a:gd name="connsiteX32" fmla="*/ 1707082 w 1740762"/>
                  <a:gd name="connsiteY32" fmla="*/ 1124819 h 1740760"/>
                  <a:gd name="connsiteX33" fmla="*/ 1641935 w 1740762"/>
                  <a:gd name="connsiteY33" fmla="*/ 1282101 h 1740760"/>
                  <a:gd name="connsiteX34" fmla="*/ 1514336 w 1740762"/>
                  <a:gd name="connsiteY34" fmla="*/ 1229247 h 1740760"/>
                  <a:gd name="connsiteX35" fmla="*/ 1500059 w 1740762"/>
                  <a:gd name="connsiteY35" fmla="*/ 1255158 h 1740760"/>
                  <a:gd name="connsiteX36" fmla="*/ 1448892 w 1740762"/>
                  <a:gd name="connsiteY36" fmla="*/ 1328512 h 1740760"/>
                  <a:gd name="connsiteX37" fmla="*/ 1546022 w 1740762"/>
                  <a:gd name="connsiteY37" fmla="*/ 1425643 h 1740760"/>
                  <a:gd name="connsiteX38" fmla="*/ 1425645 w 1740762"/>
                  <a:gd name="connsiteY38" fmla="*/ 1546021 h 1740760"/>
                  <a:gd name="connsiteX39" fmla="*/ 1328549 w 1740762"/>
                  <a:gd name="connsiteY39" fmla="*/ 1448925 h 1740760"/>
                  <a:gd name="connsiteX40" fmla="*/ 1312981 w 1740762"/>
                  <a:gd name="connsiteY40" fmla="*/ 1462328 h 1740760"/>
                  <a:gd name="connsiteX41" fmla="*/ 1229762 w 1740762"/>
                  <a:gd name="connsiteY41" fmla="*/ 1515571 h 1740760"/>
                  <a:gd name="connsiteX42" fmla="*/ 1282102 w 1740762"/>
                  <a:gd name="connsiteY42" fmla="*/ 1641932 h 1740760"/>
                  <a:gd name="connsiteX43" fmla="*/ 1124821 w 1740762"/>
                  <a:gd name="connsiteY43" fmla="*/ 1707080 h 1740760"/>
                  <a:gd name="connsiteX44" fmla="*/ 1073151 w 1740762"/>
                  <a:gd name="connsiteY44" fmla="*/ 1582339 h 1740760"/>
                  <a:gd name="connsiteX45" fmla="*/ 1048108 w 1740762"/>
                  <a:gd name="connsiteY45" fmla="*/ 1589775 h 1740760"/>
                  <a:gd name="connsiteX46" fmla="*/ 958498 w 1740762"/>
                  <a:gd name="connsiteY46" fmla="*/ 1606649 h 1740760"/>
                  <a:gd name="connsiteX47" fmla="*/ 955501 w 1740762"/>
                  <a:gd name="connsiteY47" fmla="*/ 1606835 h 1740760"/>
                  <a:gd name="connsiteX48" fmla="*/ 955501 w 1740762"/>
                  <a:gd name="connsiteY48" fmla="*/ 1740760 h 1740760"/>
                  <a:gd name="connsiteX49" fmla="*/ 785261 w 1740762"/>
                  <a:gd name="connsiteY49" fmla="*/ 1740760 h 1740760"/>
                  <a:gd name="connsiteX50" fmla="*/ 785261 w 1740762"/>
                  <a:gd name="connsiteY50" fmla="*/ 1607939 h 1740760"/>
                  <a:gd name="connsiteX51" fmla="*/ 715891 w 1740762"/>
                  <a:gd name="connsiteY51" fmla="*/ 1597352 h 1740760"/>
                  <a:gd name="connsiteX52" fmla="*/ 666516 w 1740762"/>
                  <a:gd name="connsiteY52" fmla="*/ 1584982 h 1740760"/>
                  <a:gd name="connsiteX53" fmla="*/ 615942 w 1740762"/>
                  <a:gd name="connsiteY53" fmla="*/ 1707080 h 1740760"/>
                  <a:gd name="connsiteX54" fmla="*/ 458661 w 1740762"/>
                  <a:gd name="connsiteY54" fmla="*/ 1641932 h 1740760"/>
                  <a:gd name="connsiteX55" fmla="*/ 508928 w 1740762"/>
                  <a:gd name="connsiteY55" fmla="*/ 1520575 h 1740760"/>
                  <a:gd name="connsiteX56" fmla="*/ 480660 w 1740762"/>
                  <a:gd name="connsiteY56" fmla="*/ 1504999 h 1740760"/>
                  <a:gd name="connsiteX57" fmla="*/ 407307 w 1740762"/>
                  <a:gd name="connsiteY57" fmla="*/ 1453832 h 1740760"/>
                  <a:gd name="connsiteX58" fmla="*/ 315118 w 1740762"/>
                  <a:gd name="connsiteY58" fmla="*/ 1546021 h 1740760"/>
                  <a:gd name="connsiteX59" fmla="*/ 194740 w 1740762"/>
                  <a:gd name="connsiteY59" fmla="*/ 1425643 h 1740760"/>
                  <a:gd name="connsiteX60" fmla="*/ 286894 w 1740762"/>
                  <a:gd name="connsiteY60" fmla="*/ 1333489 h 1740760"/>
                  <a:gd name="connsiteX61" fmla="*/ 273491 w 1740762"/>
                  <a:gd name="connsiteY61" fmla="*/ 1317922 h 1740760"/>
                  <a:gd name="connsiteX62" fmla="*/ 218783 w 1740762"/>
                  <a:gd name="connsiteY62" fmla="*/ 1232414 h 1740760"/>
                  <a:gd name="connsiteX63" fmla="*/ 98828 w 1740762"/>
                  <a:gd name="connsiteY63" fmla="*/ 1282101 h 1740760"/>
                  <a:gd name="connsiteX64" fmla="*/ 33680 w 1740762"/>
                  <a:gd name="connsiteY64" fmla="*/ 1124819 h 1740760"/>
                  <a:gd name="connsiteX65" fmla="*/ 152714 w 1740762"/>
                  <a:gd name="connsiteY65" fmla="*/ 1075514 h 1740760"/>
                  <a:gd name="connsiteX66" fmla="*/ 146043 w 1740762"/>
                  <a:gd name="connsiteY66" fmla="*/ 1053048 h 1740760"/>
                  <a:gd name="connsiteX67" fmla="*/ 129170 w 1740762"/>
                  <a:gd name="connsiteY67" fmla="*/ 963438 h 1740760"/>
                  <a:gd name="connsiteX68" fmla="*/ 128677 w 1740762"/>
                  <a:gd name="connsiteY68" fmla="*/ 955500 h 1740760"/>
                  <a:gd name="connsiteX69" fmla="*/ 0 w 1740762"/>
                  <a:gd name="connsiteY69" fmla="*/ 955500 h 1740760"/>
                  <a:gd name="connsiteX70" fmla="*/ 0 w 1740762"/>
                  <a:gd name="connsiteY70" fmla="*/ 785260 h 1740760"/>
                  <a:gd name="connsiteX71" fmla="*/ 128814 w 1740762"/>
                  <a:gd name="connsiteY71" fmla="*/ 785260 h 1740760"/>
                  <a:gd name="connsiteX72" fmla="*/ 134981 w 1740762"/>
                  <a:gd name="connsiteY72" fmla="*/ 739025 h 1740760"/>
                  <a:gd name="connsiteX73" fmla="*/ 147040 w 1740762"/>
                  <a:gd name="connsiteY73" fmla="*/ 683819 h 1740760"/>
                  <a:gd name="connsiteX74" fmla="*/ 152622 w 1740762"/>
                  <a:gd name="connsiteY74" fmla="*/ 665208 h 1740760"/>
                  <a:gd name="connsiteX75" fmla="*/ 33680 w 1740762"/>
                  <a:gd name="connsiteY75" fmla="*/ 615940 h 1740760"/>
                  <a:gd name="connsiteX76" fmla="*/ 98828 w 1740762"/>
                  <a:gd name="connsiteY76" fmla="*/ 458659 h 1740760"/>
                  <a:gd name="connsiteX77" fmla="*/ 219054 w 1740762"/>
                  <a:gd name="connsiteY77" fmla="*/ 508459 h 1740760"/>
                  <a:gd name="connsiteX78" fmla="*/ 264199 w 1740762"/>
                  <a:gd name="connsiteY78" fmla="*/ 435381 h 1740760"/>
                  <a:gd name="connsiteX79" fmla="*/ 286732 w 1740762"/>
                  <a:gd name="connsiteY79" fmla="*/ 407109 h 1740760"/>
                  <a:gd name="connsiteX80" fmla="*/ 194740 w 1740762"/>
                  <a:gd name="connsiteY80" fmla="*/ 315117 h 1740760"/>
                  <a:gd name="connsiteX81" fmla="*/ 315118 w 1740762"/>
                  <a:gd name="connsiteY81" fmla="*/ 194739 h 1740760"/>
                  <a:gd name="connsiteX82" fmla="*/ 407197 w 1740762"/>
                  <a:gd name="connsiteY82" fmla="*/ 286817 h 1740760"/>
                  <a:gd name="connsiteX83" fmla="*/ 460791 w 1740762"/>
                  <a:gd name="connsiteY83" fmla="*/ 248268 h 1740760"/>
                  <a:gd name="connsiteX84" fmla="*/ 508858 w 1740762"/>
                  <a:gd name="connsiteY84" fmla="*/ 220014 h 1740760"/>
                  <a:gd name="connsiteX85" fmla="*/ 458661 w 1740762"/>
                  <a:gd name="connsiteY85" fmla="*/ 98828 h 1740760"/>
                  <a:gd name="connsiteX86" fmla="*/ 615942 w 1740762"/>
                  <a:gd name="connsiteY86" fmla="*/ 33679 h 1740760"/>
                  <a:gd name="connsiteX87" fmla="*/ 666597 w 1740762"/>
                  <a:gd name="connsiteY87" fmla="*/ 155970 h 1740760"/>
                  <a:gd name="connsiteX88" fmla="*/ 715891 w 1740762"/>
                  <a:gd name="connsiteY88" fmla="*/ 143408 h 1740760"/>
                  <a:gd name="connsiteX89" fmla="*/ 785261 w 1740762"/>
                  <a:gd name="connsiteY89" fmla="*/ 132820 h 1740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762" h="1740760">
                    <a:moveTo>
                      <a:pt x="870381" y="422211"/>
                    </a:moveTo>
                    <a:cubicBezTo>
                      <a:pt x="622864" y="422211"/>
                      <a:pt x="422212" y="622863"/>
                      <a:pt x="422212" y="870380"/>
                    </a:cubicBezTo>
                    <a:cubicBezTo>
                      <a:pt x="422212" y="1117897"/>
                      <a:pt x="622864" y="1318549"/>
                      <a:pt x="870381" y="1318549"/>
                    </a:cubicBezTo>
                    <a:cubicBezTo>
                      <a:pt x="1117898" y="1318549"/>
                      <a:pt x="1318550" y="1117897"/>
                      <a:pt x="1318550" y="870380"/>
                    </a:cubicBezTo>
                    <a:cubicBezTo>
                      <a:pt x="1318550" y="622863"/>
                      <a:pt x="1117898" y="422211"/>
                      <a:pt x="870381" y="422211"/>
                    </a:cubicBezTo>
                    <a:close/>
                    <a:moveTo>
                      <a:pt x="785261" y="0"/>
                    </a:moveTo>
                    <a:lnTo>
                      <a:pt x="955501" y="0"/>
                    </a:lnTo>
                    <a:lnTo>
                      <a:pt x="955501" y="134329"/>
                    </a:lnTo>
                    <a:lnTo>
                      <a:pt x="1014988" y="143408"/>
                    </a:lnTo>
                    <a:lnTo>
                      <a:pt x="1073317" y="158020"/>
                    </a:lnTo>
                    <a:lnTo>
                      <a:pt x="1124821" y="33680"/>
                    </a:lnTo>
                    <a:lnTo>
                      <a:pt x="1282102" y="98828"/>
                    </a:lnTo>
                    <a:lnTo>
                      <a:pt x="1229998" y="224619"/>
                    </a:lnTo>
                    <a:lnTo>
                      <a:pt x="1250218" y="235760"/>
                    </a:lnTo>
                    <a:cubicBezTo>
                      <a:pt x="1276992" y="252029"/>
                      <a:pt x="1302655" y="269943"/>
                      <a:pt x="1327066" y="289364"/>
                    </a:cubicBezTo>
                    <a:lnTo>
                      <a:pt x="1329143" y="291241"/>
                    </a:lnTo>
                    <a:lnTo>
                      <a:pt x="1425645" y="194739"/>
                    </a:lnTo>
                    <a:lnTo>
                      <a:pt x="1546022" y="315117"/>
                    </a:lnTo>
                    <a:lnTo>
                      <a:pt x="1448558" y="412582"/>
                    </a:lnTo>
                    <a:lnTo>
                      <a:pt x="1457388" y="422838"/>
                    </a:lnTo>
                    <a:lnTo>
                      <a:pt x="1514167" y="511583"/>
                    </a:lnTo>
                    <a:lnTo>
                      <a:pt x="1641935" y="458659"/>
                    </a:lnTo>
                    <a:lnTo>
                      <a:pt x="1707082" y="615941"/>
                    </a:lnTo>
                    <a:lnTo>
                      <a:pt x="1579247" y="668892"/>
                    </a:lnTo>
                    <a:lnTo>
                      <a:pt x="1584835" y="687711"/>
                    </a:lnTo>
                    <a:cubicBezTo>
                      <a:pt x="1592232" y="716929"/>
                      <a:pt x="1597895" y="746838"/>
                      <a:pt x="1601709" y="777321"/>
                    </a:cubicBezTo>
                    <a:lnTo>
                      <a:pt x="1602202" y="785260"/>
                    </a:lnTo>
                    <a:lnTo>
                      <a:pt x="1740762" y="785260"/>
                    </a:lnTo>
                    <a:lnTo>
                      <a:pt x="1740762" y="955500"/>
                    </a:lnTo>
                    <a:lnTo>
                      <a:pt x="1602244" y="955500"/>
                    </a:lnTo>
                    <a:lnTo>
                      <a:pt x="1592412" y="1019928"/>
                    </a:lnTo>
                    <a:lnTo>
                      <a:pt x="1579385" y="1071925"/>
                    </a:lnTo>
                    <a:lnTo>
                      <a:pt x="1707082" y="1124819"/>
                    </a:lnTo>
                    <a:lnTo>
                      <a:pt x="1641935" y="1282101"/>
                    </a:lnTo>
                    <a:lnTo>
                      <a:pt x="1514336" y="1229247"/>
                    </a:lnTo>
                    <a:lnTo>
                      <a:pt x="1500059" y="1255158"/>
                    </a:lnTo>
                    <a:lnTo>
                      <a:pt x="1448892" y="1328512"/>
                    </a:lnTo>
                    <a:lnTo>
                      <a:pt x="1546022" y="1425643"/>
                    </a:lnTo>
                    <a:lnTo>
                      <a:pt x="1425645" y="1546021"/>
                    </a:lnTo>
                    <a:lnTo>
                      <a:pt x="1328549" y="1448925"/>
                    </a:lnTo>
                    <a:lnTo>
                      <a:pt x="1312981" y="1462328"/>
                    </a:lnTo>
                    <a:lnTo>
                      <a:pt x="1229762" y="1515571"/>
                    </a:lnTo>
                    <a:lnTo>
                      <a:pt x="1282102" y="1641932"/>
                    </a:lnTo>
                    <a:lnTo>
                      <a:pt x="1124821" y="1707080"/>
                    </a:lnTo>
                    <a:lnTo>
                      <a:pt x="1073151" y="1582339"/>
                    </a:lnTo>
                    <a:lnTo>
                      <a:pt x="1048108" y="1589775"/>
                    </a:lnTo>
                    <a:cubicBezTo>
                      <a:pt x="1018890" y="1597172"/>
                      <a:pt x="988981" y="1602835"/>
                      <a:pt x="958498" y="1606649"/>
                    </a:cubicBezTo>
                    <a:lnTo>
                      <a:pt x="955501" y="1606835"/>
                    </a:lnTo>
                    <a:lnTo>
                      <a:pt x="955501" y="1740760"/>
                    </a:lnTo>
                    <a:lnTo>
                      <a:pt x="785261" y="1740760"/>
                    </a:lnTo>
                    <a:lnTo>
                      <a:pt x="785261" y="1607939"/>
                    </a:lnTo>
                    <a:lnTo>
                      <a:pt x="715891" y="1597352"/>
                    </a:lnTo>
                    <a:lnTo>
                      <a:pt x="666516" y="1584982"/>
                    </a:lnTo>
                    <a:lnTo>
                      <a:pt x="615942" y="1707080"/>
                    </a:lnTo>
                    <a:lnTo>
                      <a:pt x="458661" y="1641932"/>
                    </a:lnTo>
                    <a:lnTo>
                      <a:pt x="508928" y="1520575"/>
                    </a:lnTo>
                    <a:lnTo>
                      <a:pt x="480660" y="1504999"/>
                    </a:lnTo>
                    <a:lnTo>
                      <a:pt x="407307" y="1453832"/>
                    </a:lnTo>
                    <a:lnTo>
                      <a:pt x="315118" y="1546021"/>
                    </a:lnTo>
                    <a:lnTo>
                      <a:pt x="194740" y="1425643"/>
                    </a:lnTo>
                    <a:lnTo>
                      <a:pt x="286894" y="1333489"/>
                    </a:lnTo>
                    <a:lnTo>
                      <a:pt x="273491" y="1317922"/>
                    </a:lnTo>
                    <a:lnTo>
                      <a:pt x="218783" y="1232414"/>
                    </a:lnTo>
                    <a:lnTo>
                      <a:pt x="98828" y="1282101"/>
                    </a:lnTo>
                    <a:lnTo>
                      <a:pt x="33680" y="1124819"/>
                    </a:lnTo>
                    <a:lnTo>
                      <a:pt x="152714" y="1075514"/>
                    </a:lnTo>
                    <a:lnTo>
                      <a:pt x="146043" y="1053048"/>
                    </a:lnTo>
                    <a:cubicBezTo>
                      <a:pt x="138647" y="1023830"/>
                      <a:pt x="132984" y="993922"/>
                      <a:pt x="129170" y="963438"/>
                    </a:cubicBezTo>
                    <a:lnTo>
                      <a:pt x="128677" y="955500"/>
                    </a:lnTo>
                    <a:lnTo>
                      <a:pt x="0" y="955500"/>
                    </a:lnTo>
                    <a:lnTo>
                      <a:pt x="0" y="785260"/>
                    </a:lnTo>
                    <a:lnTo>
                      <a:pt x="128814" y="785260"/>
                    </a:lnTo>
                    <a:lnTo>
                      <a:pt x="134981" y="739025"/>
                    </a:lnTo>
                    <a:cubicBezTo>
                      <a:pt x="138313" y="720372"/>
                      <a:pt x="142341" y="701961"/>
                      <a:pt x="147040" y="683819"/>
                    </a:cubicBezTo>
                    <a:lnTo>
                      <a:pt x="152622" y="665208"/>
                    </a:lnTo>
                    <a:lnTo>
                      <a:pt x="33680" y="615940"/>
                    </a:lnTo>
                    <a:lnTo>
                      <a:pt x="98828" y="458659"/>
                    </a:lnTo>
                    <a:lnTo>
                      <a:pt x="219054" y="508459"/>
                    </a:lnTo>
                    <a:lnTo>
                      <a:pt x="264199" y="435381"/>
                    </a:lnTo>
                    <a:lnTo>
                      <a:pt x="286732" y="407109"/>
                    </a:lnTo>
                    <a:lnTo>
                      <a:pt x="194740" y="315117"/>
                    </a:lnTo>
                    <a:lnTo>
                      <a:pt x="315118" y="194739"/>
                    </a:lnTo>
                    <a:lnTo>
                      <a:pt x="407197" y="286817"/>
                    </a:lnTo>
                    <a:lnTo>
                      <a:pt x="460791" y="248268"/>
                    </a:lnTo>
                    <a:lnTo>
                      <a:pt x="508858" y="220014"/>
                    </a:lnTo>
                    <a:lnTo>
                      <a:pt x="458661" y="98828"/>
                    </a:lnTo>
                    <a:lnTo>
                      <a:pt x="615942" y="33679"/>
                    </a:lnTo>
                    <a:lnTo>
                      <a:pt x="666597" y="155970"/>
                    </a:lnTo>
                    <a:lnTo>
                      <a:pt x="715891" y="143408"/>
                    </a:lnTo>
                    <a:lnTo>
                      <a:pt x="785261" y="1328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1" name="任意多边形 270"/>
              <p:cNvSpPr/>
              <p:nvPr/>
            </p:nvSpPr>
            <p:spPr>
              <a:xfrm>
                <a:off x="6251250" y="2688606"/>
                <a:ext cx="2346592" cy="2346591"/>
              </a:xfrm>
              <a:custGeom>
                <a:avLst/>
                <a:gdLst>
                  <a:gd name="connsiteX0" fmla="*/ 870381 w 1740762"/>
                  <a:gd name="connsiteY0" fmla="*/ 422211 h 1740760"/>
                  <a:gd name="connsiteX1" fmla="*/ 422212 w 1740762"/>
                  <a:gd name="connsiteY1" fmla="*/ 870380 h 1740760"/>
                  <a:gd name="connsiteX2" fmla="*/ 870381 w 1740762"/>
                  <a:gd name="connsiteY2" fmla="*/ 1318549 h 1740760"/>
                  <a:gd name="connsiteX3" fmla="*/ 1318550 w 1740762"/>
                  <a:gd name="connsiteY3" fmla="*/ 870380 h 1740760"/>
                  <a:gd name="connsiteX4" fmla="*/ 870381 w 1740762"/>
                  <a:gd name="connsiteY4" fmla="*/ 422211 h 1740760"/>
                  <a:gd name="connsiteX5" fmla="*/ 785261 w 1740762"/>
                  <a:gd name="connsiteY5" fmla="*/ 0 h 1740760"/>
                  <a:gd name="connsiteX6" fmla="*/ 955501 w 1740762"/>
                  <a:gd name="connsiteY6" fmla="*/ 0 h 1740760"/>
                  <a:gd name="connsiteX7" fmla="*/ 955501 w 1740762"/>
                  <a:gd name="connsiteY7" fmla="*/ 134329 h 1740760"/>
                  <a:gd name="connsiteX8" fmla="*/ 1014988 w 1740762"/>
                  <a:gd name="connsiteY8" fmla="*/ 143408 h 1740760"/>
                  <a:gd name="connsiteX9" fmla="*/ 1073317 w 1740762"/>
                  <a:gd name="connsiteY9" fmla="*/ 158020 h 1740760"/>
                  <a:gd name="connsiteX10" fmla="*/ 1124821 w 1740762"/>
                  <a:gd name="connsiteY10" fmla="*/ 33680 h 1740760"/>
                  <a:gd name="connsiteX11" fmla="*/ 1282102 w 1740762"/>
                  <a:gd name="connsiteY11" fmla="*/ 98828 h 1740760"/>
                  <a:gd name="connsiteX12" fmla="*/ 1229998 w 1740762"/>
                  <a:gd name="connsiteY12" fmla="*/ 224619 h 1740760"/>
                  <a:gd name="connsiteX13" fmla="*/ 1250218 w 1740762"/>
                  <a:gd name="connsiteY13" fmla="*/ 235760 h 1740760"/>
                  <a:gd name="connsiteX14" fmla="*/ 1327066 w 1740762"/>
                  <a:gd name="connsiteY14" fmla="*/ 289364 h 1740760"/>
                  <a:gd name="connsiteX15" fmla="*/ 1329143 w 1740762"/>
                  <a:gd name="connsiteY15" fmla="*/ 291241 h 1740760"/>
                  <a:gd name="connsiteX16" fmla="*/ 1425645 w 1740762"/>
                  <a:gd name="connsiteY16" fmla="*/ 194739 h 1740760"/>
                  <a:gd name="connsiteX17" fmla="*/ 1546022 w 1740762"/>
                  <a:gd name="connsiteY17" fmla="*/ 315117 h 1740760"/>
                  <a:gd name="connsiteX18" fmla="*/ 1448558 w 1740762"/>
                  <a:gd name="connsiteY18" fmla="*/ 412582 h 1740760"/>
                  <a:gd name="connsiteX19" fmla="*/ 1457388 w 1740762"/>
                  <a:gd name="connsiteY19" fmla="*/ 422838 h 1740760"/>
                  <a:gd name="connsiteX20" fmla="*/ 1514167 w 1740762"/>
                  <a:gd name="connsiteY20" fmla="*/ 511583 h 1740760"/>
                  <a:gd name="connsiteX21" fmla="*/ 1641935 w 1740762"/>
                  <a:gd name="connsiteY21" fmla="*/ 458659 h 1740760"/>
                  <a:gd name="connsiteX22" fmla="*/ 1707082 w 1740762"/>
                  <a:gd name="connsiteY22" fmla="*/ 615941 h 1740760"/>
                  <a:gd name="connsiteX23" fmla="*/ 1579247 w 1740762"/>
                  <a:gd name="connsiteY23" fmla="*/ 668892 h 1740760"/>
                  <a:gd name="connsiteX24" fmla="*/ 1584835 w 1740762"/>
                  <a:gd name="connsiteY24" fmla="*/ 687711 h 1740760"/>
                  <a:gd name="connsiteX25" fmla="*/ 1601709 w 1740762"/>
                  <a:gd name="connsiteY25" fmla="*/ 777321 h 1740760"/>
                  <a:gd name="connsiteX26" fmla="*/ 1602202 w 1740762"/>
                  <a:gd name="connsiteY26" fmla="*/ 785260 h 1740760"/>
                  <a:gd name="connsiteX27" fmla="*/ 1740762 w 1740762"/>
                  <a:gd name="connsiteY27" fmla="*/ 785260 h 1740760"/>
                  <a:gd name="connsiteX28" fmla="*/ 1740762 w 1740762"/>
                  <a:gd name="connsiteY28" fmla="*/ 955500 h 1740760"/>
                  <a:gd name="connsiteX29" fmla="*/ 1602244 w 1740762"/>
                  <a:gd name="connsiteY29" fmla="*/ 955500 h 1740760"/>
                  <a:gd name="connsiteX30" fmla="*/ 1592412 w 1740762"/>
                  <a:gd name="connsiteY30" fmla="*/ 1019928 h 1740760"/>
                  <a:gd name="connsiteX31" fmla="*/ 1579385 w 1740762"/>
                  <a:gd name="connsiteY31" fmla="*/ 1071925 h 1740760"/>
                  <a:gd name="connsiteX32" fmla="*/ 1707082 w 1740762"/>
                  <a:gd name="connsiteY32" fmla="*/ 1124819 h 1740760"/>
                  <a:gd name="connsiteX33" fmla="*/ 1641935 w 1740762"/>
                  <a:gd name="connsiteY33" fmla="*/ 1282101 h 1740760"/>
                  <a:gd name="connsiteX34" fmla="*/ 1514336 w 1740762"/>
                  <a:gd name="connsiteY34" fmla="*/ 1229247 h 1740760"/>
                  <a:gd name="connsiteX35" fmla="*/ 1500059 w 1740762"/>
                  <a:gd name="connsiteY35" fmla="*/ 1255158 h 1740760"/>
                  <a:gd name="connsiteX36" fmla="*/ 1448892 w 1740762"/>
                  <a:gd name="connsiteY36" fmla="*/ 1328512 h 1740760"/>
                  <a:gd name="connsiteX37" fmla="*/ 1546022 w 1740762"/>
                  <a:gd name="connsiteY37" fmla="*/ 1425643 h 1740760"/>
                  <a:gd name="connsiteX38" fmla="*/ 1425645 w 1740762"/>
                  <a:gd name="connsiteY38" fmla="*/ 1546021 h 1740760"/>
                  <a:gd name="connsiteX39" fmla="*/ 1328549 w 1740762"/>
                  <a:gd name="connsiteY39" fmla="*/ 1448925 h 1740760"/>
                  <a:gd name="connsiteX40" fmla="*/ 1312981 w 1740762"/>
                  <a:gd name="connsiteY40" fmla="*/ 1462328 h 1740760"/>
                  <a:gd name="connsiteX41" fmla="*/ 1229762 w 1740762"/>
                  <a:gd name="connsiteY41" fmla="*/ 1515571 h 1740760"/>
                  <a:gd name="connsiteX42" fmla="*/ 1282102 w 1740762"/>
                  <a:gd name="connsiteY42" fmla="*/ 1641932 h 1740760"/>
                  <a:gd name="connsiteX43" fmla="*/ 1124821 w 1740762"/>
                  <a:gd name="connsiteY43" fmla="*/ 1707080 h 1740760"/>
                  <a:gd name="connsiteX44" fmla="*/ 1073151 w 1740762"/>
                  <a:gd name="connsiteY44" fmla="*/ 1582339 h 1740760"/>
                  <a:gd name="connsiteX45" fmla="*/ 1048108 w 1740762"/>
                  <a:gd name="connsiteY45" fmla="*/ 1589775 h 1740760"/>
                  <a:gd name="connsiteX46" fmla="*/ 958498 w 1740762"/>
                  <a:gd name="connsiteY46" fmla="*/ 1606649 h 1740760"/>
                  <a:gd name="connsiteX47" fmla="*/ 955501 w 1740762"/>
                  <a:gd name="connsiteY47" fmla="*/ 1606835 h 1740760"/>
                  <a:gd name="connsiteX48" fmla="*/ 955501 w 1740762"/>
                  <a:gd name="connsiteY48" fmla="*/ 1740760 h 1740760"/>
                  <a:gd name="connsiteX49" fmla="*/ 785261 w 1740762"/>
                  <a:gd name="connsiteY49" fmla="*/ 1740760 h 1740760"/>
                  <a:gd name="connsiteX50" fmla="*/ 785261 w 1740762"/>
                  <a:gd name="connsiteY50" fmla="*/ 1607939 h 1740760"/>
                  <a:gd name="connsiteX51" fmla="*/ 715891 w 1740762"/>
                  <a:gd name="connsiteY51" fmla="*/ 1597352 h 1740760"/>
                  <a:gd name="connsiteX52" fmla="*/ 666516 w 1740762"/>
                  <a:gd name="connsiteY52" fmla="*/ 1584982 h 1740760"/>
                  <a:gd name="connsiteX53" fmla="*/ 615942 w 1740762"/>
                  <a:gd name="connsiteY53" fmla="*/ 1707080 h 1740760"/>
                  <a:gd name="connsiteX54" fmla="*/ 458661 w 1740762"/>
                  <a:gd name="connsiteY54" fmla="*/ 1641932 h 1740760"/>
                  <a:gd name="connsiteX55" fmla="*/ 508928 w 1740762"/>
                  <a:gd name="connsiteY55" fmla="*/ 1520575 h 1740760"/>
                  <a:gd name="connsiteX56" fmla="*/ 480660 w 1740762"/>
                  <a:gd name="connsiteY56" fmla="*/ 1504999 h 1740760"/>
                  <a:gd name="connsiteX57" fmla="*/ 407307 w 1740762"/>
                  <a:gd name="connsiteY57" fmla="*/ 1453832 h 1740760"/>
                  <a:gd name="connsiteX58" fmla="*/ 315118 w 1740762"/>
                  <a:gd name="connsiteY58" fmla="*/ 1546021 h 1740760"/>
                  <a:gd name="connsiteX59" fmla="*/ 194740 w 1740762"/>
                  <a:gd name="connsiteY59" fmla="*/ 1425643 h 1740760"/>
                  <a:gd name="connsiteX60" fmla="*/ 286894 w 1740762"/>
                  <a:gd name="connsiteY60" fmla="*/ 1333489 h 1740760"/>
                  <a:gd name="connsiteX61" fmla="*/ 273491 w 1740762"/>
                  <a:gd name="connsiteY61" fmla="*/ 1317922 h 1740760"/>
                  <a:gd name="connsiteX62" fmla="*/ 218783 w 1740762"/>
                  <a:gd name="connsiteY62" fmla="*/ 1232414 h 1740760"/>
                  <a:gd name="connsiteX63" fmla="*/ 98828 w 1740762"/>
                  <a:gd name="connsiteY63" fmla="*/ 1282101 h 1740760"/>
                  <a:gd name="connsiteX64" fmla="*/ 33680 w 1740762"/>
                  <a:gd name="connsiteY64" fmla="*/ 1124819 h 1740760"/>
                  <a:gd name="connsiteX65" fmla="*/ 152714 w 1740762"/>
                  <a:gd name="connsiteY65" fmla="*/ 1075514 h 1740760"/>
                  <a:gd name="connsiteX66" fmla="*/ 146043 w 1740762"/>
                  <a:gd name="connsiteY66" fmla="*/ 1053048 h 1740760"/>
                  <a:gd name="connsiteX67" fmla="*/ 129170 w 1740762"/>
                  <a:gd name="connsiteY67" fmla="*/ 963438 h 1740760"/>
                  <a:gd name="connsiteX68" fmla="*/ 128677 w 1740762"/>
                  <a:gd name="connsiteY68" fmla="*/ 955500 h 1740760"/>
                  <a:gd name="connsiteX69" fmla="*/ 0 w 1740762"/>
                  <a:gd name="connsiteY69" fmla="*/ 955500 h 1740760"/>
                  <a:gd name="connsiteX70" fmla="*/ 0 w 1740762"/>
                  <a:gd name="connsiteY70" fmla="*/ 785260 h 1740760"/>
                  <a:gd name="connsiteX71" fmla="*/ 128814 w 1740762"/>
                  <a:gd name="connsiteY71" fmla="*/ 785260 h 1740760"/>
                  <a:gd name="connsiteX72" fmla="*/ 134981 w 1740762"/>
                  <a:gd name="connsiteY72" fmla="*/ 739025 h 1740760"/>
                  <a:gd name="connsiteX73" fmla="*/ 147040 w 1740762"/>
                  <a:gd name="connsiteY73" fmla="*/ 683819 h 1740760"/>
                  <a:gd name="connsiteX74" fmla="*/ 152622 w 1740762"/>
                  <a:gd name="connsiteY74" fmla="*/ 665208 h 1740760"/>
                  <a:gd name="connsiteX75" fmla="*/ 33680 w 1740762"/>
                  <a:gd name="connsiteY75" fmla="*/ 615940 h 1740760"/>
                  <a:gd name="connsiteX76" fmla="*/ 98828 w 1740762"/>
                  <a:gd name="connsiteY76" fmla="*/ 458659 h 1740760"/>
                  <a:gd name="connsiteX77" fmla="*/ 219054 w 1740762"/>
                  <a:gd name="connsiteY77" fmla="*/ 508459 h 1740760"/>
                  <a:gd name="connsiteX78" fmla="*/ 264199 w 1740762"/>
                  <a:gd name="connsiteY78" fmla="*/ 435381 h 1740760"/>
                  <a:gd name="connsiteX79" fmla="*/ 286732 w 1740762"/>
                  <a:gd name="connsiteY79" fmla="*/ 407109 h 1740760"/>
                  <a:gd name="connsiteX80" fmla="*/ 194740 w 1740762"/>
                  <a:gd name="connsiteY80" fmla="*/ 315117 h 1740760"/>
                  <a:gd name="connsiteX81" fmla="*/ 315118 w 1740762"/>
                  <a:gd name="connsiteY81" fmla="*/ 194739 h 1740760"/>
                  <a:gd name="connsiteX82" fmla="*/ 407197 w 1740762"/>
                  <a:gd name="connsiteY82" fmla="*/ 286817 h 1740760"/>
                  <a:gd name="connsiteX83" fmla="*/ 460791 w 1740762"/>
                  <a:gd name="connsiteY83" fmla="*/ 248268 h 1740760"/>
                  <a:gd name="connsiteX84" fmla="*/ 508858 w 1740762"/>
                  <a:gd name="connsiteY84" fmla="*/ 220014 h 1740760"/>
                  <a:gd name="connsiteX85" fmla="*/ 458661 w 1740762"/>
                  <a:gd name="connsiteY85" fmla="*/ 98828 h 1740760"/>
                  <a:gd name="connsiteX86" fmla="*/ 615942 w 1740762"/>
                  <a:gd name="connsiteY86" fmla="*/ 33679 h 1740760"/>
                  <a:gd name="connsiteX87" fmla="*/ 666597 w 1740762"/>
                  <a:gd name="connsiteY87" fmla="*/ 155970 h 1740760"/>
                  <a:gd name="connsiteX88" fmla="*/ 715891 w 1740762"/>
                  <a:gd name="connsiteY88" fmla="*/ 143408 h 1740760"/>
                  <a:gd name="connsiteX89" fmla="*/ 785261 w 1740762"/>
                  <a:gd name="connsiteY89" fmla="*/ 132820 h 1740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762" h="1740760">
                    <a:moveTo>
                      <a:pt x="870381" y="422211"/>
                    </a:moveTo>
                    <a:cubicBezTo>
                      <a:pt x="622864" y="422211"/>
                      <a:pt x="422212" y="622863"/>
                      <a:pt x="422212" y="870380"/>
                    </a:cubicBezTo>
                    <a:cubicBezTo>
                      <a:pt x="422212" y="1117897"/>
                      <a:pt x="622864" y="1318549"/>
                      <a:pt x="870381" y="1318549"/>
                    </a:cubicBezTo>
                    <a:cubicBezTo>
                      <a:pt x="1117898" y="1318549"/>
                      <a:pt x="1318550" y="1117897"/>
                      <a:pt x="1318550" y="870380"/>
                    </a:cubicBezTo>
                    <a:cubicBezTo>
                      <a:pt x="1318550" y="622863"/>
                      <a:pt x="1117898" y="422211"/>
                      <a:pt x="870381" y="422211"/>
                    </a:cubicBezTo>
                    <a:close/>
                    <a:moveTo>
                      <a:pt x="785261" y="0"/>
                    </a:moveTo>
                    <a:lnTo>
                      <a:pt x="955501" y="0"/>
                    </a:lnTo>
                    <a:lnTo>
                      <a:pt x="955501" y="134329"/>
                    </a:lnTo>
                    <a:lnTo>
                      <a:pt x="1014988" y="143408"/>
                    </a:lnTo>
                    <a:lnTo>
                      <a:pt x="1073317" y="158020"/>
                    </a:lnTo>
                    <a:lnTo>
                      <a:pt x="1124821" y="33680"/>
                    </a:lnTo>
                    <a:lnTo>
                      <a:pt x="1282102" y="98828"/>
                    </a:lnTo>
                    <a:lnTo>
                      <a:pt x="1229998" y="224619"/>
                    </a:lnTo>
                    <a:lnTo>
                      <a:pt x="1250218" y="235760"/>
                    </a:lnTo>
                    <a:cubicBezTo>
                      <a:pt x="1276992" y="252029"/>
                      <a:pt x="1302655" y="269943"/>
                      <a:pt x="1327066" y="289364"/>
                    </a:cubicBezTo>
                    <a:lnTo>
                      <a:pt x="1329143" y="291241"/>
                    </a:lnTo>
                    <a:lnTo>
                      <a:pt x="1425645" y="194739"/>
                    </a:lnTo>
                    <a:lnTo>
                      <a:pt x="1546022" y="315117"/>
                    </a:lnTo>
                    <a:lnTo>
                      <a:pt x="1448558" y="412582"/>
                    </a:lnTo>
                    <a:lnTo>
                      <a:pt x="1457388" y="422838"/>
                    </a:lnTo>
                    <a:lnTo>
                      <a:pt x="1514167" y="511583"/>
                    </a:lnTo>
                    <a:lnTo>
                      <a:pt x="1641935" y="458659"/>
                    </a:lnTo>
                    <a:lnTo>
                      <a:pt x="1707082" y="615941"/>
                    </a:lnTo>
                    <a:lnTo>
                      <a:pt x="1579247" y="668892"/>
                    </a:lnTo>
                    <a:lnTo>
                      <a:pt x="1584835" y="687711"/>
                    </a:lnTo>
                    <a:cubicBezTo>
                      <a:pt x="1592232" y="716929"/>
                      <a:pt x="1597895" y="746838"/>
                      <a:pt x="1601709" y="777321"/>
                    </a:cubicBezTo>
                    <a:lnTo>
                      <a:pt x="1602202" y="785260"/>
                    </a:lnTo>
                    <a:lnTo>
                      <a:pt x="1740762" y="785260"/>
                    </a:lnTo>
                    <a:lnTo>
                      <a:pt x="1740762" y="955500"/>
                    </a:lnTo>
                    <a:lnTo>
                      <a:pt x="1602244" y="955500"/>
                    </a:lnTo>
                    <a:lnTo>
                      <a:pt x="1592412" y="1019928"/>
                    </a:lnTo>
                    <a:lnTo>
                      <a:pt x="1579385" y="1071925"/>
                    </a:lnTo>
                    <a:lnTo>
                      <a:pt x="1707082" y="1124819"/>
                    </a:lnTo>
                    <a:lnTo>
                      <a:pt x="1641935" y="1282101"/>
                    </a:lnTo>
                    <a:lnTo>
                      <a:pt x="1514336" y="1229247"/>
                    </a:lnTo>
                    <a:lnTo>
                      <a:pt x="1500059" y="1255158"/>
                    </a:lnTo>
                    <a:lnTo>
                      <a:pt x="1448892" y="1328512"/>
                    </a:lnTo>
                    <a:lnTo>
                      <a:pt x="1546022" y="1425643"/>
                    </a:lnTo>
                    <a:lnTo>
                      <a:pt x="1425645" y="1546021"/>
                    </a:lnTo>
                    <a:lnTo>
                      <a:pt x="1328549" y="1448925"/>
                    </a:lnTo>
                    <a:lnTo>
                      <a:pt x="1312981" y="1462328"/>
                    </a:lnTo>
                    <a:lnTo>
                      <a:pt x="1229762" y="1515571"/>
                    </a:lnTo>
                    <a:lnTo>
                      <a:pt x="1282102" y="1641932"/>
                    </a:lnTo>
                    <a:lnTo>
                      <a:pt x="1124821" y="1707080"/>
                    </a:lnTo>
                    <a:lnTo>
                      <a:pt x="1073151" y="1582339"/>
                    </a:lnTo>
                    <a:lnTo>
                      <a:pt x="1048108" y="1589775"/>
                    </a:lnTo>
                    <a:cubicBezTo>
                      <a:pt x="1018890" y="1597172"/>
                      <a:pt x="988981" y="1602835"/>
                      <a:pt x="958498" y="1606649"/>
                    </a:cubicBezTo>
                    <a:lnTo>
                      <a:pt x="955501" y="1606835"/>
                    </a:lnTo>
                    <a:lnTo>
                      <a:pt x="955501" y="1740760"/>
                    </a:lnTo>
                    <a:lnTo>
                      <a:pt x="785261" y="1740760"/>
                    </a:lnTo>
                    <a:lnTo>
                      <a:pt x="785261" y="1607939"/>
                    </a:lnTo>
                    <a:lnTo>
                      <a:pt x="715891" y="1597352"/>
                    </a:lnTo>
                    <a:lnTo>
                      <a:pt x="666516" y="1584982"/>
                    </a:lnTo>
                    <a:lnTo>
                      <a:pt x="615942" y="1707080"/>
                    </a:lnTo>
                    <a:lnTo>
                      <a:pt x="458661" y="1641932"/>
                    </a:lnTo>
                    <a:lnTo>
                      <a:pt x="508928" y="1520575"/>
                    </a:lnTo>
                    <a:lnTo>
                      <a:pt x="480660" y="1504999"/>
                    </a:lnTo>
                    <a:lnTo>
                      <a:pt x="407307" y="1453832"/>
                    </a:lnTo>
                    <a:lnTo>
                      <a:pt x="315118" y="1546021"/>
                    </a:lnTo>
                    <a:lnTo>
                      <a:pt x="194740" y="1425643"/>
                    </a:lnTo>
                    <a:lnTo>
                      <a:pt x="286894" y="1333489"/>
                    </a:lnTo>
                    <a:lnTo>
                      <a:pt x="273491" y="1317922"/>
                    </a:lnTo>
                    <a:lnTo>
                      <a:pt x="218783" y="1232414"/>
                    </a:lnTo>
                    <a:lnTo>
                      <a:pt x="98828" y="1282101"/>
                    </a:lnTo>
                    <a:lnTo>
                      <a:pt x="33680" y="1124819"/>
                    </a:lnTo>
                    <a:lnTo>
                      <a:pt x="152714" y="1075514"/>
                    </a:lnTo>
                    <a:lnTo>
                      <a:pt x="146043" y="1053048"/>
                    </a:lnTo>
                    <a:cubicBezTo>
                      <a:pt x="138647" y="1023830"/>
                      <a:pt x="132984" y="993922"/>
                      <a:pt x="129170" y="963438"/>
                    </a:cubicBezTo>
                    <a:lnTo>
                      <a:pt x="128677" y="955500"/>
                    </a:lnTo>
                    <a:lnTo>
                      <a:pt x="0" y="955500"/>
                    </a:lnTo>
                    <a:lnTo>
                      <a:pt x="0" y="785260"/>
                    </a:lnTo>
                    <a:lnTo>
                      <a:pt x="128814" y="785260"/>
                    </a:lnTo>
                    <a:lnTo>
                      <a:pt x="134981" y="739025"/>
                    </a:lnTo>
                    <a:cubicBezTo>
                      <a:pt x="138313" y="720372"/>
                      <a:pt x="142341" y="701961"/>
                      <a:pt x="147040" y="683819"/>
                    </a:cubicBezTo>
                    <a:lnTo>
                      <a:pt x="152622" y="665208"/>
                    </a:lnTo>
                    <a:lnTo>
                      <a:pt x="33680" y="615940"/>
                    </a:lnTo>
                    <a:lnTo>
                      <a:pt x="98828" y="458659"/>
                    </a:lnTo>
                    <a:lnTo>
                      <a:pt x="219054" y="508459"/>
                    </a:lnTo>
                    <a:lnTo>
                      <a:pt x="264199" y="435381"/>
                    </a:lnTo>
                    <a:lnTo>
                      <a:pt x="286732" y="407109"/>
                    </a:lnTo>
                    <a:lnTo>
                      <a:pt x="194740" y="315117"/>
                    </a:lnTo>
                    <a:lnTo>
                      <a:pt x="315118" y="194739"/>
                    </a:lnTo>
                    <a:lnTo>
                      <a:pt x="407197" y="286817"/>
                    </a:lnTo>
                    <a:lnTo>
                      <a:pt x="460791" y="248268"/>
                    </a:lnTo>
                    <a:lnTo>
                      <a:pt x="508858" y="220014"/>
                    </a:lnTo>
                    <a:lnTo>
                      <a:pt x="458661" y="98828"/>
                    </a:lnTo>
                    <a:lnTo>
                      <a:pt x="615942" y="33679"/>
                    </a:lnTo>
                    <a:lnTo>
                      <a:pt x="666597" y="155970"/>
                    </a:lnTo>
                    <a:lnTo>
                      <a:pt x="715891" y="143408"/>
                    </a:lnTo>
                    <a:lnTo>
                      <a:pt x="785261" y="1328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2" name="任意多边形 271"/>
              <p:cNvSpPr/>
              <p:nvPr/>
            </p:nvSpPr>
            <p:spPr>
              <a:xfrm>
                <a:off x="6189737" y="815742"/>
                <a:ext cx="1569763" cy="1569761"/>
              </a:xfrm>
              <a:custGeom>
                <a:avLst/>
                <a:gdLst>
                  <a:gd name="connsiteX0" fmla="*/ 870381 w 1740762"/>
                  <a:gd name="connsiteY0" fmla="*/ 422211 h 1740760"/>
                  <a:gd name="connsiteX1" fmla="*/ 422212 w 1740762"/>
                  <a:gd name="connsiteY1" fmla="*/ 870380 h 1740760"/>
                  <a:gd name="connsiteX2" fmla="*/ 870381 w 1740762"/>
                  <a:gd name="connsiteY2" fmla="*/ 1318549 h 1740760"/>
                  <a:gd name="connsiteX3" fmla="*/ 1318550 w 1740762"/>
                  <a:gd name="connsiteY3" fmla="*/ 870380 h 1740760"/>
                  <a:gd name="connsiteX4" fmla="*/ 870381 w 1740762"/>
                  <a:gd name="connsiteY4" fmla="*/ 422211 h 1740760"/>
                  <a:gd name="connsiteX5" fmla="*/ 785261 w 1740762"/>
                  <a:gd name="connsiteY5" fmla="*/ 0 h 1740760"/>
                  <a:gd name="connsiteX6" fmla="*/ 955501 w 1740762"/>
                  <a:gd name="connsiteY6" fmla="*/ 0 h 1740760"/>
                  <a:gd name="connsiteX7" fmla="*/ 955501 w 1740762"/>
                  <a:gd name="connsiteY7" fmla="*/ 134329 h 1740760"/>
                  <a:gd name="connsiteX8" fmla="*/ 1014988 w 1740762"/>
                  <a:gd name="connsiteY8" fmla="*/ 143408 h 1740760"/>
                  <a:gd name="connsiteX9" fmla="*/ 1073317 w 1740762"/>
                  <a:gd name="connsiteY9" fmla="*/ 158020 h 1740760"/>
                  <a:gd name="connsiteX10" fmla="*/ 1124821 w 1740762"/>
                  <a:gd name="connsiteY10" fmla="*/ 33680 h 1740760"/>
                  <a:gd name="connsiteX11" fmla="*/ 1282102 w 1740762"/>
                  <a:gd name="connsiteY11" fmla="*/ 98828 h 1740760"/>
                  <a:gd name="connsiteX12" fmla="*/ 1229998 w 1740762"/>
                  <a:gd name="connsiteY12" fmla="*/ 224619 h 1740760"/>
                  <a:gd name="connsiteX13" fmla="*/ 1250218 w 1740762"/>
                  <a:gd name="connsiteY13" fmla="*/ 235760 h 1740760"/>
                  <a:gd name="connsiteX14" fmla="*/ 1327066 w 1740762"/>
                  <a:gd name="connsiteY14" fmla="*/ 289364 h 1740760"/>
                  <a:gd name="connsiteX15" fmla="*/ 1329143 w 1740762"/>
                  <a:gd name="connsiteY15" fmla="*/ 291241 h 1740760"/>
                  <a:gd name="connsiteX16" fmla="*/ 1425645 w 1740762"/>
                  <a:gd name="connsiteY16" fmla="*/ 194739 h 1740760"/>
                  <a:gd name="connsiteX17" fmla="*/ 1546022 w 1740762"/>
                  <a:gd name="connsiteY17" fmla="*/ 315117 h 1740760"/>
                  <a:gd name="connsiteX18" fmla="*/ 1448558 w 1740762"/>
                  <a:gd name="connsiteY18" fmla="*/ 412582 h 1740760"/>
                  <a:gd name="connsiteX19" fmla="*/ 1457388 w 1740762"/>
                  <a:gd name="connsiteY19" fmla="*/ 422838 h 1740760"/>
                  <a:gd name="connsiteX20" fmla="*/ 1514167 w 1740762"/>
                  <a:gd name="connsiteY20" fmla="*/ 511583 h 1740760"/>
                  <a:gd name="connsiteX21" fmla="*/ 1641935 w 1740762"/>
                  <a:gd name="connsiteY21" fmla="*/ 458659 h 1740760"/>
                  <a:gd name="connsiteX22" fmla="*/ 1707082 w 1740762"/>
                  <a:gd name="connsiteY22" fmla="*/ 615941 h 1740760"/>
                  <a:gd name="connsiteX23" fmla="*/ 1579247 w 1740762"/>
                  <a:gd name="connsiteY23" fmla="*/ 668892 h 1740760"/>
                  <a:gd name="connsiteX24" fmla="*/ 1584835 w 1740762"/>
                  <a:gd name="connsiteY24" fmla="*/ 687711 h 1740760"/>
                  <a:gd name="connsiteX25" fmla="*/ 1601709 w 1740762"/>
                  <a:gd name="connsiteY25" fmla="*/ 777321 h 1740760"/>
                  <a:gd name="connsiteX26" fmla="*/ 1602202 w 1740762"/>
                  <a:gd name="connsiteY26" fmla="*/ 785260 h 1740760"/>
                  <a:gd name="connsiteX27" fmla="*/ 1740762 w 1740762"/>
                  <a:gd name="connsiteY27" fmla="*/ 785260 h 1740760"/>
                  <a:gd name="connsiteX28" fmla="*/ 1740762 w 1740762"/>
                  <a:gd name="connsiteY28" fmla="*/ 955500 h 1740760"/>
                  <a:gd name="connsiteX29" fmla="*/ 1602244 w 1740762"/>
                  <a:gd name="connsiteY29" fmla="*/ 955500 h 1740760"/>
                  <a:gd name="connsiteX30" fmla="*/ 1592412 w 1740762"/>
                  <a:gd name="connsiteY30" fmla="*/ 1019928 h 1740760"/>
                  <a:gd name="connsiteX31" fmla="*/ 1579385 w 1740762"/>
                  <a:gd name="connsiteY31" fmla="*/ 1071925 h 1740760"/>
                  <a:gd name="connsiteX32" fmla="*/ 1707082 w 1740762"/>
                  <a:gd name="connsiteY32" fmla="*/ 1124819 h 1740760"/>
                  <a:gd name="connsiteX33" fmla="*/ 1641935 w 1740762"/>
                  <a:gd name="connsiteY33" fmla="*/ 1282101 h 1740760"/>
                  <a:gd name="connsiteX34" fmla="*/ 1514336 w 1740762"/>
                  <a:gd name="connsiteY34" fmla="*/ 1229247 h 1740760"/>
                  <a:gd name="connsiteX35" fmla="*/ 1500059 w 1740762"/>
                  <a:gd name="connsiteY35" fmla="*/ 1255158 h 1740760"/>
                  <a:gd name="connsiteX36" fmla="*/ 1448892 w 1740762"/>
                  <a:gd name="connsiteY36" fmla="*/ 1328512 h 1740760"/>
                  <a:gd name="connsiteX37" fmla="*/ 1546022 w 1740762"/>
                  <a:gd name="connsiteY37" fmla="*/ 1425643 h 1740760"/>
                  <a:gd name="connsiteX38" fmla="*/ 1425645 w 1740762"/>
                  <a:gd name="connsiteY38" fmla="*/ 1546021 h 1740760"/>
                  <a:gd name="connsiteX39" fmla="*/ 1328549 w 1740762"/>
                  <a:gd name="connsiteY39" fmla="*/ 1448925 h 1740760"/>
                  <a:gd name="connsiteX40" fmla="*/ 1312981 w 1740762"/>
                  <a:gd name="connsiteY40" fmla="*/ 1462328 h 1740760"/>
                  <a:gd name="connsiteX41" fmla="*/ 1229762 w 1740762"/>
                  <a:gd name="connsiteY41" fmla="*/ 1515571 h 1740760"/>
                  <a:gd name="connsiteX42" fmla="*/ 1282102 w 1740762"/>
                  <a:gd name="connsiteY42" fmla="*/ 1641932 h 1740760"/>
                  <a:gd name="connsiteX43" fmla="*/ 1124821 w 1740762"/>
                  <a:gd name="connsiteY43" fmla="*/ 1707080 h 1740760"/>
                  <a:gd name="connsiteX44" fmla="*/ 1073151 w 1740762"/>
                  <a:gd name="connsiteY44" fmla="*/ 1582339 h 1740760"/>
                  <a:gd name="connsiteX45" fmla="*/ 1048108 w 1740762"/>
                  <a:gd name="connsiteY45" fmla="*/ 1589775 h 1740760"/>
                  <a:gd name="connsiteX46" fmla="*/ 958498 w 1740762"/>
                  <a:gd name="connsiteY46" fmla="*/ 1606649 h 1740760"/>
                  <a:gd name="connsiteX47" fmla="*/ 955501 w 1740762"/>
                  <a:gd name="connsiteY47" fmla="*/ 1606835 h 1740760"/>
                  <a:gd name="connsiteX48" fmla="*/ 955501 w 1740762"/>
                  <a:gd name="connsiteY48" fmla="*/ 1740760 h 1740760"/>
                  <a:gd name="connsiteX49" fmla="*/ 785261 w 1740762"/>
                  <a:gd name="connsiteY49" fmla="*/ 1740760 h 1740760"/>
                  <a:gd name="connsiteX50" fmla="*/ 785261 w 1740762"/>
                  <a:gd name="connsiteY50" fmla="*/ 1607939 h 1740760"/>
                  <a:gd name="connsiteX51" fmla="*/ 715891 w 1740762"/>
                  <a:gd name="connsiteY51" fmla="*/ 1597352 h 1740760"/>
                  <a:gd name="connsiteX52" fmla="*/ 666516 w 1740762"/>
                  <a:gd name="connsiteY52" fmla="*/ 1584982 h 1740760"/>
                  <a:gd name="connsiteX53" fmla="*/ 615942 w 1740762"/>
                  <a:gd name="connsiteY53" fmla="*/ 1707080 h 1740760"/>
                  <a:gd name="connsiteX54" fmla="*/ 458661 w 1740762"/>
                  <a:gd name="connsiteY54" fmla="*/ 1641932 h 1740760"/>
                  <a:gd name="connsiteX55" fmla="*/ 508928 w 1740762"/>
                  <a:gd name="connsiteY55" fmla="*/ 1520575 h 1740760"/>
                  <a:gd name="connsiteX56" fmla="*/ 480660 w 1740762"/>
                  <a:gd name="connsiteY56" fmla="*/ 1504999 h 1740760"/>
                  <a:gd name="connsiteX57" fmla="*/ 407307 w 1740762"/>
                  <a:gd name="connsiteY57" fmla="*/ 1453832 h 1740760"/>
                  <a:gd name="connsiteX58" fmla="*/ 315118 w 1740762"/>
                  <a:gd name="connsiteY58" fmla="*/ 1546021 h 1740760"/>
                  <a:gd name="connsiteX59" fmla="*/ 194740 w 1740762"/>
                  <a:gd name="connsiteY59" fmla="*/ 1425643 h 1740760"/>
                  <a:gd name="connsiteX60" fmla="*/ 286894 w 1740762"/>
                  <a:gd name="connsiteY60" fmla="*/ 1333489 h 1740760"/>
                  <a:gd name="connsiteX61" fmla="*/ 273491 w 1740762"/>
                  <a:gd name="connsiteY61" fmla="*/ 1317922 h 1740760"/>
                  <a:gd name="connsiteX62" fmla="*/ 218783 w 1740762"/>
                  <a:gd name="connsiteY62" fmla="*/ 1232414 h 1740760"/>
                  <a:gd name="connsiteX63" fmla="*/ 98828 w 1740762"/>
                  <a:gd name="connsiteY63" fmla="*/ 1282101 h 1740760"/>
                  <a:gd name="connsiteX64" fmla="*/ 33680 w 1740762"/>
                  <a:gd name="connsiteY64" fmla="*/ 1124819 h 1740760"/>
                  <a:gd name="connsiteX65" fmla="*/ 152714 w 1740762"/>
                  <a:gd name="connsiteY65" fmla="*/ 1075514 h 1740760"/>
                  <a:gd name="connsiteX66" fmla="*/ 146043 w 1740762"/>
                  <a:gd name="connsiteY66" fmla="*/ 1053048 h 1740760"/>
                  <a:gd name="connsiteX67" fmla="*/ 129170 w 1740762"/>
                  <a:gd name="connsiteY67" fmla="*/ 963438 h 1740760"/>
                  <a:gd name="connsiteX68" fmla="*/ 128677 w 1740762"/>
                  <a:gd name="connsiteY68" fmla="*/ 955500 h 1740760"/>
                  <a:gd name="connsiteX69" fmla="*/ 0 w 1740762"/>
                  <a:gd name="connsiteY69" fmla="*/ 955500 h 1740760"/>
                  <a:gd name="connsiteX70" fmla="*/ 0 w 1740762"/>
                  <a:gd name="connsiteY70" fmla="*/ 785260 h 1740760"/>
                  <a:gd name="connsiteX71" fmla="*/ 128814 w 1740762"/>
                  <a:gd name="connsiteY71" fmla="*/ 785260 h 1740760"/>
                  <a:gd name="connsiteX72" fmla="*/ 134981 w 1740762"/>
                  <a:gd name="connsiteY72" fmla="*/ 739025 h 1740760"/>
                  <a:gd name="connsiteX73" fmla="*/ 147040 w 1740762"/>
                  <a:gd name="connsiteY73" fmla="*/ 683819 h 1740760"/>
                  <a:gd name="connsiteX74" fmla="*/ 152622 w 1740762"/>
                  <a:gd name="connsiteY74" fmla="*/ 665208 h 1740760"/>
                  <a:gd name="connsiteX75" fmla="*/ 33680 w 1740762"/>
                  <a:gd name="connsiteY75" fmla="*/ 615940 h 1740760"/>
                  <a:gd name="connsiteX76" fmla="*/ 98828 w 1740762"/>
                  <a:gd name="connsiteY76" fmla="*/ 458659 h 1740760"/>
                  <a:gd name="connsiteX77" fmla="*/ 219054 w 1740762"/>
                  <a:gd name="connsiteY77" fmla="*/ 508459 h 1740760"/>
                  <a:gd name="connsiteX78" fmla="*/ 264199 w 1740762"/>
                  <a:gd name="connsiteY78" fmla="*/ 435381 h 1740760"/>
                  <a:gd name="connsiteX79" fmla="*/ 286732 w 1740762"/>
                  <a:gd name="connsiteY79" fmla="*/ 407109 h 1740760"/>
                  <a:gd name="connsiteX80" fmla="*/ 194740 w 1740762"/>
                  <a:gd name="connsiteY80" fmla="*/ 315117 h 1740760"/>
                  <a:gd name="connsiteX81" fmla="*/ 315118 w 1740762"/>
                  <a:gd name="connsiteY81" fmla="*/ 194739 h 1740760"/>
                  <a:gd name="connsiteX82" fmla="*/ 407197 w 1740762"/>
                  <a:gd name="connsiteY82" fmla="*/ 286817 h 1740760"/>
                  <a:gd name="connsiteX83" fmla="*/ 460791 w 1740762"/>
                  <a:gd name="connsiteY83" fmla="*/ 248268 h 1740760"/>
                  <a:gd name="connsiteX84" fmla="*/ 508858 w 1740762"/>
                  <a:gd name="connsiteY84" fmla="*/ 220014 h 1740760"/>
                  <a:gd name="connsiteX85" fmla="*/ 458661 w 1740762"/>
                  <a:gd name="connsiteY85" fmla="*/ 98828 h 1740760"/>
                  <a:gd name="connsiteX86" fmla="*/ 615942 w 1740762"/>
                  <a:gd name="connsiteY86" fmla="*/ 33679 h 1740760"/>
                  <a:gd name="connsiteX87" fmla="*/ 666597 w 1740762"/>
                  <a:gd name="connsiteY87" fmla="*/ 155970 h 1740760"/>
                  <a:gd name="connsiteX88" fmla="*/ 715891 w 1740762"/>
                  <a:gd name="connsiteY88" fmla="*/ 143408 h 1740760"/>
                  <a:gd name="connsiteX89" fmla="*/ 785261 w 1740762"/>
                  <a:gd name="connsiteY89" fmla="*/ 132820 h 1740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762" h="1740760">
                    <a:moveTo>
                      <a:pt x="870381" y="422211"/>
                    </a:moveTo>
                    <a:cubicBezTo>
                      <a:pt x="622864" y="422211"/>
                      <a:pt x="422212" y="622863"/>
                      <a:pt x="422212" y="870380"/>
                    </a:cubicBezTo>
                    <a:cubicBezTo>
                      <a:pt x="422212" y="1117897"/>
                      <a:pt x="622864" y="1318549"/>
                      <a:pt x="870381" y="1318549"/>
                    </a:cubicBezTo>
                    <a:cubicBezTo>
                      <a:pt x="1117898" y="1318549"/>
                      <a:pt x="1318550" y="1117897"/>
                      <a:pt x="1318550" y="870380"/>
                    </a:cubicBezTo>
                    <a:cubicBezTo>
                      <a:pt x="1318550" y="622863"/>
                      <a:pt x="1117898" y="422211"/>
                      <a:pt x="870381" y="422211"/>
                    </a:cubicBezTo>
                    <a:close/>
                    <a:moveTo>
                      <a:pt x="785261" y="0"/>
                    </a:moveTo>
                    <a:lnTo>
                      <a:pt x="955501" y="0"/>
                    </a:lnTo>
                    <a:lnTo>
                      <a:pt x="955501" y="134329"/>
                    </a:lnTo>
                    <a:lnTo>
                      <a:pt x="1014988" y="143408"/>
                    </a:lnTo>
                    <a:lnTo>
                      <a:pt x="1073317" y="158020"/>
                    </a:lnTo>
                    <a:lnTo>
                      <a:pt x="1124821" y="33680"/>
                    </a:lnTo>
                    <a:lnTo>
                      <a:pt x="1282102" y="98828"/>
                    </a:lnTo>
                    <a:lnTo>
                      <a:pt x="1229998" y="224619"/>
                    </a:lnTo>
                    <a:lnTo>
                      <a:pt x="1250218" y="235760"/>
                    </a:lnTo>
                    <a:cubicBezTo>
                      <a:pt x="1276992" y="252029"/>
                      <a:pt x="1302655" y="269943"/>
                      <a:pt x="1327066" y="289364"/>
                    </a:cubicBezTo>
                    <a:lnTo>
                      <a:pt x="1329143" y="291241"/>
                    </a:lnTo>
                    <a:lnTo>
                      <a:pt x="1425645" y="194739"/>
                    </a:lnTo>
                    <a:lnTo>
                      <a:pt x="1546022" y="315117"/>
                    </a:lnTo>
                    <a:lnTo>
                      <a:pt x="1448558" y="412582"/>
                    </a:lnTo>
                    <a:lnTo>
                      <a:pt x="1457388" y="422838"/>
                    </a:lnTo>
                    <a:lnTo>
                      <a:pt x="1514167" y="511583"/>
                    </a:lnTo>
                    <a:lnTo>
                      <a:pt x="1641935" y="458659"/>
                    </a:lnTo>
                    <a:lnTo>
                      <a:pt x="1707082" y="615941"/>
                    </a:lnTo>
                    <a:lnTo>
                      <a:pt x="1579247" y="668892"/>
                    </a:lnTo>
                    <a:lnTo>
                      <a:pt x="1584835" y="687711"/>
                    </a:lnTo>
                    <a:cubicBezTo>
                      <a:pt x="1592232" y="716929"/>
                      <a:pt x="1597895" y="746838"/>
                      <a:pt x="1601709" y="777321"/>
                    </a:cubicBezTo>
                    <a:lnTo>
                      <a:pt x="1602202" y="785260"/>
                    </a:lnTo>
                    <a:lnTo>
                      <a:pt x="1740762" y="785260"/>
                    </a:lnTo>
                    <a:lnTo>
                      <a:pt x="1740762" y="955500"/>
                    </a:lnTo>
                    <a:lnTo>
                      <a:pt x="1602244" y="955500"/>
                    </a:lnTo>
                    <a:lnTo>
                      <a:pt x="1592412" y="1019928"/>
                    </a:lnTo>
                    <a:lnTo>
                      <a:pt x="1579385" y="1071925"/>
                    </a:lnTo>
                    <a:lnTo>
                      <a:pt x="1707082" y="1124819"/>
                    </a:lnTo>
                    <a:lnTo>
                      <a:pt x="1641935" y="1282101"/>
                    </a:lnTo>
                    <a:lnTo>
                      <a:pt x="1514336" y="1229247"/>
                    </a:lnTo>
                    <a:lnTo>
                      <a:pt x="1500059" y="1255158"/>
                    </a:lnTo>
                    <a:lnTo>
                      <a:pt x="1448892" y="1328512"/>
                    </a:lnTo>
                    <a:lnTo>
                      <a:pt x="1546022" y="1425643"/>
                    </a:lnTo>
                    <a:lnTo>
                      <a:pt x="1425645" y="1546021"/>
                    </a:lnTo>
                    <a:lnTo>
                      <a:pt x="1328549" y="1448925"/>
                    </a:lnTo>
                    <a:lnTo>
                      <a:pt x="1312981" y="1462328"/>
                    </a:lnTo>
                    <a:lnTo>
                      <a:pt x="1229762" y="1515571"/>
                    </a:lnTo>
                    <a:lnTo>
                      <a:pt x="1282102" y="1641932"/>
                    </a:lnTo>
                    <a:lnTo>
                      <a:pt x="1124821" y="1707080"/>
                    </a:lnTo>
                    <a:lnTo>
                      <a:pt x="1073151" y="1582339"/>
                    </a:lnTo>
                    <a:lnTo>
                      <a:pt x="1048108" y="1589775"/>
                    </a:lnTo>
                    <a:cubicBezTo>
                      <a:pt x="1018890" y="1597172"/>
                      <a:pt x="988981" y="1602835"/>
                      <a:pt x="958498" y="1606649"/>
                    </a:cubicBezTo>
                    <a:lnTo>
                      <a:pt x="955501" y="1606835"/>
                    </a:lnTo>
                    <a:lnTo>
                      <a:pt x="955501" y="1740760"/>
                    </a:lnTo>
                    <a:lnTo>
                      <a:pt x="785261" y="1740760"/>
                    </a:lnTo>
                    <a:lnTo>
                      <a:pt x="785261" y="1607939"/>
                    </a:lnTo>
                    <a:lnTo>
                      <a:pt x="715891" y="1597352"/>
                    </a:lnTo>
                    <a:lnTo>
                      <a:pt x="666516" y="1584982"/>
                    </a:lnTo>
                    <a:lnTo>
                      <a:pt x="615942" y="1707080"/>
                    </a:lnTo>
                    <a:lnTo>
                      <a:pt x="458661" y="1641932"/>
                    </a:lnTo>
                    <a:lnTo>
                      <a:pt x="508928" y="1520575"/>
                    </a:lnTo>
                    <a:lnTo>
                      <a:pt x="480660" y="1504999"/>
                    </a:lnTo>
                    <a:lnTo>
                      <a:pt x="407307" y="1453832"/>
                    </a:lnTo>
                    <a:lnTo>
                      <a:pt x="315118" y="1546021"/>
                    </a:lnTo>
                    <a:lnTo>
                      <a:pt x="194740" y="1425643"/>
                    </a:lnTo>
                    <a:lnTo>
                      <a:pt x="286894" y="1333489"/>
                    </a:lnTo>
                    <a:lnTo>
                      <a:pt x="273491" y="1317922"/>
                    </a:lnTo>
                    <a:lnTo>
                      <a:pt x="218783" y="1232414"/>
                    </a:lnTo>
                    <a:lnTo>
                      <a:pt x="98828" y="1282101"/>
                    </a:lnTo>
                    <a:lnTo>
                      <a:pt x="33680" y="1124819"/>
                    </a:lnTo>
                    <a:lnTo>
                      <a:pt x="152714" y="1075514"/>
                    </a:lnTo>
                    <a:lnTo>
                      <a:pt x="146043" y="1053048"/>
                    </a:lnTo>
                    <a:cubicBezTo>
                      <a:pt x="138647" y="1023830"/>
                      <a:pt x="132984" y="993922"/>
                      <a:pt x="129170" y="963438"/>
                    </a:cubicBezTo>
                    <a:lnTo>
                      <a:pt x="128677" y="955500"/>
                    </a:lnTo>
                    <a:lnTo>
                      <a:pt x="0" y="955500"/>
                    </a:lnTo>
                    <a:lnTo>
                      <a:pt x="0" y="785260"/>
                    </a:lnTo>
                    <a:lnTo>
                      <a:pt x="128814" y="785260"/>
                    </a:lnTo>
                    <a:lnTo>
                      <a:pt x="134981" y="739025"/>
                    </a:lnTo>
                    <a:cubicBezTo>
                      <a:pt x="138313" y="720372"/>
                      <a:pt x="142341" y="701961"/>
                      <a:pt x="147040" y="683819"/>
                    </a:cubicBezTo>
                    <a:lnTo>
                      <a:pt x="152622" y="665208"/>
                    </a:lnTo>
                    <a:lnTo>
                      <a:pt x="33680" y="615940"/>
                    </a:lnTo>
                    <a:lnTo>
                      <a:pt x="98828" y="458659"/>
                    </a:lnTo>
                    <a:lnTo>
                      <a:pt x="219054" y="508459"/>
                    </a:lnTo>
                    <a:lnTo>
                      <a:pt x="264199" y="435381"/>
                    </a:lnTo>
                    <a:lnTo>
                      <a:pt x="286732" y="407109"/>
                    </a:lnTo>
                    <a:lnTo>
                      <a:pt x="194740" y="315117"/>
                    </a:lnTo>
                    <a:lnTo>
                      <a:pt x="315118" y="194739"/>
                    </a:lnTo>
                    <a:lnTo>
                      <a:pt x="407197" y="286817"/>
                    </a:lnTo>
                    <a:lnTo>
                      <a:pt x="460791" y="248268"/>
                    </a:lnTo>
                    <a:lnTo>
                      <a:pt x="508858" y="220014"/>
                    </a:lnTo>
                    <a:lnTo>
                      <a:pt x="458661" y="98828"/>
                    </a:lnTo>
                    <a:lnTo>
                      <a:pt x="615942" y="33679"/>
                    </a:lnTo>
                    <a:lnTo>
                      <a:pt x="666597" y="155970"/>
                    </a:lnTo>
                    <a:lnTo>
                      <a:pt x="715891" y="143408"/>
                    </a:lnTo>
                    <a:lnTo>
                      <a:pt x="785261" y="1328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3" name="任意多边形 272"/>
              <p:cNvSpPr/>
              <p:nvPr/>
            </p:nvSpPr>
            <p:spPr>
              <a:xfrm>
                <a:off x="5248157" y="1719896"/>
                <a:ext cx="1708759" cy="1708757"/>
              </a:xfrm>
              <a:custGeom>
                <a:avLst/>
                <a:gdLst>
                  <a:gd name="connsiteX0" fmla="*/ 870381 w 1740762"/>
                  <a:gd name="connsiteY0" fmla="*/ 422211 h 1740760"/>
                  <a:gd name="connsiteX1" fmla="*/ 422212 w 1740762"/>
                  <a:gd name="connsiteY1" fmla="*/ 870380 h 1740760"/>
                  <a:gd name="connsiteX2" fmla="*/ 870381 w 1740762"/>
                  <a:gd name="connsiteY2" fmla="*/ 1318549 h 1740760"/>
                  <a:gd name="connsiteX3" fmla="*/ 1318550 w 1740762"/>
                  <a:gd name="connsiteY3" fmla="*/ 870380 h 1740760"/>
                  <a:gd name="connsiteX4" fmla="*/ 870381 w 1740762"/>
                  <a:gd name="connsiteY4" fmla="*/ 422211 h 1740760"/>
                  <a:gd name="connsiteX5" fmla="*/ 785261 w 1740762"/>
                  <a:gd name="connsiteY5" fmla="*/ 0 h 1740760"/>
                  <a:gd name="connsiteX6" fmla="*/ 955501 w 1740762"/>
                  <a:gd name="connsiteY6" fmla="*/ 0 h 1740760"/>
                  <a:gd name="connsiteX7" fmla="*/ 955501 w 1740762"/>
                  <a:gd name="connsiteY7" fmla="*/ 134329 h 1740760"/>
                  <a:gd name="connsiteX8" fmla="*/ 1014988 w 1740762"/>
                  <a:gd name="connsiteY8" fmla="*/ 143408 h 1740760"/>
                  <a:gd name="connsiteX9" fmla="*/ 1073317 w 1740762"/>
                  <a:gd name="connsiteY9" fmla="*/ 158020 h 1740760"/>
                  <a:gd name="connsiteX10" fmla="*/ 1124821 w 1740762"/>
                  <a:gd name="connsiteY10" fmla="*/ 33680 h 1740760"/>
                  <a:gd name="connsiteX11" fmla="*/ 1282102 w 1740762"/>
                  <a:gd name="connsiteY11" fmla="*/ 98828 h 1740760"/>
                  <a:gd name="connsiteX12" fmla="*/ 1229998 w 1740762"/>
                  <a:gd name="connsiteY12" fmla="*/ 224619 h 1740760"/>
                  <a:gd name="connsiteX13" fmla="*/ 1250218 w 1740762"/>
                  <a:gd name="connsiteY13" fmla="*/ 235760 h 1740760"/>
                  <a:gd name="connsiteX14" fmla="*/ 1327066 w 1740762"/>
                  <a:gd name="connsiteY14" fmla="*/ 289364 h 1740760"/>
                  <a:gd name="connsiteX15" fmla="*/ 1329143 w 1740762"/>
                  <a:gd name="connsiteY15" fmla="*/ 291241 h 1740760"/>
                  <a:gd name="connsiteX16" fmla="*/ 1425645 w 1740762"/>
                  <a:gd name="connsiteY16" fmla="*/ 194739 h 1740760"/>
                  <a:gd name="connsiteX17" fmla="*/ 1546022 w 1740762"/>
                  <a:gd name="connsiteY17" fmla="*/ 315117 h 1740760"/>
                  <a:gd name="connsiteX18" fmla="*/ 1448558 w 1740762"/>
                  <a:gd name="connsiteY18" fmla="*/ 412582 h 1740760"/>
                  <a:gd name="connsiteX19" fmla="*/ 1457388 w 1740762"/>
                  <a:gd name="connsiteY19" fmla="*/ 422838 h 1740760"/>
                  <a:gd name="connsiteX20" fmla="*/ 1514167 w 1740762"/>
                  <a:gd name="connsiteY20" fmla="*/ 511583 h 1740760"/>
                  <a:gd name="connsiteX21" fmla="*/ 1641935 w 1740762"/>
                  <a:gd name="connsiteY21" fmla="*/ 458659 h 1740760"/>
                  <a:gd name="connsiteX22" fmla="*/ 1707082 w 1740762"/>
                  <a:gd name="connsiteY22" fmla="*/ 615941 h 1740760"/>
                  <a:gd name="connsiteX23" fmla="*/ 1579247 w 1740762"/>
                  <a:gd name="connsiteY23" fmla="*/ 668892 h 1740760"/>
                  <a:gd name="connsiteX24" fmla="*/ 1584835 w 1740762"/>
                  <a:gd name="connsiteY24" fmla="*/ 687711 h 1740760"/>
                  <a:gd name="connsiteX25" fmla="*/ 1601709 w 1740762"/>
                  <a:gd name="connsiteY25" fmla="*/ 777321 h 1740760"/>
                  <a:gd name="connsiteX26" fmla="*/ 1602202 w 1740762"/>
                  <a:gd name="connsiteY26" fmla="*/ 785260 h 1740760"/>
                  <a:gd name="connsiteX27" fmla="*/ 1740762 w 1740762"/>
                  <a:gd name="connsiteY27" fmla="*/ 785260 h 1740760"/>
                  <a:gd name="connsiteX28" fmla="*/ 1740762 w 1740762"/>
                  <a:gd name="connsiteY28" fmla="*/ 955500 h 1740760"/>
                  <a:gd name="connsiteX29" fmla="*/ 1602244 w 1740762"/>
                  <a:gd name="connsiteY29" fmla="*/ 955500 h 1740760"/>
                  <a:gd name="connsiteX30" fmla="*/ 1592412 w 1740762"/>
                  <a:gd name="connsiteY30" fmla="*/ 1019928 h 1740760"/>
                  <a:gd name="connsiteX31" fmla="*/ 1579385 w 1740762"/>
                  <a:gd name="connsiteY31" fmla="*/ 1071925 h 1740760"/>
                  <a:gd name="connsiteX32" fmla="*/ 1707082 w 1740762"/>
                  <a:gd name="connsiteY32" fmla="*/ 1124819 h 1740760"/>
                  <a:gd name="connsiteX33" fmla="*/ 1641935 w 1740762"/>
                  <a:gd name="connsiteY33" fmla="*/ 1282101 h 1740760"/>
                  <a:gd name="connsiteX34" fmla="*/ 1514336 w 1740762"/>
                  <a:gd name="connsiteY34" fmla="*/ 1229247 h 1740760"/>
                  <a:gd name="connsiteX35" fmla="*/ 1500059 w 1740762"/>
                  <a:gd name="connsiteY35" fmla="*/ 1255158 h 1740760"/>
                  <a:gd name="connsiteX36" fmla="*/ 1448892 w 1740762"/>
                  <a:gd name="connsiteY36" fmla="*/ 1328512 h 1740760"/>
                  <a:gd name="connsiteX37" fmla="*/ 1546022 w 1740762"/>
                  <a:gd name="connsiteY37" fmla="*/ 1425643 h 1740760"/>
                  <a:gd name="connsiteX38" fmla="*/ 1425645 w 1740762"/>
                  <a:gd name="connsiteY38" fmla="*/ 1546021 h 1740760"/>
                  <a:gd name="connsiteX39" fmla="*/ 1328549 w 1740762"/>
                  <a:gd name="connsiteY39" fmla="*/ 1448925 h 1740760"/>
                  <a:gd name="connsiteX40" fmla="*/ 1312981 w 1740762"/>
                  <a:gd name="connsiteY40" fmla="*/ 1462328 h 1740760"/>
                  <a:gd name="connsiteX41" fmla="*/ 1229762 w 1740762"/>
                  <a:gd name="connsiteY41" fmla="*/ 1515571 h 1740760"/>
                  <a:gd name="connsiteX42" fmla="*/ 1282102 w 1740762"/>
                  <a:gd name="connsiteY42" fmla="*/ 1641932 h 1740760"/>
                  <a:gd name="connsiteX43" fmla="*/ 1124821 w 1740762"/>
                  <a:gd name="connsiteY43" fmla="*/ 1707080 h 1740760"/>
                  <a:gd name="connsiteX44" fmla="*/ 1073151 w 1740762"/>
                  <a:gd name="connsiteY44" fmla="*/ 1582339 h 1740760"/>
                  <a:gd name="connsiteX45" fmla="*/ 1048108 w 1740762"/>
                  <a:gd name="connsiteY45" fmla="*/ 1589775 h 1740760"/>
                  <a:gd name="connsiteX46" fmla="*/ 958498 w 1740762"/>
                  <a:gd name="connsiteY46" fmla="*/ 1606649 h 1740760"/>
                  <a:gd name="connsiteX47" fmla="*/ 955501 w 1740762"/>
                  <a:gd name="connsiteY47" fmla="*/ 1606835 h 1740760"/>
                  <a:gd name="connsiteX48" fmla="*/ 955501 w 1740762"/>
                  <a:gd name="connsiteY48" fmla="*/ 1740760 h 1740760"/>
                  <a:gd name="connsiteX49" fmla="*/ 785261 w 1740762"/>
                  <a:gd name="connsiteY49" fmla="*/ 1740760 h 1740760"/>
                  <a:gd name="connsiteX50" fmla="*/ 785261 w 1740762"/>
                  <a:gd name="connsiteY50" fmla="*/ 1607939 h 1740760"/>
                  <a:gd name="connsiteX51" fmla="*/ 715891 w 1740762"/>
                  <a:gd name="connsiteY51" fmla="*/ 1597352 h 1740760"/>
                  <a:gd name="connsiteX52" fmla="*/ 666516 w 1740762"/>
                  <a:gd name="connsiteY52" fmla="*/ 1584982 h 1740760"/>
                  <a:gd name="connsiteX53" fmla="*/ 615942 w 1740762"/>
                  <a:gd name="connsiteY53" fmla="*/ 1707080 h 1740760"/>
                  <a:gd name="connsiteX54" fmla="*/ 458661 w 1740762"/>
                  <a:gd name="connsiteY54" fmla="*/ 1641932 h 1740760"/>
                  <a:gd name="connsiteX55" fmla="*/ 508928 w 1740762"/>
                  <a:gd name="connsiteY55" fmla="*/ 1520575 h 1740760"/>
                  <a:gd name="connsiteX56" fmla="*/ 480660 w 1740762"/>
                  <a:gd name="connsiteY56" fmla="*/ 1504999 h 1740760"/>
                  <a:gd name="connsiteX57" fmla="*/ 407307 w 1740762"/>
                  <a:gd name="connsiteY57" fmla="*/ 1453832 h 1740760"/>
                  <a:gd name="connsiteX58" fmla="*/ 315118 w 1740762"/>
                  <a:gd name="connsiteY58" fmla="*/ 1546021 h 1740760"/>
                  <a:gd name="connsiteX59" fmla="*/ 194740 w 1740762"/>
                  <a:gd name="connsiteY59" fmla="*/ 1425643 h 1740760"/>
                  <a:gd name="connsiteX60" fmla="*/ 286894 w 1740762"/>
                  <a:gd name="connsiteY60" fmla="*/ 1333489 h 1740760"/>
                  <a:gd name="connsiteX61" fmla="*/ 273491 w 1740762"/>
                  <a:gd name="connsiteY61" fmla="*/ 1317922 h 1740760"/>
                  <a:gd name="connsiteX62" fmla="*/ 218783 w 1740762"/>
                  <a:gd name="connsiteY62" fmla="*/ 1232414 h 1740760"/>
                  <a:gd name="connsiteX63" fmla="*/ 98828 w 1740762"/>
                  <a:gd name="connsiteY63" fmla="*/ 1282101 h 1740760"/>
                  <a:gd name="connsiteX64" fmla="*/ 33680 w 1740762"/>
                  <a:gd name="connsiteY64" fmla="*/ 1124819 h 1740760"/>
                  <a:gd name="connsiteX65" fmla="*/ 152714 w 1740762"/>
                  <a:gd name="connsiteY65" fmla="*/ 1075514 h 1740760"/>
                  <a:gd name="connsiteX66" fmla="*/ 146043 w 1740762"/>
                  <a:gd name="connsiteY66" fmla="*/ 1053048 h 1740760"/>
                  <a:gd name="connsiteX67" fmla="*/ 129170 w 1740762"/>
                  <a:gd name="connsiteY67" fmla="*/ 963438 h 1740760"/>
                  <a:gd name="connsiteX68" fmla="*/ 128677 w 1740762"/>
                  <a:gd name="connsiteY68" fmla="*/ 955500 h 1740760"/>
                  <a:gd name="connsiteX69" fmla="*/ 0 w 1740762"/>
                  <a:gd name="connsiteY69" fmla="*/ 955500 h 1740760"/>
                  <a:gd name="connsiteX70" fmla="*/ 0 w 1740762"/>
                  <a:gd name="connsiteY70" fmla="*/ 785260 h 1740760"/>
                  <a:gd name="connsiteX71" fmla="*/ 128814 w 1740762"/>
                  <a:gd name="connsiteY71" fmla="*/ 785260 h 1740760"/>
                  <a:gd name="connsiteX72" fmla="*/ 134981 w 1740762"/>
                  <a:gd name="connsiteY72" fmla="*/ 739025 h 1740760"/>
                  <a:gd name="connsiteX73" fmla="*/ 147040 w 1740762"/>
                  <a:gd name="connsiteY73" fmla="*/ 683819 h 1740760"/>
                  <a:gd name="connsiteX74" fmla="*/ 152622 w 1740762"/>
                  <a:gd name="connsiteY74" fmla="*/ 665208 h 1740760"/>
                  <a:gd name="connsiteX75" fmla="*/ 33680 w 1740762"/>
                  <a:gd name="connsiteY75" fmla="*/ 615940 h 1740760"/>
                  <a:gd name="connsiteX76" fmla="*/ 98828 w 1740762"/>
                  <a:gd name="connsiteY76" fmla="*/ 458659 h 1740760"/>
                  <a:gd name="connsiteX77" fmla="*/ 219054 w 1740762"/>
                  <a:gd name="connsiteY77" fmla="*/ 508459 h 1740760"/>
                  <a:gd name="connsiteX78" fmla="*/ 264199 w 1740762"/>
                  <a:gd name="connsiteY78" fmla="*/ 435381 h 1740760"/>
                  <a:gd name="connsiteX79" fmla="*/ 286732 w 1740762"/>
                  <a:gd name="connsiteY79" fmla="*/ 407109 h 1740760"/>
                  <a:gd name="connsiteX80" fmla="*/ 194740 w 1740762"/>
                  <a:gd name="connsiteY80" fmla="*/ 315117 h 1740760"/>
                  <a:gd name="connsiteX81" fmla="*/ 315118 w 1740762"/>
                  <a:gd name="connsiteY81" fmla="*/ 194739 h 1740760"/>
                  <a:gd name="connsiteX82" fmla="*/ 407197 w 1740762"/>
                  <a:gd name="connsiteY82" fmla="*/ 286817 h 1740760"/>
                  <a:gd name="connsiteX83" fmla="*/ 460791 w 1740762"/>
                  <a:gd name="connsiteY83" fmla="*/ 248268 h 1740760"/>
                  <a:gd name="connsiteX84" fmla="*/ 508858 w 1740762"/>
                  <a:gd name="connsiteY84" fmla="*/ 220014 h 1740760"/>
                  <a:gd name="connsiteX85" fmla="*/ 458661 w 1740762"/>
                  <a:gd name="connsiteY85" fmla="*/ 98828 h 1740760"/>
                  <a:gd name="connsiteX86" fmla="*/ 615942 w 1740762"/>
                  <a:gd name="connsiteY86" fmla="*/ 33679 h 1740760"/>
                  <a:gd name="connsiteX87" fmla="*/ 666597 w 1740762"/>
                  <a:gd name="connsiteY87" fmla="*/ 155970 h 1740760"/>
                  <a:gd name="connsiteX88" fmla="*/ 715891 w 1740762"/>
                  <a:gd name="connsiteY88" fmla="*/ 143408 h 1740760"/>
                  <a:gd name="connsiteX89" fmla="*/ 785261 w 1740762"/>
                  <a:gd name="connsiteY89" fmla="*/ 132820 h 1740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762" h="1740760">
                    <a:moveTo>
                      <a:pt x="870381" y="422211"/>
                    </a:moveTo>
                    <a:cubicBezTo>
                      <a:pt x="622864" y="422211"/>
                      <a:pt x="422212" y="622863"/>
                      <a:pt x="422212" y="870380"/>
                    </a:cubicBezTo>
                    <a:cubicBezTo>
                      <a:pt x="422212" y="1117897"/>
                      <a:pt x="622864" y="1318549"/>
                      <a:pt x="870381" y="1318549"/>
                    </a:cubicBezTo>
                    <a:cubicBezTo>
                      <a:pt x="1117898" y="1318549"/>
                      <a:pt x="1318550" y="1117897"/>
                      <a:pt x="1318550" y="870380"/>
                    </a:cubicBezTo>
                    <a:cubicBezTo>
                      <a:pt x="1318550" y="622863"/>
                      <a:pt x="1117898" y="422211"/>
                      <a:pt x="870381" y="422211"/>
                    </a:cubicBezTo>
                    <a:close/>
                    <a:moveTo>
                      <a:pt x="785261" y="0"/>
                    </a:moveTo>
                    <a:lnTo>
                      <a:pt x="955501" y="0"/>
                    </a:lnTo>
                    <a:lnTo>
                      <a:pt x="955501" y="134329"/>
                    </a:lnTo>
                    <a:lnTo>
                      <a:pt x="1014988" y="143408"/>
                    </a:lnTo>
                    <a:lnTo>
                      <a:pt x="1073317" y="158020"/>
                    </a:lnTo>
                    <a:lnTo>
                      <a:pt x="1124821" y="33680"/>
                    </a:lnTo>
                    <a:lnTo>
                      <a:pt x="1282102" y="98828"/>
                    </a:lnTo>
                    <a:lnTo>
                      <a:pt x="1229998" y="224619"/>
                    </a:lnTo>
                    <a:lnTo>
                      <a:pt x="1250218" y="235760"/>
                    </a:lnTo>
                    <a:cubicBezTo>
                      <a:pt x="1276992" y="252029"/>
                      <a:pt x="1302655" y="269943"/>
                      <a:pt x="1327066" y="289364"/>
                    </a:cubicBezTo>
                    <a:lnTo>
                      <a:pt x="1329143" y="291241"/>
                    </a:lnTo>
                    <a:lnTo>
                      <a:pt x="1425645" y="194739"/>
                    </a:lnTo>
                    <a:lnTo>
                      <a:pt x="1546022" y="315117"/>
                    </a:lnTo>
                    <a:lnTo>
                      <a:pt x="1448558" y="412582"/>
                    </a:lnTo>
                    <a:lnTo>
                      <a:pt x="1457388" y="422838"/>
                    </a:lnTo>
                    <a:lnTo>
                      <a:pt x="1514167" y="511583"/>
                    </a:lnTo>
                    <a:lnTo>
                      <a:pt x="1641935" y="458659"/>
                    </a:lnTo>
                    <a:lnTo>
                      <a:pt x="1707082" y="615941"/>
                    </a:lnTo>
                    <a:lnTo>
                      <a:pt x="1579247" y="668892"/>
                    </a:lnTo>
                    <a:lnTo>
                      <a:pt x="1584835" y="687711"/>
                    </a:lnTo>
                    <a:cubicBezTo>
                      <a:pt x="1592232" y="716929"/>
                      <a:pt x="1597895" y="746838"/>
                      <a:pt x="1601709" y="777321"/>
                    </a:cubicBezTo>
                    <a:lnTo>
                      <a:pt x="1602202" y="785260"/>
                    </a:lnTo>
                    <a:lnTo>
                      <a:pt x="1740762" y="785260"/>
                    </a:lnTo>
                    <a:lnTo>
                      <a:pt x="1740762" y="955500"/>
                    </a:lnTo>
                    <a:lnTo>
                      <a:pt x="1602244" y="955500"/>
                    </a:lnTo>
                    <a:lnTo>
                      <a:pt x="1592412" y="1019928"/>
                    </a:lnTo>
                    <a:lnTo>
                      <a:pt x="1579385" y="1071925"/>
                    </a:lnTo>
                    <a:lnTo>
                      <a:pt x="1707082" y="1124819"/>
                    </a:lnTo>
                    <a:lnTo>
                      <a:pt x="1641935" y="1282101"/>
                    </a:lnTo>
                    <a:lnTo>
                      <a:pt x="1514336" y="1229247"/>
                    </a:lnTo>
                    <a:lnTo>
                      <a:pt x="1500059" y="1255158"/>
                    </a:lnTo>
                    <a:lnTo>
                      <a:pt x="1448892" y="1328512"/>
                    </a:lnTo>
                    <a:lnTo>
                      <a:pt x="1546022" y="1425643"/>
                    </a:lnTo>
                    <a:lnTo>
                      <a:pt x="1425645" y="1546021"/>
                    </a:lnTo>
                    <a:lnTo>
                      <a:pt x="1328549" y="1448925"/>
                    </a:lnTo>
                    <a:lnTo>
                      <a:pt x="1312981" y="1462328"/>
                    </a:lnTo>
                    <a:lnTo>
                      <a:pt x="1229762" y="1515571"/>
                    </a:lnTo>
                    <a:lnTo>
                      <a:pt x="1282102" y="1641932"/>
                    </a:lnTo>
                    <a:lnTo>
                      <a:pt x="1124821" y="1707080"/>
                    </a:lnTo>
                    <a:lnTo>
                      <a:pt x="1073151" y="1582339"/>
                    </a:lnTo>
                    <a:lnTo>
                      <a:pt x="1048108" y="1589775"/>
                    </a:lnTo>
                    <a:cubicBezTo>
                      <a:pt x="1018890" y="1597172"/>
                      <a:pt x="988981" y="1602835"/>
                      <a:pt x="958498" y="1606649"/>
                    </a:cubicBezTo>
                    <a:lnTo>
                      <a:pt x="955501" y="1606835"/>
                    </a:lnTo>
                    <a:lnTo>
                      <a:pt x="955501" y="1740760"/>
                    </a:lnTo>
                    <a:lnTo>
                      <a:pt x="785261" y="1740760"/>
                    </a:lnTo>
                    <a:lnTo>
                      <a:pt x="785261" y="1607939"/>
                    </a:lnTo>
                    <a:lnTo>
                      <a:pt x="715891" y="1597352"/>
                    </a:lnTo>
                    <a:lnTo>
                      <a:pt x="666516" y="1584982"/>
                    </a:lnTo>
                    <a:lnTo>
                      <a:pt x="615942" y="1707080"/>
                    </a:lnTo>
                    <a:lnTo>
                      <a:pt x="458661" y="1641932"/>
                    </a:lnTo>
                    <a:lnTo>
                      <a:pt x="508928" y="1520575"/>
                    </a:lnTo>
                    <a:lnTo>
                      <a:pt x="480660" y="1504999"/>
                    </a:lnTo>
                    <a:lnTo>
                      <a:pt x="407307" y="1453832"/>
                    </a:lnTo>
                    <a:lnTo>
                      <a:pt x="315118" y="1546021"/>
                    </a:lnTo>
                    <a:lnTo>
                      <a:pt x="194740" y="1425643"/>
                    </a:lnTo>
                    <a:lnTo>
                      <a:pt x="286894" y="1333489"/>
                    </a:lnTo>
                    <a:lnTo>
                      <a:pt x="273491" y="1317922"/>
                    </a:lnTo>
                    <a:lnTo>
                      <a:pt x="218783" y="1232414"/>
                    </a:lnTo>
                    <a:lnTo>
                      <a:pt x="98828" y="1282101"/>
                    </a:lnTo>
                    <a:lnTo>
                      <a:pt x="33680" y="1124819"/>
                    </a:lnTo>
                    <a:lnTo>
                      <a:pt x="152714" y="1075514"/>
                    </a:lnTo>
                    <a:lnTo>
                      <a:pt x="146043" y="1053048"/>
                    </a:lnTo>
                    <a:cubicBezTo>
                      <a:pt x="138647" y="1023830"/>
                      <a:pt x="132984" y="993922"/>
                      <a:pt x="129170" y="963438"/>
                    </a:cubicBezTo>
                    <a:lnTo>
                      <a:pt x="128677" y="955500"/>
                    </a:lnTo>
                    <a:lnTo>
                      <a:pt x="0" y="955500"/>
                    </a:lnTo>
                    <a:lnTo>
                      <a:pt x="0" y="785260"/>
                    </a:lnTo>
                    <a:lnTo>
                      <a:pt x="128814" y="785260"/>
                    </a:lnTo>
                    <a:lnTo>
                      <a:pt x="134981" y="739025"/>
                    </a:lnTo>
                    <a:cubicBezTo>
                      <a:pt x="138313" y="720372"/>
                      <a:pt x="142341" y="701961"/>
                      <a:pt x="147040" y="683819"/>
                    </a:cubicBezTo>
                    <a:lnTo>
                      <a:pt x="152622" y="665208"/>
                    </a:lnTo>
                    <a:lnTo>
                      <a:pt x="33680" y="615940"/>
                    </a:lnTo>
                    <a:lnTo>
                      <a:pt x="98828" y="458659"/>
                    </a:lnTo>
                    <a:lnTo>
                      <a:pt x="219054" y="508459"/>
                    </a:lnTo>
                    <a:lnTo>
                      <a:pt x="264199" y="435381"/>
                    </a:lnTo>
                    <a:lnTo>
                      <a:pt x="286732" y="407109"/>
                    </a:lnTo>
                    <a:lnTo>
                      <a:pt x="194740" y="315117"/>
                    </a:lnTo>
                    <a:lnTo>
                      <a:pt x="315118" y="194739"/>
                    </a:lnTo>
                    <a:lnTo>
                      <a:pt x="407197" y="286817"/>
                    </a:lnTo>
                    <a:lnTo>
                      <a:pt x="460791" y="248268"/>
                    </a:lnTo>
                    <a:lnTo>
                      <a:pt x="508858" y="220014"/>
                    </a:lnTo>
                    <a:lnTo>
                      <a:pt x="458661" y="98828"/>
                    </a:lnTo>
                    <a:lnTo>
                      <a:pt x="615942" y="33679"/>
                    </a:lnTo>
                    <a:lnTo>
                      <a:pt x="666597" y="155970"/>
                    </a:lnTo>
                    <a:lnTo>
                      <a:pt x="715891" y="143408"/>
                    </a:lnTo>
                    <a:lnTo>
                      <a:pt x="785261" y="13282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9377" name="组合 273"/>
            <p:cNvGrpSpPr>
              <a:grpSpLocks/>
            </p:cNvGrpSpPr>
            <p:nvPr/>
          </p:nvGrpSpPr>
          <p:grpSpPr bwMode="auto">
            <a:xfrm>
              <a:off x="7550" y="3744"/>
              <a:ext cx="3718" cy="5936"/>
              <a:chOff x="2628899" y="0"/>
              <a:chExt cx="3924299" cy="6265035"/>
            </a:xfrm>
          </p:grpSpPr>
          <p:sp>
            <p:nvSpPr>
              <p:cNvPr id="275" name="圆角矩形 274"/>
              <p:cNvSpPr/>
              <p:nvPr/>
            </p:nvSpPr>
            <p:spPr>
              <a:xfrm>
                <a:off x="4209635" y="6030411"/>
                <a:ext cx="761069" cy="216504"/>
              </a:xfrm>
              <a:prstGeom prst="roundRect">
                <a:avLst/>
              </a:prstGeom>
              <a:gradFill>
                <a:gsLst>
                  <a:gs pos="53000">
                    <a:schemeClr val="bg1">
                      <a:lumMod val="75000"/>
                    </a:schemeClr>
                  </a:gs>
                  <a:gs pos="100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6" name="任意多边形 275"/>
              <p:cNvSpPr/>
              <p:nvPr/>
            </p:nvSpPr>
            <p:spPr>
              <a:xfrm rot="18900000">
                <a:off x="3937355" y="4938050"/>
                <a:ext cx="1305627" cy="1328547"/>
              </a:xfrm>
              <a:custGeom>
                <a:avLst/>
                <a:gdLst>
                  <a:gd name="connsiteX0" fmla="*/ 221518 w 1329080"/>
                  <a:gd name="connsiteY0" fmla="*/ 0 h 1329080"/>
                  <a:gd name="connsiteX1" fmla="*/ 1329080 w 1329080"/>
                  <a:gd name="connsiteY1" fmla="*/ 1107563 h 1329080"/>
                  <a:gd name="connsiteX2" fmla="*/ 1107563 w 1329080"/>
                  <a:gd name="connsiteY2" fmla="*/ 1329080 h 1329080"/>
                  <a:gd name="connsiteX3" fmla="*/ 543947 w 1329080"/>
                  <a:gd name="connsiteY3" fmla="*/ 1329080 h 1329080"/>
                  <a:gd name="connsiteX4" fmla="*/ 0 w 1329080"/>
                  <a:gd name="connsiteY4" fmla="*/ 785133 h 1329080"/>
                  <a:gd name="connsiteX5" fmla="*/ 0 w 1329080"/>
                  <a:gd name="connsiteY5" fmla="*/ 221518 h 1329080"/>
                  <a:gd name="connsiteX6" fmla="*/ 221518 w 1329080"/>
                  <a:gd name="connsiteY6" fmla="*/ 0 h 1329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29080" h="1329080">
                    <a:moveTo>
                      <a:pt x="221518" y="0"/>
                    </a:moveTo>
                    <a:lnTo>
                      <a:pt x="1329080" y="1107563"/>
                    </a:lnTo>
                    <a:cubicBezTo>
                      <a:pt x="1329080" y="1229903"/>
                      <a:pt x="1229903" y="1329080"/>
                      <a:pt x="1107563" y="1329080"/>
                    </a:cubicBezTo>
                    <a:lnTo>
                      <a:pt x="543947" y="1329080"/>
                    </a:lnTo>
                    <a:lnTo>
                      <a:pt x="0" y="785133"/>
                    </a:lnTo>
                    <a:lnTo>
                      <a:pt x="0" y="221518"/>
                    </a:lnTo>
                    <a:cubicBezTo>
                      <a:pt x="0" y="99177"/>
                      <a:pt x="99177" y="0"/>
                      <a:pt x="221518" y="0"/>
                    </a:cubicBezTo>
                    <a:close/>
                  </a:path>
                </a:pathLst>
              </a:custGeom>
              <a:gradFill>
                <a:gsLst>
                  <a:gs pos="48000">
                    <a:schemeClr val="bg1">
                      <a:lumMod val="65000"/>
                    </a:schemeClr>
                  </a:gs>
                  <a:gs pos="100000">
                    <a:schemeClr val="bg1">
                      <a:lumMod val="75000"/>
                      <a:alpha val="82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7" name="任意多边形 276"/>
              <p:cNvSpPr/>
              <p:nvPr/>
            </p:nvSpPr>
            <p:spPr>
              <a:xfrm>
                <a:off x="3747088" y="4669060"/>
                <a:ext cx="1686161" cy="931624"/>
              </a:xfrm>
              <a:custGeom>
                <a:avLst/>
                <a:gdLst>
                  <a:gd name="connsiteX0" fmla="*/ 0 w 1685925"/>
                  <a:gd name="connsiteY0" fmla="*/ 0 h 933452"/>
                  <a:gd name="connsiteX1" fmla="*/ 1685925 w 1685925"/>
                  <a:gd name="connsiteY1" fmla="*/ 0 h 933452"/>
                  <a:gd name="connsiteX2" fmla="*/ 1685925 w 1685925"/>
                  <a:gd name="connsiteY2" fmla="*/ 933452 h 933452"/>
                  <a:gd name="connsiteX3" fmla="*/ 0 w 1685925"/>
                  <a:gd name="connsiteY3" fmla="*/ 933452 h 933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5925" h="933452">
                    <a:moveTo>
                      <a:pt x="0" y="0"/>
                    </a:moveTo>
                    <a:lnTo>
                      <a:pt x="1685925" y="0"/>
                    </a:lnTo>
                    <a:lnTo>
                      <a:pt x="1685925" y="933452"/>
                    </a:lnTo>
                    <a:lnTo>
                      <a:pt x="0" y="933452"/>
                    </a:lnTo>
                    <a:close/>
                  </a:path>
                </a:pathLst>
              </a:custGeom>
              <a:gradFill>
                <a:gsLst>
                  <a:gs pos="88000">
                    <a:schemeClr val="bg1">
                      <a:lumMod val="75000"/>
                    </a:schemeClr>
                  </a:gs>
                  <a:gs pos="51000">
                    <a:schemeClr val="bg1">
                      <a:lumMod val="65000"/>
                    </a:schemeClr>
                  </a:gs>
                  <a:gs pos="64000">
                    <a:schemeClr val="bg1">
                      <a:lumMod val="85000"/>
                    </a:schemeClr>
                  </a:gs>
                  <a:gs pos="76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3000">
                    <a:schemeClr val="bg1">
                      <a:lumMod val="65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78" name="圆角矩形 277"/>
              <p:cNvSpPr/>
              <p:nvPr/>
            </p:nvSpPr>
            <p:spPr>
              <a:xfrm rot="21300000">
                <a:off x="3743808" y="5476030"/>
                <a:ext cx="1676319" cy="82008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0" name="圆角矩形 279"/>
              <p:cNvSpPr/>
              <p:nvPr/>
            </p:nvSpPr>
            <p:spPr>
              <a:xfrm rot="21300000">
                <a:off x="3743808" y="5003657"/>
                <a:ext cx="1676319" cy="78729"/>
              </a:xfrm>
              <a:prstGeom prst="roundRect">
                <a:avLst>
                  <a:gd name="adj" fmla="val 18590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1" name="圆角矩形 280"/>
              <p:cNvSpPr/>
              <p:nvPr/>
            </p:nvSpPr>
            <p:spPr>
              <a:xfrm rot="21300000">
                <a:off x="3743808" y="5170955"/>
                <a:ext cx="1676319" cy="78729"/>
              </a:xfrm>
              <a:prstGeom prst="roundRect">
                <a:avLst>
                  <a:gd name="adj" fmla="val 1062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2" name="圆角矩形 281"/>
              <p:cNvSpPr/>
              <p:nvPr/>
            </p:nvSpPr>
            <p:spPr>
              <a:xfrm rot="21300000">
                <a:off x="3743808" y="5338255"/>
                <a:ext cx="1676319" cy="82008"/>
              </a:xfrm>
              <a:prstGeom prst="roundRect">
                <a:avLst>
                  <a:gd name="adj" fmla="val 14265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3" name="任意多边形 282"/>
              <p:cNvSpPr/>
              <p:nvPr/>
            </p:nvSpPr>
            <p:spPr>
              <a:xfrm>
                <a:off x="2628449" y="1097"/>
                <a:ext cx="3923441" cy="4667963"/>
              </a:xfrm>
              <a:custGeom>
                <a:avLst/>
                <a:gdLst>
                  <a:gd name="connsiteX0" fmla="*/ 1962150 w 3924300"/>
                  <a:gd name="connsiteY0" fmla="*/ 0 h 4667248"/>
                  <a:gd name="connsiteX1" fmla="*/ 3924300 w 3924300"/>
                  <a:gd name="connsiteY1" fmla="*/ 1962150 h 4667248"/>
                  <a:gd name="connsiteX2" fmla="*/ 3770105 w 3924300"/>
                  <a:gd name="connsiteY2" fmla="*/ 2725908 h 4667248"/>
                  <a:gd name="connsiteX3" fmla="*/ 3769902 w 3924300"/>
                  <a:gd name="connsiteY3" fmla="*/ 2726328 h 4667248"/>
                  <a:gd name="connsiteX4" fmla="*/ 3802289 w 3924300"/>
                  <a:gd name="connsiteY4" fmla="*/ 2740482 h 4667248"/>
                  <a:gd name="connsiteX5" fmla="*/ 3076575 w 3924300"/>
                  <a:gd name="connsiteY5" fmla="*/ 4362442 h 4667248"/>
                  <a:gd name="connsiteX6" fmla="*/ 2771769 w 3924300"/>
                  <a:gd name="connsiteY6" fmla="*/ 4667248 h 4667248"/>
                  <a:gd name="connsiteX7" fmla="*/ 1152531 w 3924300"/>
                  <a:gd name="connsiteY7" fmla="*/ 4667248 h 4667248"/>
                  <a:gd name="connsiteX8" fmla="*/ 847725 w 3924300"/>
                  <a:gd name="connsiteY8" fmla="*/ 4362442 h 4667248"/>
                  <a:gd name="connsiteX9" fmla="*/ 165554 w 3924300"/>
                  <a:gd name="connsiteY9" fmla="*/ 2765883 h 4667248"/>
                  <a:gd name="connsiteX10" fmla="*/ 172070 w 3924300"/>
                  <a:gd name="connsiteY10" fmla="*/ 2763013 h 4667248"/>
                  <a:gd name="connsiteX11" fmla="*/ 154196 w 3924300"/>
                  <a:gd name="connsiteY11" fmla="*/ 2725908 h 4667248"/>
                  <a:gd name="connsiteX12" fmla="*/ 0 w 3924300"/>
                  <a:gd name="connsiteY12" fmla="*/ 1962150 h 4667248"/>
                  <a:gd name="connsiteX13" fmla="*/ 1962150 w 3924300"/>
                  <a:gd name="connsiteY13" fmla="*/ 0 h 4667248"/>
                  <a:gd name="connsiteX0-1" fmla="*/ 1962150 w 3924300"/>
                  <a:gd name="connsiteY0-2" fmla="*/ 0 h 4667248"/>
                  <a:gd name="connsiteX1-3" fmla="*/ 3924300 w 3924300"/>
                  <a:gd name="connsiteY1-4" fmla="*/ 1962150 h 4667248"/>
                  <a:gd name="connsiteX2-5" fmla="*/ 3770105 w 3924300"/>
                  <a:gd name="connsiteY2-6" fmla="*/ 2725908 h 4667248"/>
                  <a:gd name="connsiteX3-7" fmla="*/ 3802289 w 3924300"/>
                  <a:gd name="connsiteY3-8" fmla="*/ 2740482 h 4667248"/>
                  <a:gd name="connsiteX4-9" fmla="*/ 3076575 w 3924300"/>
                  <a:gd name="connsiteY4-10" fmla="*/ 4362442 h 4667248"/>
                  <a:gd name="connsiteX5-11" fmla="*/ 2771769 w 3924300"/>
                  <a:gd name="connsiteY5-12" fmla="*/ 4667248 h 4667248"/>
                  <a:gd name="connsiteX6-13" fmla="*/ 1152531 w 3924300"/>
                  <a:gd name="connsiteY6-14" fmla="*/ 4667248 h 4667248"/>
                  <a:gd name="connsiteX7-15" fmla="*/ 847725 w 3924300"/>
                  <a:gd name="connsiteY7-16" fmla="*/ 4362442 h 4667248"/>
                  <a:gd name="connsiteX8-17" fmla="*/ 165554 w 3924300"/>
                  <a:gd name="connsiteY8-18" fmla="*/ 2765883 h 4667248"/>
                  <a:gd name="connsiteX9-19" fmla="*/ 172070 w 3924300"/>
                  <a:gd name="connsiteY9-20" fmla="*/ 2763013 h 4667248"/>
                  <a:gd name="connsiteX10-21" fmla="*/ 154196 w 3924300"/>
                  <a:gd name="connsiteY10-22" fmla="*/ 2725908 h 4667248"/>
                  <a:gd name="connsiteX11-23" fmla="*/ 0 w 3924300"/>
                  <a:gd name="connsiteY11-24" fmla="*/ 1962150 h 4667248"/>
                  <a:gd name="connsiteX12-25" fmla="*/ 1962150 w 3924300"/>
                  <a:gd name="connsiteY12-26" fmla="*/ 0 h 4667248"/>
                  <a:gd name="connsiteX0-27" fmla="*/ 1962150 w 3924300"/>
                  <a:gd name="connsiteY0-28" fmla="*/ 0 h 4667248"/>
                  <a:gd name="connsiteX1-29" fmla="*/ 3924300 w 3924300"/>
                  <a:gd name="connsiteY1-30" fmla="*/ 1962150 h 4667248"/>
                  <a:gd name="connsiteX2-31" fmla="*/ 3770105 w 3924300"/>
                  <a:gd name="connsiteY2-32" fmla="*/ 2725908 h 4667248"/>
                  <a:gd name="connsiteX3-33" fmla="*/ 3076575 w 3924300"/>
                  <a:gd name="connsiteY3-34" fmla="*/ 4362442 h 4667248"/>
                  <a:gd name="connsiteX4-35" fmla="*/ 2771769 w 3924300"/>
                  <a:gd name="connsiteY4-36" fmla="*/ 4667248 h 4667248"/>
                  <a:gd name="connsiteX5-37" fmla="*/ 1152531 w 3924300"/>
                  <a:gd name="connsiteY5-38" fmla="*/ 4667248 h 4667248"/>
                  <a:gd name="connsiteX6-39" fmla="*/ 847725 w 3924300"/>
                  <a:gd name="connsiteY6-40" fmla="*/ 4362442 h 4667248"/>
                  <a:gd name="connsiteX7-41" fmla="*/ 165554 w 3924300"/>
                  <a:gd name="connsiteY7-42" fmla="*/ 2765883 h 4667248"/>
                  <a:gd name="connsiteX8-43" fmla="*/ 172070 w 3924300"/>
                  <a:gd name="connsiteY8-44" fmla="*/ 2763013 h 4667248"/>
                  <a:gd name="connsiteX9-45" fmla="*/ 154196 w 3924300"/>
                  <a:gd name="connsiteY9-46" fmla="*/ 2725908 h 4667248"/>
                  <a:gd name="connsiteX10-47" fmla="*/ 0 w 3924300"/>
                  <a:gd name="connsiteY10-48" fmla="*/ 1962150 h 4667248"/>
                  <a:gd name="connsiteX11-49" fmla="*/ 1962150 w 3924300"/>
                  <a:gd name="connsiteY11-50" fmla="*/ 0 h 4667248"/>
                  <a:gd name="connsiteX0-51" fmla="*/ 1962150 w 3924300"/>
                  <a:gd name="connsiteY0-52" fmla="*/ 0 h 4667248"/>
                  <a:gd name="connsiteX1-53" fmla="*/ 3924300 w 3924300"/>
                  <a:gd name="connsiteY1-54" fmla="*/ 1962150 h 4667248"/>
                  <a:gd name="connsiteX2-55" fmla="*/ 3770105 w 3924300"/>
                  <a:gd name="connsiteY2-56" fmla="*/ 2725908 h 4667248"/>
                  <a:gd name="connsiteX3-57" fmla="*/ 3076575 w 3924300"/>
                  <a:gd name="connsiteY3-58" fmla="*/ 4362442 h 4667248"/>
                  <a:gd name="connsiteX4-59" fmla="*/ 2771769 w 3924300"/>
                  <a:gd name="connsiteY4-60" fmla="*/ 4667248 h 4667248"/>
                  <a:gd name="connsiteX5-61" fmla="*/ 1152531 w 3924300"/>
                  <a:gd name="connsiteY5-62" fmla="*/ 4667248 h 4667248"/>
                  <a:gd name="connsiteX6-63" fmla="*/ 847725 w 3924300"/>
                  <a:gd name="connsiteY6-64" fmla="*/ 4362442 h 4667248"/>
                  <a:gd name="connsiteX7-65" fmla="*/ 165554 w 3924300"/>
                  <a:gd name="connsiteY7-66" fmla="*/ 2765883 h 4667248"/>
                  <a:gd name="connsiteX8-67" fmla="*/ 172070 w 3924300"/>
                  <a:gd name="connsiteY8-68" fmla="*/ 2763013 h 4667248"/>
                  <a:gd name="connsiteX9-69" fmla="*/ 154196 w 3924300"/>
                  <a:gd name="connsiteY9-70" fmla="*/ 2725908 h 4667248"/>
                  <a:gd name="connsiteX10-71" fmla="*/ 0 w 3924300"/>
                  <a:gd name="connsiteY10-72" fmla="*/ 1962150 h 4667248"/>
                  <a:gd name="connsiteX11-73" fmla="*/ 1962150 w 3924300"/>
                  <a:gd name="connsiteY11-74" fmla="*/ 0 h 4667248"/>
                  <a:gd name="connsiteX0-75" fmla="*/ 1962150 w 3924300"/>
                  <a:gd name="connsiteY0-76" fmla="*/ 0 h 4667248"/>
                  <a:gd name="connsiteX1-77" fmla="*/ 3924300 w 3924300"/>
                  <a:gd name="connsiteY1-78" fmla="*/ 1962150 h 4667248"/>
                  <a:gd name="connsiteX2-79" fmla="*/ 3770105 w 3924300"/>
                  <a:gd name="connsiteY2-80" fmla="*/ 2725908 h 4667248"/>
                  <a:gd name="connsiteX3-81" fmla="*/ 3076575 w 3924300"/>
                  <a:gd name="connsiteY3-82" fmla="*/ 4362442 h 4667248"/>
                  <a:gd name="connsiteX4-83" fmla="*/ 2771769 w 3924300"/>
                  <a:gd name="connsiteY4-84" fmla="*/ 4667248 h 4667248"/>
                  <a:gd name="connsiteX5-85" fmla="*/ 1152531 w 3924300"/>
                  <a:gd name="connsiteY5-86" fmla="*/ 4667248 h 4667248"/>
                  <a:gd name="connsiteX6-87" fmla="*/ 847725 w 3924300"/>
                  <a:gd name="connsiteY6-88" fmla="*/ 4362442 h 4667248"/>
                  <a:gd name="connsiteX7-89" fmla="*/ 165554 w 3924300"/>
                  <a:gd name="connsiteY7-90" fmla="*/ 2765883 h 4667248"/>
                  <a:gd name="connsiteX8-91" fmla="*/ 172070 w 3924300"/>
                  <a:gd name="connsiteY8-92" fmla="*/ 2763013 h 4667248"/>
                  <a:gd name="connsiteX9-93" fmla="*/ 154196 w 3924300"/>
                  <a:gd name="connsiteY9-94" fmla="*/ 2725908 h 4667248"/>
                  <a:gd name="connsiteX10-95" fmla="*/ 0 w 3924300"/>
                  <a:gd name="connsiteY10-96" fmla="*/ 1962150 h 4667248"/>
                  <a:gd name="connsiteX11-97" fmla="*/ 1962150 w 3924300"/>
                  <a:gd name="connsiteY11-98" fmla="*/ 0 h 466724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</a:cxnLst>
                <a:rect l="l" t="t" r="r" b="b"/>
                <a:pathLst>
                  <a:path w="3924300" h="4667248">
                    <a:moveTo>
                      <a:pt x="1962150" y="0"/>
                    </a:moveTo>
                    <a:cubicBezTo>
                      <a:pt x="3045816" y="0"/>
                      <a:pt x="3924300" y="878484"/>
                      <a:pt x="3924300" y="1962150"/>
                    </a:cubicBezTo>
                    <a:cubicBezTo>
                      <a:pt x="3924300" y="2233067"/>
                      <a:pt x="3869395" y="2491159"/>
                      <a:pt x="3770105" y="2725908"/>
                    </a:cubicBezTo>
                    <a:cubicBezTo>
                      <a:pt x="3628818" y="3125957"/>
                      <a:pt x="3071514" y="3695985"/>
                      <a:pt x="3076575" y="4362442"/>
                    </a:cubicBezTo>
                    <a:cubicBezTo>
                      <a:pt x="3076575" y="4530782"/>
                      <a:pt x="2940109" y="4667248"/>
                      <a:pt x="2771769" y="4667248"/>
                    </a:cubicBezTo>
                    <a:lnTo>
                      <a:pt x="1152531" y="4667248"/>
                    </a:lnTo>
                    <a:cubicBezTo>
                      <a:pt x="984191" y="4667248"/>
                      <a:pt x="847725" y="4530782"/>
                      <a:pt x="847725" y="4362442"/>
                    </a:cubicBezTo>
                    <a:cubicBezTo>
                      <a:pt x="870101" y="3728807"/>
                      <a:pt x="388106" y="3288393"/>
                      <a:pt x="165554" y="2765883"/>
                    </a:cubicBezTo>
                    <a:lnTo>
                      <a:pt x="172070" y="2763013"/>
                    </a:lnTo>
                    <a:lnTo>
                      <a:pt x="154196" y="2725908"/>
                    </a:lnTo>
                    <a:cubicBezTo>
                      <a:pt x="54905" y="2491159"/>
                      <a:pt x="0" y="2233067"/>
                      <a:pt x="0" y="1962150"/>
                    </a:cubicBezTo>
                    <a:cubicBezTo>
                      <a:pt x="0" y="878484"/>
                      <a:pt x="878484" y="0"/>
                      <a:pt x="1962150" y="0"/>
                    </a:cubicBezTo>
                    <a:close/>
                  </a:path>
                </a:pathLst>
              </a:custGeom>
              <a:gradFill flip="none" rotWithShape="1">
                <a:gsLst>
                  <a:gs pos="94000">
                    <a:schemeClr val="bg1"/>
                  </a:gs>
                  <a:gs pos="84000">
                    <a:schemeClr val="bg1"/>
                  </a:gs>
                  <a:gs pos="0">
                    <a:srgbClr val="DADADA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5" name="圆角矩形 284"/>
              <p:cNvSpPr/>
              <p:nvPr/>
            </p:nvSpPr>
            <p:spPr>
              <a:xfrm>
                <a:off x="3711003" y="4708424"/>
                <a:ext cx="1787855" cy="3280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1500">
                    <a:schemeClr val="bg1">
                      <a:lumMod val="85000"/>
                    </a:schemeClr>
                  </a:gs>
                  <a:gs pos="300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6" name="圆角矩形 285"/>
              <p:cNvSpPr/>
              <p:nvPr/>
            </p:nvSpPr>
            <p:spPr>
              <a:xfrm rot="21300000">
                <a:off x="3665077" y="4911807"/>
                <a:ext cx="1833781" cy="78729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7" name="圆角矩形 286"/>
              <p:cNvSpPr/>
              <p:nvPr/>
            </p:nvSpPr>
            <p:spPr>
              <a:xfrm rot="21300000">
                <a:off x="3665077" y="5072544"/>
                <a:ext cx="1833781" cy="78729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8" name="圆角矩形 287"/>
              <p:cNvSpPr/>
              <p:nvPr/>
            </p:nvSpPr>
            <p:spPr>
              <a:xfrm rot="21300000">
                <a:off x="3665077" y="5236562"/>
                <a:ext cx="1833781" cy="8201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89" name="圆角矩形 288"/>
              <p:cNvSpPr/>
              <p:nvPr/>
            </p:nvSpPr>
            <p:spPr>
              <a:xfrm rot="21300000">
                <a:off x="3665077" y="5407141"/>
                <a:ext cx="1833781" cy="78729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90" name="圆角矩形 289"/>
              <p:cNvSpPr/>
              <p:nvPr/>
            </p:nvSpPr>
            <p:spPr>
              <a:xfrm rot="21300000">
                <a:off x="3665077" y="5541637"/>
                <a:ext cx="1833781" cy="82008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91" name="圆角矩形 290"/>
              <p:cNvSpPr/>
              <p:nvPr/>
            </p:nvSpPr>
            <p:spPr>
              <a:xfrm>
                <a:off x="4009525" y="5935281"/>
                <a:ext cx="1177690" cy="32804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92" name="圆角矩形 291"/>
              <p:cNvSpPr/>
              <p:nvPr/>
            </p:nvSpPr>
            <p:spPr>
              <a:xfrm>
                <a:off x="4199792" y="6138664"/>
                <a:ext cx="777472" cy="16401"/>
              </a:xfrm>
              <a:prstGeom prst="roundRect">
                <a:avLst>
                  <a:gd name="adj" fmla="val 13637"/>
                </a:avLst>
              </a:prstGeom>
              <a:gradFill>
                <a:gsLst>
                  <a:gs pos="78000">
                    <a:schemeClr val="bg1"/>
                  </a:gs>
                  <a:gs pos="53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50000"/>
                    </a:schemeClr>
                  </a:gs>
                  <a:gs pos="23000">
                    <a:schemeClr val="bg1"/>
                  </a:gs>
                  <a:gs pos="0">
                    <a:schemeClr val="bg1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93" name="任意多边形 292"/>
            <p:cNvSpPr/>
            <p:nvPr/>
          </p:nvSpPr>
          <p:spPr>
            <a:xfrm>
              <a:off x="8553" y="6188"/>
              <a:ext cx="1203" cy="1203"/>
            </a:xfrm>
            <a:custGeom>
              <a:avLst/>
              <a:gdLst>
                <a:gd name="connsiteX0" fmla="*/ 870381 w 1740762"/>
                <a:gd name="connsiteY0" fmla="*/ 422211 h 1740760"/>
                <a:gd name="connsiteX1" fmla="*/ 422212 w 1740762"/>
                <a:gd name="connsiteY1" fmla="*/ 870380 h 1740760"/>
                <a:gd name="connsiteX2" fmla="*/ 870381 w 1740762"/>
                <a:gd name="connsiteY2" fmla="*/ 1318549 h 1740760"/>
                <a:gd name="connsiteX3" fmla="*/ 1318550 w 1740762"/>
                <a:gd name="connsiteY3" fmla="*/ 870380 h 1740760"/>
                <a:gd name="connsiteX4" fmla="*/ 870381 w 1740762"/>
                <a:gd name="connsiteY4" fmla="*/ 422211 h 1740760"/>
                <a:gd name="connsiteX5" fmla="*/ 785261 w 1740762"/>
                <a:gd name="connsiteY5" fmla="*/ 0 h 1740760"/>
                <a:gd name="connsiteX6" fmla="*/ 955501 w 1740762"/>
                <a:gd name="connsiteY6" fmla="*/ 0 h 1740760"/>
                <a:gd name="connsiteX7" fmla="*/ 955501 w 1740762"/>
                <a:gd name="connsiteY7" fmla="*/ 134329 h 1740760"/>
                <a:gd name="connsiteX8" fmla="*/ 1014988 w 1740762"/>
                <a:gd name="connsiteY8" fmla="*/ 143408 h 1740760"/>
                <a:gd name="connsiteX9" fmla="*/ 1073317 w 1740762"/>
                <a:gd name="connsiteY9" fmla="*/ 158020 h 1740760"/>
                <a:gd name="connsiteX10" fmla="*/ 1124821 w 1740762"/>
                <a:gd name="connsiteY10" fmla="*/ 33680 h 1740760"/>
                <a:gd name="connsiteX11" fmla="*/ 1282102 w 1740762"/>
                <a:gd name="connsiteY11" fmla="*/ 98828 h 1740760"/>
                <a:gd name="connsiteX12" fmla="*/ 1229998 w 1740762"/>
                <a:gd name="connsiteY12" fmla="*/ 224619 h 1740760"/>
                <a:gd name="connsiteX13" fmla="*/ 1250218 w 1740762"/>
                <a:gd name="connsiteY13" fmla="*/ 235760 h 1740760"/>
                <a:gd name="connsiteX14" fmla="*/ 1327066 w 1740762"/>
                <a:gd name="connsiteY14" fmla="*/ 289364 h 1740760"/>
                <a:gd name="connsiteX15" fmla="*/ 1329143 w 1740762"/>
                <a:gd name="connsiteY15" fmla="*/ 291241 h 1740760"/>
                <a:gd name="connsiteX16" fmla="*/ 1425645 w 1740762"/>
                <a:gd name="connsiteY16" fmla="*/ 194739 h 1740760"/>
                <a:gd name="connsiteX17" fmla="*/ 1546022 w 1740762"/>
                <a:gd name="connsiteY17" fmla="*/ 315117 h 1740760"/>
                <a:gd name="connsiteX18" fmla="*/ 1448558 w 1740762"/>
                <a:gd name="connsiteY18" fmla="*/ 412582 h 1740760"/>
                <a:gd name="connsiteX19" fmla="*/ 1457388 w 1740762"/>
                <a:gd name="connsiteY19" fmla="*/ 422838 h 1740760"/>
                <a:gd name="connsiteX20" fmla="*/ 1514167 w 1740762"/>
                <a:gd name="connsiteY20" fmla="*/ 511583 h 1740760"/>
                <a:gd name="connsiteX21" fmla="*/ 1641935 w 1740762"/>
                <a:gd name="connsiteY21" fmla="*/ 458659 h 1740760"/>
                <a:gd name="connsiteX22" fmla="*/ 1707082 w 1740762"/>
                <a:gd name="connsiteY22" fmla="*/ 615941 h 1740760"/>
                <a:gd name="connsiteX23" fmla="*/ 1579247 w 1740762"/>
                <a:gd name="connsiteY23" fmla="*/ 668892 h 1740760"/>
                <a:gd name="connsiteX24" fmla="*/ 1584835 w 1740762"/>
                <a:gd name="connsiteY24" fmla="*/ 687711 h 1740760"/>
                <a:gd name="connsiteX25" fmla="*/ 1601709 w 1740762"/>
                <a:gd name="connsiteY25" fmla="*/ 777321 h 1740760"/>
                <a:gd name="connsiteX26" fmla="*/ 1602202 w 1740762"/>
                <a:gd name="connsiteY26" fmla="*/ 785260 h 1740760"/>
                <a:gd name="connsiteX27" fmla="*/ 1740762 w 1740762"/>
                <a:gd name="connsiteY27" fmla="*/ 785260 h 1740760"/>
                <a:gd name="connsiteX28" fmla="*/ 1740762 w 1740762"/>
                <a:gd name="connsiteY28" fmla="*/ 955500 h 1740760"/>
                <a:gd name="connsiteX29" fmla="*/ 1602244 w 1740762"/>
                <a:gd name="connsiteY29" fmla="*/ 955500 h 1740760"/>
                <a:gd name="connsiteX30" fmla="*/ 1592412 w 1740762"/>
                <a:gd name="connsiteY30" fmla="*/ 1019928 h 1740760"/>
                <a:gd name="connsiteX31" fmla="*/ 1579385 w 1740762"/>
                <a:gd name="connsiteY31" fmla="*/ 1071925 h 1740760"/>
                <a:gd name="connsiteX32" fmla="*/ 1707082 w 1740762"/>
                <a:gd name="connsiteY32" fmla="*/ 1124819 h 1740760"/>
                <a:gd name="connsiteX33" fmla="*/ 1641935 w 1740762"/>
                <a:gd name="connsiteY33" fmla="*/ 1282101 h 1740760"/>
                <a:gd name="connsiteX34" fmla="*/ 1514336 w 1740762"/>
                <a:gd name="connsiteY34" fmla="*/ 1229247 h 1740760"/>
                <a:gd name="connsiteX35" fmla="*/ 1500059 w 1740762"/>
                <a:gd name="connsiteY35" fmla="*/ 1255158 h 1740760"/>
                <a:gd name="connsiteX36" fmla="*/ 1448892 w 1740762"/>
                <a:gd name="connsiteY36" fmla="*/ 1328512 h 1740760"/>
                <a:gd name="connsiteX37" fmla="*/ 1546022 w 1740762"/>
                <a:gd name="connsiteY37" fmla="*/ 1425643 h 1740760"/>
                <a:gd name="connsiteX38" fmla="*/ 1425645 w 1740762"/>
                <a:gd name="connsiteY38" fmla="*/ 1546021 h 1740760"/>
                <a:gd name="connsiteX39" fmla="*/ 1328549 w 1740762"/>
                <a:gd name="connsiteY39" fmla="*/ 1448925 h 1740760"/>
                <a:gd name="connsiteX40" fmla="*/ 1312981 w 1740762"/>
                <a:gd name="connsiteY40" fmla="*/ 1462328 h 1740760"/>
                <a:gd name="connsiteX41" fmla="*/ 1229762 w 1740762"/>
                <a:gd name="connsiteY41" fmla="*/ 1515571 h 1740760"/>
                <a:gd name="connsiteX42" fmla="*/ 1282102 w 1740762"/>
                <a:gd name="connsiteY42" fmla="*/ 1641932 h 1740760"/>
                <a:gd name="connsiteX43" fmla="*/ 1124821 w 1740762"/>
                <a:gd name="connsiteY43" fmla="*/ 1707080 h 1740760"/>
                <a:gd name="connsiteX44" fmla="*/ 1073151 w 1740762"/>
                <a:gd name="connsiteY44" fmla="*/ 1582339 h 1740760"/>
                <a:gd name="connsiteX45" fmla="*/ 1048108 w 1740762"/>
                <a:gd name="connsiteY45" fmla="*/ 1589775 h 1740760"/>
                <a:gd name="connsiteX46" fmla="*/ 958498 w 1740762"/>
                <a:gd name="connsiteY46" fmla="*/ 1606649 h 1740760"/>
                <a:gd name="connsiteX47" fmla="*/ 955501 w 1740762"/>
                <a:gd name="connsiteY47" fmla="*/ 1606835 h 1740760"/>
                <a:gd name="connsiteX48" fmla="*/ 955501 w 1740762"/>
                <a:gd name="connsiteY48" fmla="*/ 1740760 h 1740760"/>
                <a:gd name="connsiteX49" fmla="*/ 785261 w 1740762"/>
                <a:gd name="connsiteY49" fmla="*/ 1740760 h 1740760"/>
                <a:gd name="connsiteX50" fmla="*/ 785261 w 1740762"/>
                <a:gd name="connsiteY50" fmla="*/ 1607939 h 1740760"/>
                <a:gd name="connsiteX51" fmla="*/ 715891 w 1740762"/>
                <a:gd name="connsiteY51" fmla="*/ 1597352 h 1740760"/>
                <a:gd name="connsiteX52" fmla="*/ 666516 w 1740762"/>
                <a:gd name="connsiteY52" fmla="*/ 1584982 h 1740760"/>
                <a:gd name="connsiteX53" fmla="*/ 615942 w 1740762"/>
                <a:gd name="connsiteY53" fmla="*/ 1707080 h 1740760"/>
                <a:gd name="connsiteX54" fmla="*/ 458661 w 1740762"/>
                <a:gd name="connsiteY54" fmla="*/ 1641932 h 1740760"/>
                <a:gd name="connsiteX55" fmla="*/ 508928 w 1740762"/>
                <a:gd name="connsiteY55" fmla="*/ 1520575 h 1740760"/>
                <a:gd name="connsiteX56" fmla="*/ 480660 w 1740762"/>
                <a:gd name="connsiteY56" fmla="*/ 1504999 h 1740760"/>
                <a:gd name="connsiteX57" fmla="*/ 407307 w 1740762"/>
                <a:gd name="connsiteY57" fmla="*/ 1453832 h 1740760"/>
                <a:gd name="connsiteX58" fmla="*/ 315118 w 1740762"/>
                <a:gd name="connsiteY58" fmla="*/ 1546021 h 1740760"/>
                <a:gd name="connsiteX59" fmla="*/ 194740 w 1740762"/>
                <a:gd name="connsiteY59" fmla="*/ 1425643 h 1740760"/>
                <a:gd name="connsiteX60" fmla="*/ 286894 w 1740762"/>
                <a:gd name="connsiteY60" fmla="*/ 1333489 h 1740760"/>
                <a:gd name="connsiteX61" fmla="*/ 273491 w 1740762"/>
                <a:gd name="connsiteY61" fmla="*/ 1317922 h 1740760"/>
                <a:gd name="connsiteX62" fmla="*/ 218783 w 1740762"/>
                <a:gd name="connsiteY62" fmla="*/ 1232414 h 1740760"/>
                <a:gd name="connsiteX63" fmla="*/ 98828 w 1740762"/>
                <a:gd name="connsiteY63" fmla="*/ 1282101 h 1740760"/>
                <a:gd name="connsiteX64" fmla="*/ 33680 w 1740762"/>
                <a:gd name="connsiteY64" fmla="*/ 1124819 h 1740760"/>
                <a:gd name="connsiteX65" fmla="*/ 152714 w 1740762"/>
                <a:gd name="connsiteY65" fmla="*/ 1075514 h 1740760"/>
                <a:gd name="connsiteX66" fmla="*/ 146043 w 1740762"/>
                <a:gd name="connsiteY66" fmla="*/ 1053048 h 1740760"/>
                <a:gd name="connsiteX67" fmla="*/ 129170 w 1740762"/>
                <a:gd name="connsiteY67" fmla="*/ 963438 h 1740760"/>
                <a:gd name="connsiteX68" fmla="*/ 128677 w 1740762"/>
                <a:gd name="connsiteY68" fmla="*/ 955500 h 1740760"/>
                <a:gd name="connsiteX69" fmla="*/ 0 w 1740762"/>
                <a:gd name="connsiteY69" fmla="*/ 955500 h 1740760"/>
                <a:gd name="connsiteX70" fmla="*/ 0 w 1740762"/>
                <a:gd name="connsiteY70" fmla="*/ 785260 h 1740760"/>
                <a:gd name="connsiteX71" fmla="*/ 128814 w 1740762"/>
                <a:gd name="connsiteY71" fmla="*/ 785260 h 1740760"/>
                <a:gd name="connsiteX72" fmla="*/ 134981 w 1740762"/>
                <a:gd name="connsiteY72" fmla="*/ 739025 h 1740760"/>
                <a:gd name="connsiteX73" fmla="*/ 147040 w 1740762"/>
                <a:gd name="connsiteY73" fmla="*/ 683819 h 1740760"/>
                <a:gd name="connsiteX74" fmla="*/ 152622 w 1740762"/>
                <a:gd name="connsiteY74" fmla="*/ 665208 h 1740760"/>
                <a:gd name="connsiteX75" fmla="*/ 33680 w 1740762"/>
                <a:gd name="connsiteY75" fmla="*/ 615940 h 1740760"/>
                <a:gd name="connsiteX76" fmla="*/ 98828 w 1740762"/>
                <a:gd name="connsiteY76" fmla="*/ 458659 h 1740760"/>
                <a:gd name="connsiteX77" fmla="*/ 219054 w 1740762"/>
                <a:gd name="connsiteY77" fmla="*/ 508459 h 1740760"/>
                <a:gd name="connsiteX78" fmla="*/ 264199 w 1740762"/>
                <a:gd name="connsiteY78" fmla="*/ 435381 h 1740760"/>
                <a:gd name="connsiteX79" fmla="*/ 286732 w 1740762"/>
                <a:gd name="connsiteY79" fmla="*/ 407109 h 1740760"/>
                <a:gd name="connsiteX80" fmla="*/ 194740 w 1740762"/>
                <a:gd name="connsiteY80" fmla="*/ 315117 h 1740760"/>
                <a:gd name="connsiteX81" fmla="*/ 315118 w 1740762"/>
                <a:gd name="connsiteY81" fmla="*/ 194739 h 1740760"/>
                <a:gd name="connsiteX82" fmla="*/ 407197 w 1740762"/>
                <a:gd name="connsiteY82" fmla="*/ 286817 h 1740760"/>
                <a:gd name="connsiteX83" fmla="*/ 460791 w 1740762"/>
                <a:gd name="connsiteY83" fmla="*/ 248268 h 1740760"/>
                <a:gd name="connsiteX84" fmla="*/ 508858 w 1740762"/>
                <a:gd name="connsiteY84" fmla="*/ 220014 h 1740760"/>
                <a:gd name="connsiteX85" fmla="*/ 458661 w 1740762"/>
                <a:gd name="connsiteY85" fmla="*/ 98828 h 1740760"/>
                <a:gd name="connsiteX86" fmla="*/ 615942 w 1740762"/>
                <a:gd name="connsiteY86" fmla="*/ 33679 h 1740760"/>
                <a:gd name="connsiteX87" fmla="*/ 666597 w 1740762"/>
                <a:gd name="connsiteY87" fmla="*/ 155970 h 1740760"/>
                <a:gd name="connsiteX88" fmla="*/ 715891 w 1740762"/>
                <a:gd name="connsiteY88" fmla="*/ 143408 h 1740760"/>
                <a:gd name="connsiteX89" fmla="*/ 785261 w 1740762"/>
                <a:gd name="connsiteY89" fmla="*/ 132820 h 174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740762" h="1740760">
                  <a:moveTo>
                    <a:pt x="870381" y="422211"/>
                  </a:moveTo>
                  <a:cubicBezTo>
                    <a:pt x="622864" y="422211"/>
                    <a:pt x="422212" y="622863"/>
                    <a:pt x="422212" y="870380"/>
                  </a:cubicBezTo>
                  <a:cubicBezTo>
                    <a:pt x="422212" y="1117897"/>
                    <a:pt x="622864" y="1318549"/>
                    <a:pt x="870381" y="1318549"/>
                  </a:cubicBezTo>
                  <a:cubicBezTo>
                    <a:pt x="1117898" y="1318549"/>
                    <a:pt x="1318550" y="1117897"/>
                    <a:pt x="1318550" y="870380"/>
                  </a:cubicBezTo>
                  <a:cubicBezTo>
                    <a:pt x="1318550" y="622863"/>
                    <a:pt x="1117898" y="422211"/>
                    <a:pt x="870381" y="422211"/>
                  </a:cubicBezTo>
                  <a:close/>
                  <a:moveTo>
                    <a:pt x="785261" y="0"/>
                  </a:moveTo>
                  <a:lnTo>
                    <a:pt x="955501" y="0"/>
                  </a:lnTo>
                  <a:lnTo>
                    <a:pt x="955501" y="134329"/>
                  </a:lnTo>
                  <a:lnTo>
                    <a:pt x="1014988" y="143408"/>
                  </a:lnTo>
                  <a:lnTo>
                    <a:pt x="1073317" y="158020"/>
                  </a:lnTo>
                  <a:lnTo>
                    <a:pt x="1124821" y="33680"/>
                  </a:lnTo>
                  <a:lnTo>
                    <a:pt x="1282102" y="98828"/>
                  </a:lnTo>
                  <a:lnTo>
                    <a:pt x="1229998" y="224619"/>
                  </a:lnTo>
                  <a:lnTo>
                    <a:pt x="1250218" y="235760"/>
                  </a:lnTo>
                  <a:cubicBezTo>
                    <a:pt x="1276992" y="252029"/>
                    <a:pt x="1302655" y="269943"/>
                    <a:pt x="1327066" y="289364"/>
                  </a:cubicBezTo>
                  <a:lnTo>
                    <a:pt x="1329143" y="291241"/>
                  </a:lnTo>
                  <a:lnTo>
                    <a:pt x="1425645" y="194739"/>
                  </a:lnTo>
                  <a:lnTo>
                    <a:pt x="1546022" y="315117"/>
                  </a:lnTo>
                  <a:lnTo>
                    <a:pt x="1448558" y="412582"/>
                  </a:lnTo>
                  <a:lnTo>
                    <a:pt x="1457388" y="422838"/>
                  </a:lnTo>
                  <a:lnTo>
                    <a:pt x="1514167" y="511583"/>
                  </a:lnTo>
                  <a:lnTo>
                    <a:pt x="1641935" y="458659"/>
                  </a:lnTo>
                  <a:lnTo>
                    <a:pt x="1707082" y="615941"/>
                  </a:lnTo>
                  <a:lnTo>
                    <a:pt x="1579247" y="668892"/>
                  </a:lnTo>
                  <a:lnTo>
                    <a:pt x="1584835" y="687711"/>
                  </a:lnTo>
                  <a:cubicBezTo>
                    <a:pt x="1592232" y="716929"/>
                    <a:pt x="1597895" y="746838"/>
                    <a:pt x="1601709" y="777321"/>
                  </a:cubicBezTo>
                  <a:lnTo>
                    <a:pt x="1602202" y="785260"/>
                  </a:lnTo>
                  <a:lnTo>
                    <a:pt x="1740762" y="785260"/>
                  </a:lnTo>
                  <a:lnTo>
                    <a:pt x="1740762" y="955500"/>
                  </a:lnTo>
                  <a:lnTo>
                    <a:pt x="1602244" y="955500"/>
                  </a:lnTo>
                  <a:lnTo>
                    <a:pt x="1592412" y="1019928"/>
                  </a:lnTo>
                  <a:lnTo>
                    <a:pt x="1579385" y="1071925"/>
                  </a:lnTo>
                  <a:lnTo>
                    <a:pt x="1707082" y="1124819"/>
                  </a:lnTo>
                  <a:lnTo>
                    <a:pt x="1641935" y="1282101"/>
                  </a:lnTo>
                  <a:lnTo>
                    <a:pt x="1514336" y="1229247"/>
                  </a:lnTo>
                  <a:lnTo>
                    <a:pt x="1500059" y="1255158"/>
                  </a:lnTo>
                  <a:lnTo>
                    <a:pt x="1448892" y="1328512"/>
                  </a:lnTo>
                  <a:lnTo>
                    <a:pt x="1546022" y="1425643"/>
                  </a:lnTo>
                  <a:lnTo>
                    <a:pt x="1425645" y="1546021"/>
                  </a:lnTo>
                  <a:lnTo>
                    <a:pt x="1328549" y="1448925"/>
                  </a:lnTo>
                  <a:lnTo>
                    <a:pt x="1312981" y="1462328"/>
                  </a:lnTo>
                  <a:lnTo>
                    <a:pt x="1229762" y="1515571"/>
                  </a:lnTo>
                  <a:lnTo>
                    <a:pt x="1282102" y="1641932"/>
                  </a:lnTo>
                  <a:lnTo>
                    <a:pt x="1124821" y="1707080"/>
                  </a:lnTo>
                  <a:lnTo>
                    <a:pt x="1073151" y="1582339"/>
                  </a:lnTo>
                  <a:lnTo>
                    <a:pt x="1048108" y="1589775"/>
                  </a:lnTo>
                  <a:cubicBezTo>
                    <a:pt x="1018890" y="1597172"/>
                    <a:pt x="988981" y="1602835"/>
                    <a:pt x="958498" y="1606649"/>
                  </a:cubicBezTo>
                  <a:lnTo>
                    <a:pt x="955501" y="1606835"/>
                  </a:lnTo>
                  <a:lnTo>
                    <a:pt x="955501" y="1740760"/>
                  </a:lnTo>
                  <a:lnTo>
                    <a:pt x="785261" y="1740760"/>
                  </a:lnTo>
                  <a:lnTo>
                    <a:pt x="785261" y="1607939"/>
                  </a:lnTo>
                  <a:lnTo>
                    <a:pt x="715891" y="1597352"/>
                  </a:lnTo>
                  <a:lnTo>
                    <a:pt x="666516" y="1584982"/>
                  </a:lnTo>
                  <a:lnTo>
                    <a:pt x="615942" y="1707080"/>
                  </a:lnTo>
                  <a:lnTo>
                    <a:pt x="458661" y="1641932"/>
                  </a:lnTo>
                  <a:lnTo>
                    <a:pt x="508928" y="1520575"/>
                  </a:lnTo>
                  <a:lnTo>
                    <a:pt x="480660" y="1504999"/>
                  </a:lnTo>
                  <a:lnTo>
                    <a:pt x="407307" y="1453832"/>
                  </a:lnTo>
                  <a:lnTo>
                    <a:pt x="315118" y="1546021"/>
                  </a:lnTo>
                  <a:lnTo>
                    <a:pt x="194740" y="1425643"/>
                  </a:lnTo>
                  <a:lnTo>
                    <a:pt x="286894" y="1333489"/>
                  </a:lnTo>
                  <a:lnTo>
                    <a:pt x="273491" y="1317922"/>
                  </a:lnTo>
                  <a:lnTo>
                    <a:pt x="218783" y="1232414"/>
                  </a:lnTo>
                  <a:lnTo>
                    <a:pt x="98828" y="1282101"/>
                  </a:lnTo>
                  <a:lnTo>
                    <a:pt x="33680" y="1124819"/>
                  </a:lnTo>
                  <a:lnTo>
                    <a:pt x="152714" y="1075514"/>
                  </a:lnTo>
                  <a:lnTo>
                    <a:pt x="146043" y="1053048"/>
                  </a:lnTo>
                  <a:cubicBezTo>
                    <a:pt x="138647" y="1023830"/>
                    <a:pt x="132984" y="993922"/>
                    <a:pt x="129170" y="963438"/>
                  </a:cubicBezTo>
                  <a:lnTo>
                    <a:pt x="128677" y="955500"/>
                  </a:lnTo>
                  <a:lnTo>
                    <a:pt x="0" y="955500"/>
                  </a:lnTo>
                  <a:lnTo>
                    <a:pt x="0" y="785260"/>
                  </a:lnTo>
                  <a:lnTo>
                    <a:pt x="128814" y="785260"/>
                  </a:lnTo>
                  <a:lnTo>
                    <a:pt x="134981" y="739025"/>
                  </a:lnTo>
                  <a:cubicBezTo>
                    <a:pt x="138313" y="720372"/>
                    <a:pt x="142341" y="701961"/>
                    <a:pt x="147040" y="683819"/>
                  </a:cubicBezTo>
                  <a:lnTo>
                    <a:pt x="152622" y="665208"/>
                  </a:lnTo>
                  <a:lnTo>
                    <a:pt x="33680" y="615940"/>
                  </a:lnTo>
                  <a:lnTo>
                    <a:pt x="98828" y="458659"/>
                  </a:lnTo>
                  <a:lnTo>
                    <a:pt x="219054" y="508459"/>
                  </a:lnTo>
                  <a:lnTo>
                    <a:pt x="264199" y="435381"/>
                  </a:lnTo>
                  <a:lnTo>
                    <a:pt x="286732" y="407109"/>
                  </a:lnTo>
                  <a:lnTo>
                    <a:pt x="194740" y="315117"/>
                  </a:lnTo>
                  <a:lnTo>
                    <a:pt x="315118" y="194739"/>
                  </a:lnTo>
                  <a:lnTo>
                    <a:pt x="407197" y="286817"/>
                  </a:lnTo>
                  <a:lnTo>
                    <a:pt x="460791" y="248268"/>
                  </a:lnTo>
                  <a:lnTo>
                    <a:pt x="508858" y="220014"/>
                  </a:lnTo>
                  <a:lnTo>
                    <a:pt x="458661" y="98828"/>
                  </a:lnTo>
                  <a:lnTo>
                    <a:pt x="615942" y="33679"/>
                  </a:lnTo>
                  <a:lnTo>
                    <a:pt x="666597" y="155970"/>
                  </a:lnTo>
                  <a:lnTo>
                    <a:pt x="715891" y="143408"/>
                  </a:lnTo>
                  <a:lnTo>
                    <a:pt x="785261" y="13282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294" name="任意多边形 293"/>
            <p:cNvSpPr/>
            <p:nvPr/>
          </p:nvSpPr>
          <p:spPr>
            <a:xfrm>
              <a:off x="9623" y="5874"/>
              <a:ext cx="898" cy="898"/>
            </a:xfrm>
            <a:custGeom>
              <a:avLst/>
              <a:gdLst>
                <a:gd name="connsiteX0" fmla="*/ 870381 w 1740762"/>
                <a:gd name="connsiteY0" fmla="*/ 422211 h 1740760"/>
                <a:gd name="connsiteX1" fmla="*/ 422212 w 1740762"/>
                <a:gd name="connsiteY1" fmla="*/ 870380 h 1740760"/>
                <a:gd name="connsiteX2" fmla="*/ 870381 w 1740762"/>
                <a:gd name="connsiteY2" fmla="*/ 1318549 h 1740760"/>
                <a:gd name="connsiteX3" fmla="*/ 1318550 w 1740762"/>
                <a:gd name="connsiteY3" fmla="*/ 870380 h 1740760"/>
                <a:gd name="connsiteX4" fmla="*/ 870381 w 1740762"/>
                <a:gd name="connsiteY4" fmla="*/ 422211 h 1740760"/>
                <a:gd name="connsiteX5" fmla="*/ 785261 w 1740762"/>
                <a:gd name="connsiteY5" fmla="*/ 0 h 1740760"/>
                <a:gd name="connsiteX6" fmla="*/ 955501 w 1740762"/>
                <a:gd name="connsiteY6" fmla="*/ 0 h 1740760"/>
                <a:gd name="connsiteX7" fmla="*/ 955501 w 1740762"/>
                <a:gd name="connsiteY7" fmla="*/ 134329 h 1740760"/>
                <a:gd name="connsiteX8" fmla="*/ 1014988 w 1740762"/>
                <a:gd name="connsiteY8" fmla="*/ 143408 h 1740760"/>
                <a:gd name="connsiteX9" fmla="*/ 1073317 w 1740762"/>
                <a:gd name="connsiteY9" fmla="*/ 158020 h 1740760"/>
                <a:gd name="connsiteX10" fmla="*/ 1124821 w 1740762"/>
                <a:gd name="connsiteY10" fmla="*/ 33680 h 1740760"/>
                <a:gd name="connsiteX11" fmla="*/ 1282102 w 1740762"/>
                <a:gd name="connsiteY11" fmla="*/ 98828 h 1740760"/>
                <a:gd name="connsiteX12" fmla="*/ 1229998 w 1740762"/>
                <a:gd name="connsiteY12" fmla="*/ 224619 h 1740760"/>
                <a:gd name="connsiteX13" fmla="*/ 1250218 w 1740762"/>
                <a:gd name="connsiteY13" fmla="*/ 235760 h 1740760"/>
                <a:gd name="connsiteX14" fmla="*/ 1327066 w 1740762"/>
                <a:gd name="connsiteY14" fmla="*/ 289364 h 1740760"/>
                <a:gd name="connsiteX15" fmla="*/ 1329143 w 1740762"/>
                <a:gd name="connsiteY15" fmla="*/ 291241 h 1740760"/>
                <a:gd name="connsiteX16" fmla="*/ 1425645 w 1740762"/>
                <a:gd name="connsiteY16" fmla="*/ 194739 h 1740760"/>
                <a:gd name="connsiteX17" fmla="*/ 1546022 w 1740762"/>
                <a:gd name="connsiteY17" fmla="*/ 315117 h 1740760"/>
                <a:gd name="connsiteX18" fmla="*/ 1448558 w 1740762"/>
                <a:gd name="connsiteY18" fmla="*/ 412582 h 1740760"/>
                <a:gd name="connsiteX19" fmla="*/ 1457388 w 1740762"/>
                <a:gd name="connsiteY19" fmla="*/ 422838 h 1740760"/>
                <a:gd name="connsiteX20" fmla="*/ 1514167 w 1740762"/>
                <a:gd name="connsiteY20" fmla="*/ 511583 h 1740760"/>
                <a:gd name="connsiteX21" fmla="*/ 1641935 w 1740762"/>
                <a:gd name="connsiteY21" fmla="*/ 458659 h 1740760"/>
                <a:gd name="connsiteX22" fmla="*/ 1707082 w 1740762"/>
                <a:gd name="connsiteY22" fmla="*/ 615941 h 1740760"/>
                <a:gd name="connsiteX23" fmla="*/ 1579247 w 1740762"/>
                <a:gd name="connsiteY23" fmla="*/ 668892 h 1740760"/>
                <a:gd name="connsiteX24" fmla="*/ 1584835 w 1740762"/>
                <a:gd name="connsiteY24" fmla="*/ 687711 h 1740760"/>
                <a:gd name="connsiteX25" fmla="*/ 1601709 w 1740762"/>
                <a:gd name="connsiteY25" fmla="*/ 777321 h 1740760"/>
                <a:gd name="connsiteX26" fmla="*/ 1602202 w 1740762"/>
                <a:gd name="connsiteY26" fmla="*/ 785260 h 1740760"/>
                <a:gd name="connsiteX27" fmla="*/ 1740762 w 1740762"/>
                <a:gd name="connsiteY27" fmla="*/ 785260 h 1740760"/>
                <a:gd name="connsiteX28" fmla="*/ 1740762 w 1740762"/>
                <a:gd name="connsiteY28" fmla="*/ 955500 h 1740760"/>
                <a:gd name="connsiteX29" fmla="*/ 1602244 w 1740762"/>
                <a:gd name="connsiteY29" fmla="*/ 955500 h 1740760"/>
                <a:gd name="connsiteX30" fmla="*/ 1592412 w 1740762"/>
                <a:gd name="connsiteY30" fmla="*/ 1019928 h 1740760"/>
                <a:gd name="connsiteX31" fmla="*/ 1579385 w 1740762"/>
                <a:gd name="connsiteY31" fmla="*/ 1071925 h 1740760"/>
                <a:gd name="connsiteX32" fmla="*/ 1707082 w 1740762"/>
                <a:gd name="connsiteY32" fmla="*/ 1124819 h 1740760"/>
                <a:gd name="connsiteX33" fmla="*/ 1641935 w 1740762"/>
                <a:gd name="connsiteY33" fmla="*/ 1282101 h 1740760"/>
                <a:gd name="connsiteX34" fmla="*/ 1514336 w 1740762"/>
                <a:gd name="connsiteY34" fmla="*/ 1229247 h 1740760"/>
                <a:gd name="connsiteX35" fmla="*/ 1500059 w 1740762"/>
                <a:gd name="connsiteY35" fmla="*/ 1255158 h 1740760"/>
                <a:gd name="connsiteX36" fmla="*/ 1448892 w 1740762"/>
                <a:gd name="connsiteY36" fmla="*/ 1328512 h 1740760"/>
                <a:gd name="connsiteX37" fmla="*/ 1546022 w 1740762"/>
                <a:gd name="connsiteY37" fmla="*/ 1425643 h 1740760"/>
                <a:gd name="connsiteX38" fmla="*/ 1425645 w 1740762"/>
                <a:gd name="connsiteY38" fmla="*/ 1546021 h 1740760"/>
                <a:gd name="connsiteX39" fmla="*/ 1328549 w 1740762"/>
                <a:gd name="connsiteY39" fmla="*/ 1448925 h 1740760"/>
                <a:gd name="connsiteX40" fmla="*/ 1312981 w 1740762"/>
                <a:gd name="connsiteY40" fmla="*/ 1462328 h 1740760"/>
                <a:gd name="connsiteX41" fmla="*/ 1229762 w 1740762"/>
                <a:gd name="connsiteY41" fmla="*/ 1515571 h 1740760"/>
                <a:gd name="connsiteX42" fmla="*/ 1282102 w 1740762"/>
                <a:gd name="connsiteY42" fmla="*/ 1641932 h 1740760"/>
                <a:gd name="connsiteX43" fmla="*/ 1124821 w 1740762"/>
                <a:gd name="connsiteY43" fmla="*/ 1707080 h 1740760"/>
                <a:gd name="connsiteX44" fmla="*/ 1073151 w 1740762"/>
                <a:gd name="connsiteY44" fmla="*/ 1582339 h 1740760"/>
                <a:gd name="connsiteX45" fmla="*/ 1048108 w 1740762"/>
                <a:gd name="connsiteY45" fmla="*/ 1589775 h 1740760"/>
                <a:gd name="connsiteX46" fmla="*/ 958498 w 1740762"/>
                <a:gd name="connsiteY46" fmla="*/ 1606649 h 1740760"/>
                <a:gd name="connsiteX47" fmla="*/ 955501 w 1740762"/>
                <a:gd name="connsiteY47" fmla="*/ 1606835 h 1740760"/>
                <a:gd name="connsiteX48" fmla="*/ 955501 w 1740762"/>
                <a:gd name="connsiteY48" fmla="*/ 1740760 h 1740760"/>
                <a:gd name="connsiteX49" fmla="*/ 785261 w 1740762"/>
                <a:gd name="connsiteY49" fmla="*/ 1740760 h 1740760"/>
                <a:gd name="connsiteX50" fmla="*/ 785261 w 1740762"/>
                <a:gd name="connsiteY50" fmla="*/ 1607939 h 1740760"/>
                <a:gd name="connsiteX51" fmla="*/ 715891 w 1740762"/>
                <a:gd name="connsiteY51" fmla="*/ 1597352 h 1740760"/>
                <a:gd name="connsiteX52" fmla="*/ 666516 w 1740762"/>
                <a:gd name="connsiteY52" fmla="*/ 1584982 h 1740760"/>
                <a:gd name="connsiteX53" fmla="*/ 615942 w 1740762"/>
                <a:gd name="connsiteY53" fmla="*/ 1707080 h 1740760"/>
                <a:gd name="connsiteX54" fmla="*/ 458661 w 1740762"/>
                <a:gd name="connsiteY54" fmla="*/ 1641932 h 1740760"/>
                <a:gd name="connsiteX55" fmla="*/ 508928 w 1740762"/>
                <a:gd name="connsiteY55" fmla="*/ 1520575 h 1740760"/>
                <a:gd name="connsiteX56" fmla="*/ 480660 w 1740762"/>
                <a:gd name="connsiteY56" fmla="*/ 1504999 h 1740760"/>
                <a:gd name="connsiteX57" fmla="*/ 407307 w 1740762"/>
                <a:gd name="connsiteY57" fmla="*/ 1453832 h 1740760"/>
                <a:gd name="connsiteX58" fmla="*/ 315118 w 1740762"/>
                <a:gd name="connsiteY58" fmla="*/ 1546021 h 1740760"/>
                <a:gd name="connsiteX59" fmla="*/ 194740 w 1740762"/>
                <a:gd name="connsiteY59" fmla="*/ 1425643 h 1740760"/>
                <a:gd name="connsiteX60" fmla="*/ 286894 w 1740762"/>
                <a:gd name="connsiteY60" fmla="*/ 1333489 h 1740760"/>
                <a:gd name="connsiteX61" fmla="*/ 273491 w 1740762"/>
                <a:gd name="connsiteY61" fmla="*/ 1317922 h 1740760"/>
                <a:gd name="connsiteX62" fmla="*/ 218783 w 1740762"/>
                <a:gd name="connsiteY62" fmla="*/ 1232414 h 1740760"/>
                <a:gd name="connsiteX63" fmla="*/ 98828 w 1740762"/>
                <a:gd name="connsiteY63" fmla="*/ 1282101 h 1740760"/>
                <a:gd name="connsiteX64" fmla="*/ 33680 w 1740762"/>
                <a:gd name="connsiteY64" fmla="*/ 1124819 h 1740760"/>
                <a:gd name="connsiteX65" fmla="*/ 152714 w 1740762"/>
                <a:gd name="connsiteY65" fmla="*/ 1075514 h 1740760"/>
                <a:gd name="connsiteX66" fmla="*/ 146043 w 1740762"/>
                <a:gd name="connsiteY66" fmla="*/ 1053048 h 1740760"/>
                <a:gd name="connsiteX67" fmla="*/ 129170 w 1740762"/>
                <a:gd name="connsiteY67" fmla="*/ 963438 h 1740760"/>
                <a:gd name="connsiteX68" fmla="*/ 128677 w 1740762"/>
                <a:gd name="connsiteY68" fmla="*/ 955500 h 1740760"/>
                <a:gd name="connsiteX69" fmla="*/ 0 w 1740762"/>
                <a:gd name="connsiteY69" fmla="*/ 955500 h 1740760"/>
                <a:gd name="connsiteX70" fmla="*/ 0 w 1740762"/>
                <a:gd name="connsiteY70" fmla="*/ 785260 h 1740760"/>
                <a:gd name="connsiteX71" fmla="*/ 128814 w 1740762"/>
                <a:gd name="connsiteY71" fmla="*/ 785260 h 1740760"/>
                <a:gd name="connsiteX72" fmla="*/ 134981 w 1740762"/>
                <a:gd name="connsiteY72" fmla="*/ 739025 h 1740760"/>
                <a:gd name="connsiteX73" fmla="*/ 147040 w 1740762"/>
                <a:gd name="connsiteY73" fmla="*/ 683819 h 1740760"/>
                <a:gd name="connsiteX74" fmla="*/ 152622 w 1740762"/>
                <a:gd name="connsiteY74" fmla="*/ 665208 h 1740760"/>
                <a:gd name="connsiteX75" fmla="*/ 33680 w 1740762"/>
                <a:gd name="connsiteY75" fmla="*/ 615940 h 1740760"/>
                <a:gd name="connsiteX76" fmla="*/ 98828 w 1740762"/>
                <a:gd name="connsiteY76" fmla="*/ 458659 h 1740760"/>
                <a:gd name="connsiteX77" fmla="*/ 219054 w 1740762"/>
                <a:gd name="connsiteY77" fmla="*/ 508459 h 1740760"/>
                <a:gd name="connsiteX78" fmla="*/ 264199 w 1740762"/>
                <a:gd name="connsiteY78" fmla="*/ 435381 h 1740760"/>
                <a:gd name="connsiteX79" fmla="*/ 286732 w 1740762"/>
                <a:gd name="connsiteY79" fmla="*/ 407109 h 1740760"/>
                <a:gd name="connsiteX80" fmla="*/ 194740 w 1740762"/>
                <a:gd name="connsiteY80" fmla="*/ 315117 h 1740760"/>
                <a:gd name="connsiteX81" fmla="*/ 315118 w 1740762"/>
                <a:gd name="connsiteY81" fmla="*/ 194739 h 1740760"/>
                <a:gd name="connsiteX82" fmla="*/ 407197 w 1740762"/>
                <a:gd name="connsiteY82" fmla="*/ 286817 h 1740760"/>
                <a:gd name="connsiteX83" fmla="*/ 460791 w 1740762"/>
                <a:gd name="connsiteY83" fmla="*/ 248268 h 1740760"/>
                <a:gd name="connsiteX84" fmla="*/ 508858 w 1740762"/>
                <a:gd name="connsiteY84" fmla="*/ 220014 h 1740760"/>
                <a:gd name="connsiteX85" fmla="*/ 458661 w 1740762"/>
                <a:gd name="connsiteY85" fmla="*/ 98828 h 1740760"/>
                <a:gd name="connsiteX86" fmla="*/ 615942 w 1740762"/>
                <a:gd name="connsiteY86" fmla="*/ 33679 h 1740760"/>
                <a:gd name="connsiteX87" fmla="*/ 666597 w 1740762"/>
                <a:gd name="connsiteY87" fmla="*/ 155970 h 1740760"/>
                <a:gd name="connsiteX88" fmla="*/ 715891 w 1740762"/>
                <a:gd name="connsiteY88" fmla="*/ 143408 h 1740760"/>
                <a:gd name="connsiteX89" fmla="*/ 785261 w 1740762"/>
                <a:gd name="connsiteY89" fmla="*/ 132820 h 174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740762" h="1740760">
                  <a:moveTo>
                    <a:pt x="870381" y="422211"/>
                  </a:moveTo>
                  <a:cubicBezTo>
                    <a:pt x="622864" y="422211"/>
                    <a:pt x="422212" y="622863"/>
                    <a:pt x="422212" y="870380"/>
                  </a:cubicBezTo>
                  <a:cubicBezTo>
                    <a:pt x="422212" y="1117897"/>
                    <a:pt x="622864" y="1318549"/>
                    <a:pt x="870381" y="1318549"/>
                  </a:cubicBezTo>
                  <a:cubicBezTo>
                    <a:pt x="1117898" y="1318549"/>
                    <a:pt x="1318550" y="1117897"/>
                    <a:pt x="1318550" y="870380"/>
                  </a:cubicBezTo>
                  <a:cubicBezTo>
                    <a:pt x="1318550" y="622863"/>
                    <a:pt x="1117898" y="422211"/>
                    <a:pt x="870381" y="422211"/>
                  </a:cubicBezTo>
                  <a:close/>
                  <a:moveTo>
                    <a:pt x="785261" y="0"/>
                  </a:moveTo>
                  <a:lnTo>
                    <a:pt x="955501" y="0"/>
                  </a:lnTo>
                  <a:lnTo>
                    <a:pt x="955501" y="134329"/>
                  </a:lnTo>
                  <a:lnTo>
                    <a:pt x="1014988" y="143408"/>
                  </a:lnTo>
                  <a:lnTo>
                    <a:pt x="1073317" y="158020"/>
                  </a:lnTo>
                  <a:lnTo>
                    <a:pt x="1124821" y="33680"/>
                  </a:lnTo>
                  <a:lnTo>
                    <a:pt x="1282102" y="98828"/>
                  </a:lnTo>
                  <a:lnTo>
                    <a:pt x="1229998" y="224619"/>
                  </a:lnTo>
                  <a:lnTo>
                    <a:pt x="1250218" y="235760"/>
                  </a:lnTo>
                  <a:cubicBezTo>
                    <a:pt x="1276992" y="252029"/>
                    <a:pt x="1302655" y="269943"/>
                    <a:pt x="1327066" y="289364"/>
                  </a:cubicBezTo>
                  <a:lnTo>
                    <a:pt x="1329143" y="291241"/>
                  </a:lnTo>
                  <a:lnTo>
                    <a:pt x="1425645" y="194739"/>
                  </a:lnTo>
                  <a:lnTo>
                    <a:pt x="1546022" y="315117"/>
                  </a:lnTo>
                  <a:lnTo>
                    <a:pt x="1448558" y="412582"/>
                  </a:lnTo>
                  <a:lnTo>
                    <a:pt x="1457388" y="422838"/>
                  </a:lnTo>
                  <a:lnTo>
                    <a:pt x="1514167" y="511583"/>
                  </a:lnTo>
                  <a:lnTo>
                    <a:pt x="1641935" y="458659"/>
                  </a:lnTo>
                  <a:lnTo>
                    <a:pt x="1707082" y="615941"/>
                  </a:lnTo>
                  <a:lnTo>
                    <a:pt x="1579247" y="668892"/>
                  </a:lnTo>
                  <a:lnTo>
                    <a:pt x="1584835" y="687711"/>
                  </a:lnTo>
                  <a:cubicBezTo>
                    <a:pt x="1592232" y="716929"/>
                    <a:pt x="1597895" y="746838"/>
                    <a:pt x="1601709" y="777321"/>
                  </a:cubicBezTo>
                  <a:lnTo>
                    <a:pt x="1602202" y="785260"/>
                  </a:lnTo>
                  <a:lnTo>
                    <a:pt x="1740762" y="785260"/>
                  </a:lnTo>
                  <a:lnTo>
                    <a:pt x="1740762" y="955500"/>
                  </a:lnTo>
                  <a:lnTo>
                    <a:pt x="1602244" y="955500"/>
                  </a:lnTo>
                  <a:lnTo>
                    <a:pt x="1592412" y="1019928"/>
                  </a:lnTo>
                  <a:lnTo>
                    <a:pt x="1579385" y="1071925"/>
                  </a:lnTo>
                  <a:lnTo>
                    <a:pt x="1707082" y="1124819"/>
                  </a:lnTo>
                  <a:lnTo>
                    <a:pt x="1641935" y="1282101"/>
                  </a:lnTo>
                  <a:lnTo>
                    <a:pt x="1514336" y="1229247"/>
                  </a:lnTo>
                  <a:lnTo>
                    <a:pt x="1500059" y="1255158"/>
                  </a:lnTo>
                  <a:lnTo>
                    <a:pt x="1448892" y="1328512"/>
                  </a:lnTo>
                  <a:lnTo>
                    <a:pt x="1546022" y="1425643"/>
                  </a:lnTo>
                  <a:lnTo>
                    <a:pt x="1425645" y="1546021"/>
                  </a:lnTo>
                  <a:lnTo>
                    <a:pt x="1328549" y="1448925"/>
                  </a:lnTo>
                  <a:lnTo>
                    <a:pt x="1312981" y="1462328"/>
                  </a:lnTo>
                  <a:lnTo>
                    <a:pt x="1229762" y="1515571"/>
                  </a:lnTo>
                  <a:lnTo>
                    <a:pt x="1282102" y="1641932"/>
                  </a:lnTo>
                  <a:lnTo>
                    <a:pt x="1124821" y="1707080"/>
                  </a:lnTo>
                  <a:lnTo>
                    <a:pt x="1073151" y="1582339"/>
                  </a:lnTo>
                  <a:lnTo>
                    <a:pt x="1048108" y="1589775"/>
                  </a:lnTo>
                  <a:cubicBezTo>
                    <a:pt x="1018890" y="1597172"/>
                    <a:pt x="988981" y="1602835"/>
                    <a:pt x="958498" y="1606649"/>
                  </a:cubicBezTo>
                  <a:lnTo>
                    <a:pt x="955501" y="1606835"/>
                  </a:lnTo>
                  <a:lnTo>
                    <a:pt x="955501" y="1740760"/>
                  </a:lnTo>
                  <a:lnTo>
                    <a:pt x="785261" y="1740760"/>
                  </a:lnTo>
                  <a:lnTo>
                    <a:pt x="785261" y="1607939"/>
                  </a:lnTo>
                  <a:lnTo>
                    <a:pt x="715891" y="1597352"/>
                  </a:lnTo>
                  <a:lnTo>
                    <a:pt x="666516" y="1584982"/>
                  </a:lnTo>
                  <a:lnTo>
                    <a:pt x="615942" y="1707080"/>
                  </a:lnTo>
                  <a:lnTo>
                    <a:pt x="458661" y="1641932"/>
                  </a:lnTo>
                  <a:lnTo>
                    <a:pt x="508928" y="1520575"/>
                  </a:lnTo>
                  <a:lnTo>
                    <a:pt x="480660" y="1504999"/>
                  </a:lnTo>
                  <a:lnTo>
                    <a:pt x="407307" y="1453832"/>
                  </a:lnTo>
                  <a:lnTo>
                    <a:pt x="315118" y="1546021"/>
                  </a:lnTo>
                  <a:lnTo>
                    <a:pt x="194740" y="1425643"/>
                  </a:lnTo>
                  <a:lnTo>
                    <a:pt x="286894" y="1333489"/>
                  </a:lnTo>
                  <a:lnTo>
                    <a:pt x="273491" y="1317922"/>
                  </a:lnTo>
                  <a:lnTo>
                    <a:pt x="218783" y="1232414"/>
                  </a:lnTo>
                  <a:lnTo>
                    <a:pt x="98828" y="1282101"/>
                  </a:lnTo>
                  <a:lnTo>
                    <a:pt x="33680" y="1124819"/>
                  </a:lnTo>
                  <a:lnTo>
                    <a:pt x="152714" y="1075514"/>
                  </a:lnTo>
                  <a:lnTo>
                    <a:pt x="146043" y="1053048"/>
                  </a:lnTo>
                  <a:cubicBezTo>
                    <a:pt x="138647" y="1023830"/>
                    <a:pt x="132984" y="993922"/>
                    <a:pt x="129170" y="963438"/>
                  </a:cubicBezTo>
                  <a:lnTo>
                    <a:pt x="128677" y="955500"/>
                  </a:lnTo>
                  <a:lnTo>
                    <a:pt x="0" y="955500"/>
                  </a:lnTo>
                  <a:lnTo>
                    <a:pt x="0" y="785260"/>
                  </a:lnTo>
                  <a:lnTo>
                    <a:pt x="128814" y="785260"/>
                  </a:lnTo>
                  <a:lnTo>
                    <a:pt x="134981" y="739025"/>
                  </a:lnTo>
                  <a:cubicBezTo>
                    <a:pt x="138313" y="720372"/>
                    <a:pt x="142341" y="701961"/>
                    <a:pt x="147040" y="683819"/>
                  </a:cubicBezTo>
                  <a:lnTo>
                    <a:pt x="152622" y="665208"/>
                  </a:lnTo>
                  <a:lnTo>
                    <a:pt x="33680" y="615940"/>
                  </a:lnTo>
                  <a:lnTo>
                    <a:pt x="98828" y="458659"/>
                  </a:lnTo>
                  <a:lnTo>
                    <a:pt x="219054" y="508459"/>
                  </a:lnTo>
                  <a:lnTo>
                    <a:pt x="264199" y="435381"/>
                  </a:lnTo>
                  <a:lnTo>
                    <a:pt x="286732" y="407109"/>
                  </a:lnTo>
                  <a:lnTo>
                    <a:pt x="194740" y="315117"/>
                  </a:lnTo>
                  <a:lnTo>
                    <a:pt x="315118" y="194739"/>
                  </a:lnTo>
                  <a:lnTo>
                    <a:pt x="407197" y="286817"/>
                  </a:lnTo>
                  <a:lnTo>
                    <a:pt x="460791" y="248268"/>
                  </a:lnTo>
                  <a:lnTo>
                    <a:pt x="508858" y="220014"/>
                  </a:lnTo>
                  <a:lnTo>
                    <a:pt x="458661" y="98828"/>
                  </a:lnTo>
                  <a:lnTo>
                    <a:pt x="615942" y="33679"/>
                  </a:lnTo>
                  <a:lnTo>
                    <a:pt x="666597" y="155970"/>
                  </a:lnTo>
                  <a:lnTo>
                    <a:pt x="715891" y="143408"/>
                  </a:lnTo>
                  <a:lnTo>
                    <a:pt x="785261" y="132820"/>
                  </a:lnTo>
                  <a:close/>
                </a:path>
              </a:pathLst>
            </a:custGeom>
            <a:solidFill>
              <a:srgbClr val="00AF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grpSp>
          <p:nvGrpSpPr>
            <p:cNvPr id="295" name="组合 294"/>
            <p:cNvGrpSpPr/>
            <p:nvPr/>
          </p:nvGrpSpPr>
          <p:grpSpPr>
            <a:xfrm>
              <a:off x="8314" y="4323"/>
              <a:ext cx="1927" cy="1927"/>
              <a:chOff x="1325410" y="1372730"/>
              <a:chExt cx="1251559" cy="1251561"/>
            </a:xfrm>
            <a:effectLst>
              <a:outerShdw blurRad="762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6" name="任意多边形 295"/>
              <p:cNvSpPr/>
              <p:nvPr/>
            </p:nvSpPr>
            <p:spPr>
              <a:xfrm>
                <a:off x="1325410" y="1372730"/>
                <a:ext cx="625779" cy="625780"/>
              </a:xfrm>
              <a:custGeom>
                <a:avLst/>
                <a:gdLst>
                  <a:gd name="connsiteX0" fmla="*/ 564580 w 625779"/>
                  <a:gd name="connsiteY0" fmla="*/ 0 h 625780"/>
                  <a:gd name="connsiteX1" fmla="*/ 625779 w 625779"/>
                  <a:gd name="connsiteY1" fmla="*/ 0 h 625780"/>
                  <a:gd name="connsiteX2" fmla="*/ 625779 w 625779"/>
                  <a:gd name="connsiteY2" fmla="*/ 303558 h 625780"/>
                  <a:gd name="connsiteX3" fmla="*/ 303558 w 625779"/>
                  <a:gd name="connsiteY3" fmla="*/ 625779 h 625780"/>
                  <a:gd name="connsiteX4" fmla="*/ 303559 w 625779"/>
                  <a:gd name="connsiteY4" fmla="*/ 625780 h 625780"/>
                  <a:gd name="connsiteX5" fmla="*/ 0 w 625779"/>
                  <a:gd name="connsiteY5" fmla="*/ 625780 h 625780"/>
                  <a:gd name="connsiteX6" fmla="*/ 0 w 625779"/>
                  <a:gd name="connsiteY6" fmla="*/ 564580 h 625780"/>
                  <a:gd name="connsiteX7" fmla="*/ 92614 w 625779"/>
                  <a:gd name="connsiteY7" fmla="*/ 564580 h 625780"/>
                  <a:gd name="connsiteX8" fmla="*/ 97048 w 625779"/>
                  <a:gd name="connsiteY8" fmla="*/ 531339 h 625780"/>
                  <a:gd name="connsiteX9" fmla="*/ 105718 w 625779"/>
                  <a:gd name="connsiteY9" fmla="*/ 491647 h 625780"/>
                  <a:gd name="connsiteX10" fmla="*/ 109731 w 625779"/>
                  <a:gd name="connsiteY10" fmla="*/ 478266 h 625780"/>
                  <a:gd name="connsiteX11" fmla="*/ 24215 w 625779"/>
                  <a:gd name="connsiteY11" fmla="*/ 442844 h 625780"/>
                  <a:gd name="connsiteX12" fmla="*/ 71055 w 625779"/>
                  <a:gd name="connsiteY12" fmla="*/ 329763 h 625780"/>
                  <a:gd name="connsiteX13" fmla="*/ 157494 w 625779"/>
                  <a:gd name="connsiteY13" fmla="*/ 365568 h 625780"/>
                  <a:gd name="connsiteX14" fmla="*/ 189952 w 625779"/>
                  <a:gd name="connsiteY14" fmla="*/ 313027 h 625780"/>
                  <a:gd name="connsiteX15" fmla="*/ 206152 w 625779"/>
                  <a:gd name="connsiteY15" fmla="*/ 292700 h 625780"/>
                  <a:gd name="connsiteX16" fmla="*/ 140013 w 625779"/>
                  <a:gd name="connsiteY16" fmla="*/ 226560 h 625780"/>
                  <a:gd name="connsiteX17" fmla="*/ 226561 w 625779"/>
                  <a:gd name="connsiteY17" fmla="*/ 140012 h 625780"/>
                  <a:gd name="connsiteX18" fmla="*/ 292763 w 625779"/>
                  <a:gd name="connsiteY18" fmla="*/ 206214 h 625780"/>
                  <a:gd name="connsiteX19" fmla="*/ 331296 w 625779"/>
                  <a:gd name="connsiteY19" fmla="*/ 178498 h 625780"/>
                  <a:gd name="connsiteX20" fmla="*/ 365854 w 625779"/>
                  <a:gd name="connsiteY20" fmla="*/ 158184 h 625780"/>
                  <a:gd name="connsiteX21" fmla="*/ 329764 w 625779"/>
                  <a:gd name="connsiteY21" fmla="*/ 71055 h 625780"/>
                  <a:gd name="connsiteX22" fmla="*/ 442845 w 625779"/>
                  <a:gd name="connsiteY22" fmla="*/ 24214 h 625780"/>
                  <a:gd name="connsiteX23" fmla="*/ 479264 w 625779"/>
                  <a:gd name="connsiteY23" fmla="*/ 112138 h 625780"/>
                  <a:gd name="connsiteX24" fmla="*/ 514705 w 625779"/>
                  <a:gd name="connsiteY24" fmla="*/ 103106 h 625780"/>
                  <a:gd name="connsiteX25" fmla="*/ 564580 w 625779"/>
                  <a:gd name="connsiteY25" fmla="*/ 95494 h 62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5779" h="625780">
                    <a:moveTo>
                      <a:pt x="564580" y="0"/>
                    </a:moveTo>
                    <a:lnTo>
                      <a:pt x="625779" y="0"/>
                    </a:lnTo>
                    <a:lnTo>
                      <a:pt x="625779" y="303558"/>
                    </a:lnTo>
                    <a:cubicBezTo>
                      <a:pt x="447821" y="303558"/>
                      <a:pt x="303558" y="447821"/>
                      <a:pt x="303558" y="625779"/>
                    </a:cubicBezTo>
                    <a:lnTo>
                      <a:pt x="303559" y="625780"/>
                    </a:lnTo>
                    <a:lnTo>
                      <a:pt x="0" y="625780"/>
                    </a:lnTo>
                    <a:lnTo>
                      <a:pt x="0" y="564580"/>
                    </a:lnTo>
                    <a:lnTo>
                      <a:pt x="92614" y="564580"/>
                    </a:lnTo>
                    <a:lnTo>
                      <a:pt x="97048" y="531339"/>
                    </a:lnTo>
                    <a:cubicBezTo>
                      <a:pt x="99443" y="517928"/>
                      <a:pt x="102339" y="504691"/>
                      <a:pt x="105718" y="491647"/>
                    </a:cubicBezTo>
                    <a:lnTo>
                      <a:pt x="109731" y="478266"/>
                    </a:lnTo>
                    <a:lnTo>
                      <a:pt x="24215" y="442844"/>
                    </a:lnTo>
                    <a:lnTo>
                      <a:pt x="71055" y="329763"/>
                    </a:lnTo>
                    <a:lnTo>
                      <a:pt x="157494" y="365568"/>
                    </a:lnTo>
                    <a:lnTo>
                      <a:pt x="189952" y="313027"/>
                    </a:lnTo>
                    <a:lnTo>
                      <a:pt x="206152" y="292700"/>
                    </a:lnTo>
                    <a:lnTo>
                      <a:pt x="140013" y="226560"/>
                    </a:lnTo>
                    <a:lnTo>
                      <a:pt x="226561" y="140012"/>
                    </a:lnTo>
                    <a:lnTo>
                      <a:pt x="292763" y="206214"/>
                    </a:lnTo>
                    <a:lnTo>
                      <a:pt x="331296" y="178498"/>
                    </a:lnTo>
                    <a:lnTo>
                      <a:pt x="365854" y="158184"/>
                    </a:lnTo>
                    <a:lnTo>
                      <a:pt x="329764" y="71055"/>
                    </a:lnTo>
                    <a:lnTo>
                      <a:pt x="442845" y="24214"/>
                    </a:lnTo>
                    <a:lnTo>
                      <a:pt x="479264" y="112138"/>
                    </a:lnTo>
                    <a:lnTo>
                      <a:pt x="514705" y="103106"/>
                    </a:lnTo>
                    <a:lnTo>
                      <a:pt x="564580" y="95494"/>
                    </a:lnTo>
                    <a:close/>
                  </a:path>
                </a:pathLst>
              </a:custGeom>
              <a:solidFill>
                <a:srgbClr val="E87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299" name="任意多边形 298"/>
              <p:cNvSpPr/>
              <p:nvPr/>
            </p:nvSpPr>
            <p:spPr>
              <a:xfrm rot="5400000">
                <a:off x="1951189" y="1372731"/>
                <a:ext cx="625779" cy="625780"/>
              </a:xfrm>
              <a:custGeom>
                <a:avLst/>
                <a:gdLst>
                  <a:gd name="connsiteX0" fmla="*/ 564580 w 625779"/>
                  <a:gd name="connsiteY0" fmla="*/ 0 h 625780"/>
                  <a:gd name="connsiteX1" fmla="*/ 625779 w 625779"/>
                  <a:gd name="connsiteY1" fmla="*/ 0 h 625780"/>
                  <a:gd name="connsiteX2" fmla="*/ 625779 w 625779"/>
                  <a:gd name="connsiteY2" fmla="*/ 303558 h 625780"/>
                  <a:gd name="connsiteX3" fmla="*/ 303558 w 625779"/>
                  <a:gd name="connsiteY3" fmla="*/ 625779 h 625780"/>
                  <a:gd name="connsiteX4" fmla="*/ 303559 w 625779"/>
                  <a:gd name="connsiteY4" fmla="*/ 625780 h 625780"/>
                  <a:gd name="connsiteX5" fmla="*/ 0 w 625779"/>
                  <a:gd name="connsiteY5" fmla="*/ 625780 h 625780"/>
                  <a:gd name="connsiteX6" fmla="*/ 0 w 625779"/>
                  <a:gd name="connsiteY6" fmla="*/ 564580 h 625780"/>
                  <a:gd name="connsiteX7" fmla="*/ 92614 w 625779"/>
                  <a:gd name="connsiteY7" fmla="*/ 564580 h 625780"/>
                  <a:gd name="connsiteX8" fmla="*/ 97048 w 625779"/>
                  <a:gd name="connsiteY8" fmla="*/ 531339 h 625780"/>
                  <a:gd name="connsiteX9" fmla="*/ 105718 w 625779"/>
                  <a:gd name="connsiteY9" fmla="*/ 491647 h 625780"/>
                  <a:gd name="connsiteX10" fmla="*/ 109731 w 625779"/>
                  <a:gd name="connsiteY10" fmla="*/ 478266 h 625780"/>
                  <a:gd name="connsiteX11" fmla="*/ 24215 w 625779"/>
                  <a:gd name="connsiteY11" fmla="*/ 442844 h 625780"/>
                  <a:gd name="connsiteX12" fmla="*/ 71055 w 625779"/>
                  <a:gd name="connsiteY12" fmla="*/ 329763 h 625780"/>
                  <a:gd name="connsiteX13" fmla="*/ 157494 w 625779"/>
                  <a:gd name="connsiteY13" fmla="*/ 365568 h 625780"/>
                  <a:gd name="connsiteX14" fmla="*/ 189952 w 625779"/>
                  <a:gd name="connsiteY14" fmla="*/ 313027 h 625780"/>
                  <a:gd name="connsiteX15" fmla="*/ 206152 w 625779"/>
                  <a:gd name="connsiteY15" fmla="*/ 292700 h 625780"/>
                  <a:gd name="connsiteX16" fmla="*/ 140013 w 625779"/>
                  <a:gd name="connsiteY16" fmla="*/ 226560 h 625780"/>
                  <a:gd name="connsiteX17" fmla="*/ 226561 w 625779"/>
                  <a:gd name="connsiteY17" fmla="*/ 140012 h 625780"/>
                  <a:gd name="connsiteX18" fmla="*/ 292763 w 625779"/>
                  <a:gd name="connsiteY18" fmla="*/ 206214 h 625780"/>
                  <a:gd name="connsiteX19" fmla="*/ 331296 w 625779"/>
                  <a:gd name="connsiteY19" fmla="*/ 178498 h 625780"/>
                  <a:gd name="connsiteX20" fmla="*/ 365854 w 625779"/>
                  <a:gd name="connsiteY20" fmla="*/ 158184 h 625780"/>
                  <a:gd name="connsiteX21" fmla="*/ 329764 w 625779"/>
                  <a:gd name="connsiteY21" fmla="*/ 71055 h 625780"/>
                  <a:gd name="connsiteX22" fmla="*/ 442845 w 625779"/>
                  <a:gd name="connsiteY22" fmla="*/ 24214 h 625780"/>
                  <a:gd name="connsiteX23" fmla="*/ 479264 w 625779"/>
                  <a:gd name="connsiteY23" fmla="*/ 112138 h 625780"/>
                  <a:gd name="connsiteX24" fmla="*/ 514705 w 625779"/>
                  <a:gd name="connsiteY24" fmla="*/ 103106 h 625780"/>
                  <a:gd name="connsiteX25" fmla="*/ 564580 w 625779"/>
                  <a:gd name="connsiteY25" fmla="*/ 95494 h 62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5779" h="625780">
                    <a:moveTo>
                      <a:pt x="564580" y="0"/>
                    </a:moveTo>
                    <a:lnTo>
                      <a:pt x="625779" y="0"/>
                    </a:lnTo>
                    <a:lnTo>
                      <a:pt x="625779" y="303558"/>
                    </a:lnTo>
                    <a:cubicBezTo>
                      <a:pt x="447821" y="303558"/>
                      <a:pt x="303558" y="447821"/>
                      <a:pt x="303558" y="625779"/>
                    </a:cubicBezTo>
                    <a:lnTo>
                      <a:pt x="303559" y="625780"/>
                    </a:lnTo>
                    <a:lnTo>
                      <a:pt x="0" y="625780"/>
                    </a:lnTo>
                    <a:lnTo>
                      <a:pt x="0" y="564580"/>
                    </a:lnTo>
                    <a:lnTo>
                      <a:pt x="92614" y="564580"/>
                    </a:lnTo>
                    <a:lnTo>
                      <a:pt x="97048" y="531339"/>
                    </a:lnTo>
                    <a:cubicBezTo>
                      <a:pt x="99443" y="517928"/>
                      <a:pt x="102339" y="504691"/>
                      <a:pt x="105718" y="491647"/>
                    </a:cubicBezTo>
                    <a:lnTo>
                      <a:pt x="109731" y="478266"/>
                    </a:lnTo>
                    <a:lnTo>
                      <a:pt x="24215" y="442844"/>
                    </a:lnTo>
                    <a:lnTo>
                      <a:pt x="71055" y="329763"/>
                    </a:lnTo>
                    <a:lnTo>
                      <a:pt x="157494" y="365568"/>
                    </a:lnTo>
                    <a:lnTo>
                      <a:pt x="189952" y="313027"/>
                    </a:lnTo>
                    <a:lnTo>
                      <a:pt x="206152" y="292700"/>
                    </a:lnTo>
                    <a:lnTo>
                      <a:pt x="140013" y="226560"/>
                    </a:lnTo>
                    <a:lnTo>
                      <a:pt x="226561" y="140012"/>
                    </a:lnTo>
                    <a:lnTo>
                      <a:pt x="292763" y="206214"/>
                    </a:lnTo>
                    <a:lnTo>
                      <a:pt x="331296" y="178498"/>
                    </a:lnTo>
                    <a:lnTo>
                      <a:pt x="365854" y="158184"/>
                    </a:lnTo>
                    <a:lnTo>
                      <a:pt x="329764" y="71055"/>
                    </a:lnTo>
                    <a:lnTo>
                      <a:pt x="442845" y="24214"/>
                    </a:lnTo>
                    <a:lnTo>
                      <a:pt x="479264" y="112138"/>
                    </a:lnTo>
                    <a:lnTo>
                      <a:pt x="514705" y="103106"/>
                    </a:lnTo>
                    <a:lnTo>
                      <a:pt x="564580" y="95494"/>
                    </a:lnTo>
                    <a:close/>
                  </a:path>
                </a:pathLst>
              </a:custGeom>
              <a:solidFill>
                <a:srgbClr val="663A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300" name="任意多边形 299"/>
              <p:cNvSpPr/>
              <p:nvPr/>
            </p:nvSpPr>
            <p:spPr>
              <a:xfrm rot="10800000">
                <a:off x="1951187" y="1998511"/>
                <a:ext cx="625779" cy="625780"/>
              </a:xfrm>
              <a:custGeom>
                <a:avLst/>
                <a:gdLst>
                  <a:gd name="connsiteX0" fmla="*/ 564580 w 625779"/>
                  <a:gd name="connsiteY0" fmla="*/ 0 h 625780"/>
                  <a:gd name="connsiteX1" fmla="*/ 625779 w 625779"/>
                  <a:gd name="connsiteY1" fmla="*/ 0 h 625780"/>
                  <a:gd name="connsiteX2" fmla="*/ 625779 w 625779"/>
                  <a:gd name="connsiteY2" fmla="*/ 303558 h 625780"/>
                  <a:gd name="connsiteX3" fmla="*/ 303558 w 625779"/>
                  <a:gd name="connsiteY3" fmla="*/ 625779 h 625780"/>
                  <a:gd name="connsiteX4" fmla="*/ 303559 w 625779"/>
                  <a:gd name="connsiteY4" fmla="*/ 625780 h 625780"/>
                  <a:gd name="connsiteX5" fmla="*/ 0 w 625779"/>
                  <a:gd name="connsiteY5" fmla="*/ 625780 h 625780"/>
                  <a:gd name="connsiteX6" fmla="*/ 0 w 625779"/>
                  <a:gd name="connsiteY6" fmla="*/ 564580 h 625780"/>
                  <a:gd name="connsiteX7" fmla="*/ 92614 w 625779"/>
                  <a:gd name="connsiteY7" fmla="*/ 564580 h 625780"/>
                  <a:gd name="connsiteX8" fmla="*/ 97048 w 625779"/>
                  <a:gd name="connsiteY8" fmla="*/ 531339 h 625780"/>
                  <a:gd name="connsiteX9" fmla="*/ 105718 w 625779"/>
                  <a:gd name="connsiteY9" fmla="*/ 491647 h 625780"/>
                  <a:gd name="connsiteX10" fmla="*/ 109731 w 625779"/>
                  <a:gd name="connsiteY10" fmla="*/ 478266 h 625780"/>
                  <a:gd name="connsiteX11" fmla="*/ 24215 w 625779"/>
                  <a:gd name="connsiteY11" fmla="*/ 442844 h 625780"/>
                  <a:gd name="connsiteX12" fmla="*/ 71055 w 625779"/>
                  <a:gd name="connsiteY12" fmla="*/ 329763 h 625780"/>
                  <a:gd name="connsiteX13" fmla="*/ 157494 w 625779"/>
                  <a:gd name="connsiteY13" fmla="*/ 365568 h 625780"/>
                  <a:gd name="connsiteX14" fmla="*/ 189952 w 625779"/>
                  <a:gd name="connsiteY14" fmla="*/ 313027 h 625780"/>
                  <a:gd name="connsiteX15" fmla="*/ 206152 w 625779"/>
                  <a:gd name="connsiteY15" fmla="*/ 292700 h 625780"/>
                  <a:gd name="connsiteX16" fmla="*/ 140013 w 625779"/>
                  <a:gd name="connsiteY16" fmla="*/ 226560 h 625780"/>
                  <a:gd name="connsiteX17" fmla="*/ 226561 w 625779"/>
                  <a:gd name="connsiteY17" fmla="*/ 140012 h 625780"/>
                  <a:gd name="connsiteX18" fmla="*/ 292763 w 625779"/>
                  <a:gd name="connsiteY18" fmla="*/ 206214 h 625780"/>
                  <a:gd name="connsiteX19" fmla="*/ 331296 w 625779"/>
                  <a:gd name="connsiteY19" fmla="*/ 178498 h 625780"/>
                  <a:gd name="connsiteX20" fmla="*/ 365854 w 625779"/>
                  <a:gd name="connsiteY20" fmla="*/ 158184 h 625780"/>
                  <a:gd name="connsiteX21" fmla="*/ 329764 w 625779"/>
                  <a:gd name="connsiteY21" fmla="*/ 71055 h 625780"/>
                  <a:gd name="connsiteX22" fmla="*/ 442845 w 625779"/>
                  <a:gd name="connsiteY22" fmla="*/ 24214 h 625780"/>
                  <a:gd name="connsiteX23" fmla="*/ 479264 w 625779"/>
                  <a:gd name="connsiteY23" fmla="*/ 112138 h 625780"/>
                  <a:gd name="connsiteX24" fmla="*/ 514705 w 625779"/>
                  <a:gd name="connsiteY24" fmla="*/ 103106 h 625780"/>
                  <a:gd name="connsiteX25" fmla="*/ 564580 w 625779"/>
                  <a:gd name="connsiteY25" fmla="*/ 95494 h 62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5779" h="625780">
                    <a:moveTo>
                      <a:pt x="564580" y="0"/>
                    </a:moveTo>
                    <a:lnTo>
                      <a:pt x="625779" y="0"/>
                    </a:lnTo>
                    <a:lnTo>
                      <a:pt x="625779" y="303558"/>
                    </a:lnTo>
                    <a:cubicBezTo>
                      <a:pt x="447821" y="303558"/>
                      <a:pt x="303558" y="447821"/>
                      <a:pt x="303558" y="625779"/>
                    </a:cubicBezTo>
                    <a:lnTo>
                      <a:pt x="303559" y="625780"/>
                    </a:lnTo>
                    <a:lnTo>
                      <a:pt x="0" y="625780"/>
                    </a:lnTo>
                    <a:lnTo>
                      <a:pt x="0" y="564580"/>
                    </a:lnTo>
                    <a:lnTo>
                      <a:pt x="92614" y="564580"/>
                    </a:lnTo>
                    <a:lnTo>
                      <a:pt x="97048" y="531339"/>
                    </a:lnTo>
                    <a:cubicBezTo>
                      <a:pt x="99443" y="517928"/>
                      <a:pt x="102339" y="504691"/>
                      <a:pt x="105718" y="491647"/>
                    </a:cubicBezTo>
                    <a:lnTo>
                      <a:pt x="109731" y="478266"/>
                    </a:lnTo>
                    <a:lnTo>
                      <a:pt x="24215" y="442844"/>
                    </a:lnTo>
                    <a:lnTo>
                      <a:pt x="71055" y="329763"/>
                    </a:lnTo>
                    <a:lnTo>
                      <a:pt x="157494" y="365568"/>
                    </a:lnTo>
                    <a:lnTo>
                      <a:pt x="189952" y="313027"/>
                    </a:lnTo>
                    <a:lnTo>
                      <a:pt x="206152" y="292700"/>
                    </a:lnTo>
                    <a:lnTo>
                      <a:pt x="140013" y="226560"/>
                    </a:lnTo>
                    <a:lnTo>
                      <a:pt x="226561" y="140012"/>
                    </a:lnTo>
                    <a:lnTo>
                      <a:pt x="292763" y="206214"/>
                    </a:lnTo>
                    <a:lnTo>
                      <a:pt x="331296" y="178498"/>
                    </a:lnTo>
                    <a:lnTo>
                      <a:pt x="365854" y="158184"/>
                    </a:lnTo>
                    <a:lnTo>
                      <a:pt x="329764" y="71055"/>
                    </a:lnTo>
                    <a:lnTo>
                      <a:pt x="442845" y="24214"/>
                    </a:lnTo>
                    <a:lnTo>
                      <a:pt x="479264" y="112138"/>
                    </a:lnTo>
                    <a:lnTo>
                      <a:pt x="514705" y="103106"/>
                    </a:lnTo>
                    <a:lnTo>
                      <a:pt x="564580" y="95494"/>
                    </a:lnTo>
                    <a:close/>
                  </a:path>
                </a:pathLst>
              </a:custGeom>
              <a:solidFill>
                <a:srgbClr val="FFB8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  <p:sp>
            <p:nvSpPr>
              <p:cNvPr id="301" name="任意多边形 300"/>
              <p:cNvSpPr/>
              <p:nvPr/>
            </p:nvSpPr>
            <p:spPr>
              <a:xfrm rot="16200000">
                <a:off x="1325411" y="1998511"/>
                <a:ext cx="625779" cy="625780"/>
              </a:xfrm>
              <a:custGeom>
                <a:avLst/>
                <a:gdLst>
                  <a:gd name="connsiteX0" fmla="*/ 564580 w 625779"/>
                  <a:gd name="connsiteY0" fmla="*/ 0 h 625780"/>
                  <a:gd name="connsiteX1" fmla="*/ 625779 w 625779"/>
                  <a:gd name="connsiteY1" fmla="*/ 0 h 625780"/>
                  <a:gd name="connsiteX2" fmla="*/ 625779 w 625779"/>
                  <a:gd name="connsiteY2" fmla="*/ 303558 h 625780"/>
                  <a:gd name="connsiteX3" fmla="*/ 303558 w 625779"/>
                  <a:gd name="connsiteY3" fmla="*/ 625779 h 625780"/>
                  <a:gd name="connsiteX4" fmla="*/ 303559 w 625779"/>
                  <a:gd name="connsiteY4" fmla="*/ 625780 h 625780"/>
                  <a:gd name="connsiteX5" fmla="*/ 0 w 625779"/>
                  <a:gd name="connsiteY5" fmla="*/ 625780 h 625780"/>
                  <a:gd name="connsiteX6" fmla="*/ 0 w 625779"/>
                  <a:gd name="connsiteY6" fmla="*/ 564580 h 625780"/>
                  <a:gd name="connsiteX7" fmla="*/ 92614 w 625779"/>
                  <a:gd name="connsiteY7" fmla="*/ 564580 h 625780"/>
                  <a:gd name="connsiteX8" fmla="*/ 97048 w 625779"/>
                  <a:gd name="connsiteY8" fmla="*/ 531339 h 625780"/>
                  <a:gd name="connsiteX9" fmla="*/ 105718 w 625779"/>
                  <a:gd name="connsiteY9" fmla="*/ 491647 h 625780"/>
                  <a:gd name="connsiteX10" fmla="*/ 109731 w 625779"/>
                  <a:gd name="connsiteY10" fmla="*/ 478266 h 625780"/>
                  <a:gd name="connsiteX11" fmla="*/ 24215 w 625779"/>
                  <a:gd name="connsiteY11" fmla="*/ 442844 h 625780"/>
                  <a:gd name="connsiteX12" fmla="*/ 71055 w 625779"/>
                  <a:gd name="connsiteY12" fmla="*/ 329763 h 625780"/>
                  <a:gd name="connsiteX13" fmla="*/ 157494 w 625779"/>
                  <a:gd name="connsiteY13" fmla="*/ 365568 h 625780"/>
                  <a:gd name="connsiteX14" fmla="*/ 189952 w 625779"/>
                  <a:gd name="connsiteY14" fmla="*/ 313027 h 625780"/>
                  <a:gd name="connsiteX15" fmla="*/ 206152 w 625779"/>
                  <a:gd name="connsiteY15" fmla="*/ 292700 h 625780"/>
                  <a:gd name="connsiteX16" fmla="*/ 140013 w 625779"/>
                  <a:gd name="connsiteY16" fmla="*/ 226560 h 625780"/>
                  <a:gd name="connsiteX17" fmla="*/ 226561 w 625779"/>
                  <a:gd name="connsiteY17" fmla="*/ 140012 h 625780"/>
                  <a:gd name="connsiteX18" fmla="*/ 292763 w 625779"/>
                  <a:gd name="connsiteY18" fmla="*/ 206214 h 625780"/>
                  <a:gd name="connsiteX19" fmla="*/ 331296 w 625779"/>
                  <a:gd name="connsiteY19" fmla="*/ 178498 h 625780"/>
                  <a:gd name="connsiteX20" fmla="*/ 365854 w 625779"/>
                  <a:gd name="connsiteY20" fmla="*/ 158184 h 625780"/>
                  <a:gd name="connsiteX21" fmla="*/ 329764 w 625779"/>
                  <a:gd name="connsiteY21" fmla="*/ 71055 h 625780"/>
                  <a:gd name="connsiteX22" fmla="*/ 442845 w 625779"/>
                  <a:gd name="connsiteY22" fmla="*/ 24214 h 625780"/>
                  <a:gd name="connsiteX23" fmla="*/ 479264 w 625779"/>
                  <a:gd name="connsiteY23" fmla="*/ 112138 h 625780"/>
                  <a:gd name="connsiteX24" fmla="*/ 514705 w 625779"/>
                  <a:gd name="connsiteY24" fmla="*/ 103106 h 625780"/>
                  <a:gd name="connsiteX25" fmla="*/ 564580 w 625779"/>
                  <a:gd name="connsiteY25" fmla="*/ 95494 h 62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25779" h="625780">
                    <a:moveTo>
                      <a:pt x="564580" y="0"/>
                    </a:moveTo>
                    <a:lnTo>
                      <a:pt x="625779" y="0"/>
                    </a:lnTo>
                    <a:lnTo>
                      <a:pt x="625779" y="303558"/>
                    </a:lnTo>
                    <a:cubicBezTo>
                      <a:pt x="447821" y="303558"/>
                      <a:pt x="303558" y="447821"/>
                      <a:pt x="303558" y="625779"/>
                    </a:cubicBezTo>
                    <a:lnTo>
                      <a:pt x="303559" y="625780"/>
                    </a:lnTo>
                    <a:lnTo>
                      <a:pt x="0" y="625780"/>
                    </a:lnTo>
                    <a:lnTo>
                      <a:pt x="0" y="564580"/>
                    </a:lnTo>
                    <a:lnTo>
                      <a:pt x="92614" y="564580"/>
                    </a:lnTo>
                    <a:lnTo>
                      <a:pt x="97048" y="531339"/>
                    </a:lnTo>
                    <a:cubicBezTo>
                      <a:pt x="99443" y="517928"/>
                      <a:pt x="102339" y="504691"/>
                      <a:pt x="105718" y="491647"/>
                    </a:cubicBezTo>
                    <a:lnTo>
                      <a:pt x="109731" y="478266"/>
                    </a:lnTo>
                    <a:lnTo>
                      <a:pt x="24215" y="442844"/>
                    </a:lnTo>
                    <a:lnTo>
                      <a:pt x="71055" y="329763"/>
                    </a:lnTo>
                    <a:lnTo>
                      <a:pt x="157494" y="365568"/>
                    </a:lnTo>
                    <a:lnTo>
                      <a:pt x="189952" y="313027"/>
                    </a:lnTo>
                    <a:lnTo>
                      <a:pt x="206152" y="292700"/>
                    </a:lnTo>
                    <a:lnTo>
                      <a:pt x="140013" y="226560"/>
                    </a:lnTo>
                    <a:lnTo>
                      <a:pt x="226561" y="140012"/>
                    </a:lnTo>
                    <a:lnTo>
                      <a:pt x="292763" y="206214"/>
                    </a:lnTo>
                    <a:lnTo>
                      <a:pt x="331296" y="178498"/>
                    </a:lnTo>
                    <a:lnTo>
                      <a:pt x="365854" y="158184"/>
                    </a:lnTo>
                    <a:lnTo>
                      <a:pt x="329764" y="71055"/>
                    </a:lnTo>
                    <a:lnTo>
                      <a:pt x="442845" y="24214"/>
                    </a:lnTo>
                    <a:lnTo>
                      <a:pt x="479264" y="112138"/>
                    </a:lnTo>
                    <a:lnTo>
                      <a:pt x="514705" y="103106"/>
                    </a:lnTo>
                    <a:lnTo>
                      <a:pt x="564580" y="95494"/>
                    </a:lnTo>
                    <a:close/>
                  </a:path>
                </a:pathLst>
              </a:custGeom>
              <a:solidFill>
                <a:srgbClr val="01AC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100" noProof="1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5" name="椭圆 304"/>
            <p:cNvSpPr/>
            <p:nvPr/>
          </p:nvSpPr>
          <p:spPr>
            <a:xfrm rot="1860000">
              <a:off x="9399" y="5837"/>
              <a:ext cx="53" cy="5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cxnSp>
          <p:nvCxnSpPr>
            <p:cNvPr id="306" name="直接连接符 305"/>
            <p:cNvCxnSpPr>
              <a:stCxn id="206" idx="3"/>
              <a:endCxn id="206" idx="1"/>
            </p:cNvCxnSpPr>
            <p:nvPr/>
          </p:nvCxnSpPr>
          <p:spPr>
            <a:xfrm>
              <a:off x="12889" y="2483"/>
              <a:ext cx="0" cy="956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矩形 306"/>
            <p:cNvSpPr/>
            <p:nvPr/>
          </p:nvSpPr>
          <p:spPr>
            <a:xfrm>
              <a:off x="19677" y="2483"/>
              <a:ext cx="392" cy="1837"/>
            </a:xfrm>
            <a:prstGeom prst="rect">
              <a:avLst/>
            </a:prstGeom>
            <a:solidFill>
              <a:srgbClr val="FFB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308" name="矩形 307"/>
            <p:cNvSpPr/>
            <p:nvPr/>
          </p:nvSpPr>
          <p:spPr>
            <a:xfrm>
              <a:off x="19677" y="4320"/>
              <a:ext cx="392" cy="1952"/>
            </a:xfrm>
            <a:prstGeom prst="rect">
              <a:avLst/>
            </a:prstGeom>
            <a:solidFill>
              <a:srgbClr val="E87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309" name="矩形 308"/>
            <p:cNvSpPr/>
            <p:nvPr/>
          </p:nvSpPr>
          <p:spPr>
            <a:xfrm>
              <a:off x="19677" y="6266"/>
              <a:ext cx="392" cy="1952"/>
            </a:xfrm>
            <a:prstGeom prst="rect">
              <a:avLst/>
            </a:prstGeom>
            <a:solidFill>
              <a:srgbClr val="01AC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310" name="矩形 309"/>
            <p:cNvSpPr/>
            <p:nvPr/>
          </p:nvSpPr>
          <p:spPr>
            <a:xfrm>
              <a:off x="19677" y="8218"/>
              <a:ext cx="392" cy="1952"/>
            </a:xfrm>
            <a:prstGeom prst="rect">
              <a:avLst/>
            </a:prstGeom>
            <a:solidFill>
              <a:srgbClr val="00AF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311" name="矩形 310"/>
            <p:cNvSpPr/>
            <p:nvPr/>
          </p:nvSpPr>
          <p:spPr>
            <a:xfrm>
              <a:off x="19677" y="10169"/>
              <a:ext cx="392" cy="1877"/>
            </a:xfrm>
            <a:prstGeom prst="rect">
              <a:avLst/>
            </a:prstGeom>
            <a:solidFill>
              <a:srgbClr val="663A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00" noProof="1">
                <a:solidFill>
                  <a:prstClr val="white"/>
                </a:solidFill>
              </a:endParaRPr>
            </a:p>
          </p:txBody>
        </p:sp>
        <p:sp>
          <p:nvSpPr>
            <p:cNvPr id="312" name="文本框 311"/>
            <p:cNvSpPr txBox="1"/>
            <p:nvPr/>
          </p:nvSpPr>
          <p:spPr>
            <a:xfrm>
              <a:off x="6583" y="10112"/>
              <a:ext cx="5678" cy="7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/>
              <a:r>
                <a:rPr lang="en-US" altLang="zh-CN" sz="1805" b="1" u="sng" noProof="1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innerShdw blurRad="38100" dist="50800" dir="13500000">
                      <a:prstClr val="black">
                        <a:alpha val="60000"/>
                      </a:prstClr>
                    </a:innerShdw>
                  </a:effectLst>
                  <a:latin typeface="微软雅黑" panose="020B0503020204020204" pitchFamily="34" charset="-122"/>
                </a:rPr>
                <a:t>学生个人发展质量报告</a:t>
              </a:r>
            </a:p>
          </p:txBody>
        </p:sp>
        <p:sp>
          <p:nvSpPr>
            <p:cNvPr id="313" name="文本框 312"/>
            <p:cNvSpPr txBox="1"/>
            <p:nvPr/>
          </p:nvSpPr>
          <p:spPr>
            <a:xfrm>
              <a:off x="13495" y="2716"/>
              <a:ext cx="5725" cy="88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ts val="2600"/>
                </a:lnSpc>
                <a:spcBef>
                  <a:spcPts val="600"/>
                </a:spcBef>
              </a:pPr>
              <a:r>
                <a:rPr lang="zh-CN" altLang="en-US" sz="1505" b="1" noProof="1">
                  <a:latin typeface="微软雅黑" panose="020B0503020204020204" pitchFamily="34" charset="-122"/>
                </a:rPr>
                <a:t>一、上学期基本情况</a:t>
              </a:r>
            </a:p>
            <a:p>
              <a:pPr indent="457200">
                <a:spcBef>
                  <a:spcPts val="600"/>
                </a:spcBef>
              </a:pPr>
              <a:r>
                <a:rPr lang="zh-CN" altLang="en-US" sz="1505" noProof="1">
                  <a:latin typeface="微软雅黑" panose="020B0503020204020204" pitchFamily="34" charset="-122"/>
                </a:rPr>
                <a:t>学生   在20  —20  学年第  学期内思想政治素质  分，对照标准值80分差异值为  分；科学文化素质  分，对照标准值60分差异值为  分；身心健康素质  分，对照标准值80分差异值为  分；实践能力素质  分，对照标准值80分差异值为  分；本学期内共计  个项目出现预警。本学期班级综合排名为  名，优于班级内  %的学生，在历年发展中呈现  趋势。该生在本学期发展质量评价最终结果为  （优秀、良好、合格、不合格）。</a:t>
              </a:r>
            </a:p>
            <a:p>
              <a:pPr>
                <a:lnSpc>
                  <a:spcPts val="2600"/>
                </a:lnSpc>
                <a:spcBef>
                  <a:spcPts val="600"/>
                </a:spcBef>
              </a:pPr>
              <a:r>
                <a:rPr lang="zh-CN" altLang="en-US" sz="1505" b="1" noProof="1">
                  <a:latin typeface="微软雅黑" panose="020B0503020204020204" pitchFamily="34" charset="-122"/>
                </a:rPr>
                <a:t>二、下学期发展目标</a:t>
              </a:r>
            </a:p>
            <a:p>
              <a:pPr>
                <a:lnSpc>
                  <a:spcPts val="2600"/>
                </a:lnSpc>
                <a:spcBef>
                  <a:spcPts val="600"/>
                </a:spcBef>
              </a:pPr>
              <a:r>
                <a:rPr lang="zh-CN" altLang="en-US" sz="1505" b="1" noProof="1">
                  <a:latin typeface="微软雅黑" panose="020B0503020204020204" pitchFamily="34" charset="-122"/>
                </a:rPr>
                <a:t>三、下学期发展措施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02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标题 1"/>
          <p:cNvSpPr>
            <a:spLocks noGrp="1" noChangeArrowheads="1"/>
          </p:cNvSpPr>
          <p:nvPr>
            <p:ph type="title"/>
          </p:nvPr>
        </p:nvSpPr>
        <p:spPr>
          <a:xfrm>
            <a:off x="1631157" y="274639"/>
            <a:ext cx="7886700" cy="922337"/>
          </a:xfrm>
        </p:spPr>
        <p:txBody>
          <a:bodyPr/>
          <a:lstStyle/>
          <a:p>
            <a:r>
              <a:rPr lang="zh-CN" altLang="en-US" sz="2800">
                <a:latin typeface="微软雅黑" panose="020B0503020204020204" pitchFamily="34" charset="-122"/>
              </a:rPr>
              <a:t>几个问题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4070" y="1384300"/>
            <a:ext cx="11312525" cy="4527550"/>
          </a:xfrm>
        </p:spPr>
        <p:txBody>
          <a:bodyPr/>
          <a:lstStyle/>
          <a:p>
            <a:pPr>
              <a:lnSpc>
                <a:spcPct val="150000"/>
              </a:lnSpc>
              <a:buFont typeface="Times New Roman" panose="02020603050405020304" pitchFamily="18" charset="0"/>
              <a:buNone/>
            </a:pPr>
            <a:r>
              <a:rPr lang="en-US" altLang="zh-CN" sz="2400" noProof="1">
                <a:latin typeface="微软雅黑" panose="020B0503020204020204" pitchFamily="34" charset="-122"/>
              </a:rPr>
              <a:t>1.</a:t>
            </a:r>
            <a:r>
              <a:rPr lang="zh-CN" altLang="en-US" sz="2400" noProof="1">
                <a:latin typeface="微软雅黑" panose="020B0503020204020204" pitchFamily="34" charset="-122"/>
              </a:rPr>
              <a:t>诊改需不需要关注指标。</a:t>
            </a:r>
          </a:p>
          <a:p>
            <a:pPr>
              <a:lnSpc>
                <a:spcPct val="150000"/>
              </a:lnSpc>
              <a:buFont typeface="Times New Roman" panose="02020603050405020304" pitchFamily="18" charset="0"/>
              <a:buNone/>
            </a:pPr>
            <a:r>
              <a:rPr lang="zh-CN" altLang="en-US" sz="2400" noProof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建设期不要过多的关注指标，否则很容易掉到评估的陷阱。</a:t>
            </a:r>
            <a:r>
              <a:rPr lang="en-US" altLang="zh-CN" sz="2400" noProof="1">
                <a:latin typeface="微软雅黑" panose="020B0503020204020204" pitchFamily="34" charset="-122"/>
              </a:rPr>
              <a:t>    </a:t>
            </a:r>
          </a:p>
          <a:p>
            <a:pPr>
              <a:lnSpc>
                <a:spcPct val="150000"/>
              </a:lnSpc>
              <a:buFont typeface="Times New Roman" panose="02020603050405020304" pitchFamily="18" charset="0"/>
              <a:buNone/>
            </a:pPr>
            <a:r>
              <a:rPr lang="en-US" altLang="zh-CN" sz="2400" noProof="1">
                <a:latin typeface="微软雅黑" panose="020B0503020204020204" pitchFamily="34" charset="-122"/>
              </a:rPr>
              <a:t>2.</a:t>
            </a:r>
            <a:r>
              <a:rPr lang="zh-CN" altLang="en-US" sz="2400" noProof="1">
                <a:latin typeface="微软雅黑" panose="020B0503020204020204" pitchFamily="34" charset="-122"/>
              </a:rPr>
              <a:t>目前进行的教学检查还需不需要。</a:t>
            </a:r>
          </a:p>
          <a:p>
            <a:pPr>
              <a:lnSpc>
                <a:spcPct val="150000"/>
              </a:lnSpc>
              <a:buFont typeface="Times New Roman" panose="02020603050405020304" pitchFamily="18" charset="0"/>
              <a:buNone/>
            </a:pPr>
            <a:r>
              <a:rPr lang="zh-CN" altLang="en-US" sz="2400" noProof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诊改不是否定之前所做的管理工作，而是要逐步转移到诊改理念下的考核性诊断</a:t>
            </a:r>
            <a:endParaRPr lang="en-US" altLang="zh-CN" sz="2400" noProof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  <a:buFont typeface="Times New Roman" panose="02020603050405020304" pitchFamily="18" charset="0"/>
              <a:buNone/>
            </a:pPr>
            <a:r>
              <a:rPr lang="en-US" altLang="zh-CN" sz="2400" noProof="1">
                <a:latin typeface="微软雅黑" panose="020B0503020204020204" pitchFamily="34" charset="-122"/>
              </a:rPr>
              <a:t>3.</a:t>
            </a:r>
            <a:r>
              <a:rPr lang="zh-CN" altLang="en-US" sz="2400" noProof="1">
                <a:latin typeface="微软雅黑" panose="020B0503020204020204" pitchFamily="34" charset="-122"/>
              </a:rPr>
              <a:t>诊改的模糊认识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400" noProof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发现问题通过协调会、调度会解决。诊改应通过运行的数据在各个层面依据目标、标准进行诊断。</a:t>
            </a: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11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7" name="组合 11501"/>
          <p:cNvGrpSpPr>
            <a:grpSpLocks/>
          </p:cNvGrpSpPr>
          <p:nvPr/>
        </p:nvGrpSpPr>
        <p:grpSpPr bwMode="auto">
          <a:xfrm>
            <a:off x="632619" y="4067176"/>
            <a:ext cx="2292350" cy="2079625"/>
            <a:chOff x="3392486" y="1165291"/>
            <a:chExt cx="5736833" cy="5045287"/>
          </a:xfrm>
        </p:grpSpPr>
        <p:pic>
          <p:nvPicPr>
            <p:cNvPr id="101378" name="图片 1146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486" y="4406005"/>
              <a:ext cx="5736833" cy="1804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379" name="Freeform 5619"/>
            <p:cNvSpPr>
              <a:spLocks noChangeArrowheads="1"/>
            </p:cNvSpPr>
            <p:nvPr/>
          </p:nvSpPr>
          <p:spPr bwMode="auto">
            <a:xfrm>
              <a:off x="4628132" y="2901027"/>
              <a:ext cx="621387" cy="2839449"/>
            </a:xfrm>
            <a:custGeom>
              <a:avLst/>
              <a:gdLst>
                <a:gd name="T0" fmla="*/ 147 w 151"/>
                <a:gd name="T1" fmla="*/ 690 h 690"/>
                <a:gd name="T2" fmla="*/ 13 w 151"/>
                <a:gd name="T3" fmla="*/ 389 h 690"/>
                <a:gd name="T4" fmla="*/ 0 w 151"/>
                <a:gd name="T5" fmla="*/ 0 h 690"/>
                <a:gd name="T6" fmla="*/ 151 w 151"/>
                <a:gd name="T7" fmla="*/ 241 h 690"/>
                <a:gd name="T8" fmla="*/ 147 w 151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90">
                  <a:moveTo>
                    <a:pt x="147" y="690"/>
                  </a:moveTo>
                  <a:lnTo>
                    <a:pt x="13" y="389"/>
                  </a:lnTo>
                  <a:lnTo>
                    <a:pt x="0" y="0"/>
                  </a:lnTo>
                  <a:lnTo>
                    <a:pt x="151" y="241"/>
                  </a:lnTo>
                  <a:lnTo>
                    <a:pt x="147" y="69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endParaRPr lang="zh-CN" altLang="en-US" sz="100"/>
            </a:p>
          </p:txBody>
        </p:sp>
        <p:sp>
          <p:nvSpPr>
            <p:cNvPr id="5825" name="Freeform 5627"/>
            <p:cNvSpPr/>
            <p:nvPr/>
          </p:nvSpPr>
          <p:spPr bwMode="auto">
            <a:xfrm>
              <a:off x="4479241" y="2068614"/>
              <a:ext cx="2329169" cy="868296"/>
            </a:xfrm>
            <a:custGeom>
              <a:avLst/>
              <a:gdLst>
                <a:gd name="T0" fmla="*/ 52 w 566"/>
                <a:gd name="T1" fmla="*/ 211 h 211"/>
                <a:gd name="T2" fmla="*/ 0 w 566"/>
                <a:gd name="T3" fmla="*/ 41 h 211"/>
                <a:gd name="T4" fmla="*/ 485 w 566"/>
                <a:gd name="T5" fmla="*/ 0 h 211"/>
                <a:gd name="T6" fmla="*/ 566 w 566"/>
                <a:gd name="T7" fmla="*/ 155 h 211"/>
                <a:gd name="T8" fmla="*/ 52 w 566"/>
                <a:gd name="T9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211">
                  <a:moveTo>
                    <a:pt x="52" y="211"/>
                  </a:moveTo>
                  <a:lnTo>
                    <a:pt x="0" y="41"/>
                  </a:lnTo>
                  <a:lnTo>
                    <a:pt x="485" y="0"/>
                  </a:lnTo>
                  <a:lnTo>
                    <a:pt x="566" y="155"/>
                  </a:lnTo>
                  <a:lnTo>
                    <a:pt x="52" y="2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</p:spPr>
          <p:txBody>
            <a:bodyPr lIns="68803" tIns="34401" rIns="68803" bIns="34401"/>
            <a:lstStyle/>
            <a:p>
              <a:pPr>
                <a:defRPr/>
              </a:pPr>
              <a:endParaRPr lang="zh-CN" altLang="en-US" sz="100" noProof="1"/>
            </a:p>
          </p:txBody>
        </p:sp>
        <p:sp>
          <p:nvSpPr>
            <p:cNvPr id="5829" name="Freeform 5631"/>
            <p:cNvSpPr/>
            <p:nvPr/>
          </p:nvSpPr>
          <p:spPr bwMode="auto">
            <a:xfrm>
              <a:off x="6776641" y="2242559"/>
              <a:ext cx="2234521" cy="1304502"/>
            </a:xfrm>
            <a:custGeom>
              <a:avLst/>
              <a:gdLst>
                <a:gd name="T0" fmla="*/ 0 w 543"/>
                <a:gd name="T1" fmla="*/ 109 h 317"/>
                <a:gd name="T2" fmla="*/ 230 w 543"/>
                <a:gd name="T3" fmla="*/ 0 h 317"/>
                <a:gd name="T4" fmla="*/ 543 w 543"/>
                <a:gd name="T5" fmla="*/ 182 h 317"/>
                <a:gd name="T6" fmla="*/ 264 w 543"/>
                <a:gd name="T7" fmla="*/ 317 h 317"/>
                <a:gd name="T8" fmla="*/ 0 w 543"/>
                <a:gd name="T9" fmla="*/ 109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3" h="317">
                  <a:moveTo>
                    <a:pt x="0" y="109"/>
                  </a:moveTo>
                  <a:lnTo>
                    <a:pt x="230" y="0"/>
                  </a:lnTo>
                  <a:lnTo>
                    <a:pt x="543" y="182"/>
                  </a:lnTo>
                  <a:lnTo>
                    <a:pt x="264" y="317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</p:spPr>
          <p:txBody>
            <a:bodyPr lIns="68803" tIns="34401" rIns="68803" bIns="34401"/>
            <a:lstStyle/>
            <a:p>
              <a:pPr>
                <a:defRPr/>
              </a:pPr>
              <a:endParaRPr lang="zh-CN" altLang="en-US" sz="100" noProof="1"/>
            </a:p>
          </p:txBody>
        </p:sp>
        <p:sp>
          <p:nvSpPr>
            <p:cNvPr id="101382" name="Freeform 5619"/>
            <p:cNvSpPr>
              <a:spLocks noChangeArrowheads="1"/>
            </p:cNvSpPr>
            <p:nvPr/>
          </p:nvSpPr>
          <p:spPr bwMode="auto">
            <a:xfrm>
              <a:off x="4645530" y="2961587"/>
              <a:ext cx="621387" cy="2839451"/>
            </a:xfrm>
            <a:custGeom>
              <a:avLst/>
              <a:gdLst>
                <a:gd name="T0" fmla="*/ 147 w 151"/>
                <a:gd name="T1" fmla="*/ 690 h 690"/>
                <a:gd name="T2" fmla="*/ 13 w 151"/>
                <a:gd name="T3" fmla="*/ 389 h 690"/>
                <a:gd name="T4" fmla="*/ 0 w 151"/>
                <a:gd name="T5" fmla="*/ 0 h 690"/>
                <a:gd name="T6" fmla="*/ 151 w 151"/>
                <a:gd name="T7" fmla="*/ 241 h 690"/>
                <a:gd name="T8" fmla="*/ 147 w 151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690">
                  <a:moveTo>
                    <a:pt x="147" y="690"/>
                  </a:moveTo>
                  <a:lnTo>
                    <a:pt x="13" y="389"/>
                  </a:lnTo>
                  <a:lnTo>
                    <a:pt x="0" y="0"/>
                  </a:lnTo>
                  <a:lnTo>
                    <a:pt x="151" y="241"/>
                  </a:lnTo>
                  <a:lnTo>
                    <a:pt x="147" y="690"/>
                  </a:lnTo>
                  <a:close/>
                </a:path>
              </a:pathLst>
            </a:custGeom>
            <a:gradFill rotWithShape="1">
              <a:gsLst>
                <a:gs pos="0">
                  <a:srgbClr val="A6A6A6">
                    <a:alpha val="50000"/>
                  </a:srgbClr>
                </a:gs>
                <a:gs pos="50000">
                  <a:schemeClr val="bg1">
                    <a:alpha val="0"/>
                  </a:schemeClr>
                </a:gs>
                <a:gs pos="100000">
                  <a:srgbClr val="A6A6A6">
                    <a:alpha val="50000"/>
                  </a:srgbClr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endParaRPr lang="zh-CN" altLang="en-US" sz="100"/>
            </a:p>
          </p:txBody>
        </p:sp>
        <p:sp>
          <p:nvSpPr>
            <p:cNvPr id="11356" name="Freeform 5623"/>
            <p:cNvSpPr/>
            <p:nvPr/>
          </p:nvSpPr>
          <p:spPr bwMode="auto">
            <a:xfrm>
              <a:off x="3536391" y="2622965"/>
              <a:ext cx="1757163" cy="1312730"/>
            </a:xfrm>
            <a:custGeom>
              <a:avLst/>
              <a:gdLst>
                <a:gd name="T0" fmla="*/ 178 w 178"/>
                <a:gd name="T1" fmla="*/ 131 h 132"/>
                <a:gd name="T2" fmla="*/ 119 w 178"/>
                <a:gd name="T3" fmla="*/ 30 h 132"/>
                <a:gd name="T4" fmla="*/ 0 w 178"/>
                <a:gd name="T5" fmla="*/ 0 h 132"/>
                <a:gd name="T6" fmla="*/ 31 w 178"/>
                <a:gd name="T7" fmla="*/ 98 h 132"/>
                <a:gd name="T8" fmla="*/ 177 w 178"/>
                <a:gd name="T9" fmla="*/ 131 h 132"/>
                <a:gd name="T10" fmla="*/ 178 w 178"/>
                <a:gd name="T11" fmla="*/ 132 h 132"/>
                <a:gd name="T12" fmla="*/ 178 w 178"/>
                <a:gd name="T13" fmla="*/ 13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32">
                  <a:moveTo>
                    <a:pt x="178" y="131"/>
                  </a:moveTo>
                  <a:cubicBezTo>
                    <a:pt x="119" y="30"/>
                    <a:pt x="119" y="30"/>
                    <a:pt x="119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31" y="98"/>
                    <a:pt x="176" y="130"/>
                    <a:pt x="177" y="131"/>
                  </a:cubicBezTo>
                  <a:cubicBezTo>
                    <a:pt x="178" y="131"/>
                    <a:pt x="178" y="132"/>
                    <a:pt x="178" y="132"/>
                  </a:cubicBezTo>
                  <a:lnTo>
                    <a:pt x="178" y="1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</p:spPr>
          <p:txBody>
            <a:bodyPr lIns="68803" tIns="34401" rIns="68803" bIns="34401"/>
            <a:lstStyle/>
            <a:p>
              <a:pPr>
                <a:defRPr/>
              </a:pPr>
              <a:endParaRPr lang="zh-CN" altLang="en-US" sz="100" noProof="1"/>
            </a:p>
          </p:txBody>
        </p:sp>
        <p:grpSp>
          <p:nvGrpSpPr>
            <p:cNvPr id="4" name="Group 5788"/>
            <p:cNvGrpSpPr>
              <a:grpSpLocks noChangeAspect="1"/>
            </p:cNvGrpSpPr>
            <p:nvPr/>
          </p:nvGrpSpPr>
          <p:grpSpPr bwMode="auto">
            <a:xfrm>
              <a:off x="4674924" y="3788296"/>
              <a:ext cx="571108" cy="1947511"/>
              <a:chOff x="2534" y="2472"/>
              <a:chExt cx="139" cy="474"/>
            </a:xfrm>
            <a:gradFill>
              <a:gsLst>
                <a:gs pos="100000">
                  <a:schemeClr val="bg1">
                    <a:alpha val="0"/>
                  </a:schemeClr>
                </a:gs>
                <a:gs pos="0">
                  <a:schemeClr val="bg1">
                    <a:lumMod val="65000"/>
                    <a:alpha val="32000"/>
                  </a:schemeClr>
                </a:gs>
              </a:gsLst>
              <a:lin ang="5400000" scaled="0"/>
            </a:gradFill>
          </p:grpSpPr>
          <p:sp>
            <p:nvSpPr>
              <p:cNvPr id="11470" name="Freeform 5789"/>
              <p:cNvSpPr/>
              <p:nvPr/>
            </p:nvSpPr>
            <p:spPr bwMode="auto">
              <a:xfrm>
                <a:off x="2534" y="2472"/>
                <a:ext cx="139" cy="474"/>
              </a:xfrm>
              <a:custGeom>
                <a:avLst/>
                <a:gdLst>
                  <a:gd name="T0" fmla="*/ 0 w 139"/>
                  <a:gd name="T1" fmla="*/ 0 h 474"/>
                  <a:gd name="T2" fmla="*/ 5 w 139"/>
                  <a:gd name="T3" fmla="*/ 175 h 474"/>
                  <a:gd name="T4" fmla="*/ 139 w 139"/>
                  <a:gd name="T5" fmla="*/ 474 h 474"/>
                  <a:gd name="T6" fmla="*/ 139 w 139"/>
                  <a:gd name="T7" fmla="*/ 29 h 474"/>
                  <a:gd name="T8" fmla="*/ 0 w 139"/>
                  <a:gd name="T9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474">
                    <a:moveTo>
                      <a:pt x="0" y="0"/>
                    </a:moveTo>
                    <a:lnTo>
                      <a:pt x="5" y="175"/>
                    </a:lnTo>
                    <a:lnTo>
                      <a:pt x="139" y="474"/>
                    </a:lnTo>
                    <a:lnTo>
                      <a:pt x="139" y="2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68803" tIns="34401" rIns="68803" bIns="34401"/>
              <a:lstStyle/>
              <a:p>
                <a:pPr>
                  <a:defRPr/>
                </a:pPr>
                <a:endParaRPr lang="zh-CN" altLang="en-US" sz="100" noProof="1"/>
              </a:p>
            </p:txBody>
          </p:sp>
          <p:sp>
            <p:nvSpPr>
              <p:cNvPr id="11471" name="Freeform 5790"/>
              <p:cNvSpPr/>
              <p:nvPr/>
            </p:nvSpPr>
            <p:spPr bwMode="auto">
              <a:xfrm>
                <a:off x="2534" y="2472"/>
                <a:ext cx="139" cy="474"/>
              </a:xfrm>
              <a:custGeom>
                <a:avLst/>
                <a:gdLst>
                  <a:gd name="T0" fmla="*/ 0 w 139"/>
                  <a:gd name="T1" fmla="*/ 0 h 474"/>
                  <a:gd name="T2" fmla="*/ 5 w 139"/>
                  <a:gd name="T3" fmla="*/ 175 h 474"/>
                  <a:gd name="T4" fmla="*/ 139 w 139"/>
                  <a:gd name="T5" fmla="*/ 474 h 474"/>
                  <a:gd name="T6" fmla="*/ 139 w 139"/>
                  <a:gd name="T7" fmla="*/ 29 h 474"/>
                  <a:gd name="T8" fmla="*/ 0 w 139"/>
                  <a:gd name="T9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474">
                    <a:moveTo>
                      <a:pt x="0" y="0"/>
                    </a:moveTo>
                    <a:lnTo>
                      <a:pt x="5" y="175"/>
                    </a:lnTo>
                    <a:lnTo>
                      <a:pt x="139" y="474"/>
                    </a:lnTo>
                    <a:lnTo>
                      <a:pt x="139" y="29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lIns="68803" tIns="34401" rIns="68803" bIns="34401"/>
              <a:lstStyle/>
              <a:p>
                <a:pPr>
                  <a:defRPr/>
                </a:pPr>
                <a:endParaRPr lang="zh-CN" altLang="en-US" sz="100" noProof="1"/>
              </a:p>
            </p:txBody>
          </p:sp>
        </p:grpSp>
        <p:grpSp>
          <p:nvGrpSpPr>
            <p:cNvPr id="5" name="Group 5638"/>
            <p:cNvGrpSpPr>
              <a:grpSpLocks noChangeAspect="1"/>
            </p:cNvGrpSpPr>
            <p:nvPr/>
          </p:nvGrpSpPr>
          <p:grpSpPr bwMode="auto">
            <a:xfrm>
              <a:off x="4702621" y="2696801"/>
              <a:ext cx="3176887" cy="1242773"/>
              <a:chOff x="3454" y="2010"/>
              <a:chExt cx="772" cy="302"/>
            </a:xfrm>
            <a:solidFill>
              <a:schemeClr val="bg1">
                <a:lumMod val="85000"/>
              </a:schemeClr>
            </a:solidFill>
          </p:grpSpPr>
          <p:sp>
            <p:nvSpPr>
              <p:cNvPr id="5837" name="Freeform 5639"/>
              <p:cNvSpPr/>
              <p:nvPr/>
            </p:nvSpPr>
            <p:spPr bwMode="auto">
              <a:xfrm>
                <a:off x="3454" y="2010"/>
                <a:ext cx="772" cy="302"/>
              </a:xfrm>
              <a:custGeom>
                <a:avLst/>
                <a:gdLst>
                  <a:gd name="T0" fmla="*/ 510 w 772"/>
                  <a:gd name="T1" fmla="*/ 0 h 302"/>
                  <a:gd name="T2" fmla="*/ 0 w 772"/>
                  <a:gd name="T3" fmla="*/ 56 h 302"/>
                  <a:gd name="T4" fmla="*/ 141 w 772"/>
                  <a:gd name="T5" fmla="*/ 302 h 302"/>
                  <a:gd name="T6" fmla="*/ 772 w 772"/>
                  <a:gd name="T7" fmla="*/ 208 h 302"/>
                  <a:gd name="T8" fmla="*/ 510 w 772"/>
                  <a:gd name="T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2" h="302">
                    <a:moveTo>
                      <a:pt x="510" y="0"/>
                    </a:moveTo>
                    <a:lnTo>
                      <a:pt x="0" y="56"/>
                    </a:lnTo>
                    <a:lnTo>
                      <a:pt x="141" y="302"/>
                    </a:lnTo>
                    <a:lnTo>
                      <a:pt x="772" y="208"/>
                    </a:lnTo>
                    <a:lnTo>
                      <a:pt x="51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lIns="68803" tIns="34401" rIns="68803" bIns="34401"/>
              <a:lstStyle/>
              <a:p>
                <a:pPr>
                  <a:defRPr/>
                </a:pPr>
                <a:endParaRPr lang="zh-CN" altLang="en-US" sz="100" noProof="1"/>
              </a:p>
            </p:txBody>
          </p:sp>
          <p:sp>
            <p:nvSpPr>
              <p:cNvPr id="5838" name="Freeform 5640"/>
              <p:cNvSpPr/>
              <p:nvPr/>
            </p:nvSpPr>
            <p:spPr bwMode="auto">
              <a:xfrm>
                <a:off x="3454" y="2010"/>
                <a:ext cx="772" cy="302"/>
              </a:xfrm>
              <a:custGeom>
                <a:avLst/>
                <a:gdLst>
                  <a:gd name="T0" fmla="*/ 510 w 772"/>
                  <a:gd name="T1" fmla="*/ 0 h 302"/>
                  <a:gd name="T2" fmla="*/ 0 w 772"/>
                  <a:gd name="T3" fmla="*/ 56 h 302"/>
                  <a:gd name="T4" fmla="*/ 141 w 772"/>
                  <a:gd name="T5" fmla="*/ 302 h 302"/>
                  <a:gd name="T6" fmla="*/ 772 w 772"/>
                  <a:gd name="T7" fmla="*/ 208 h 302"/>
                  <a:gd name="T8" fmla="*/ 510 w 772"/>
                  <a:gd name="T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2" h="302">
                    <a:moveTo>
                      <a:pt x="510" y="0"/>
                    </a:moveTo>
                    <a:lnTo>
                      <a:pt x="0" y="56"/>
                    </a:lnTo>
                    <a:lnTo>
                      <a:pt x="141" y="302"/>
                    </a:lnTo>
                    <a:lnTo>
                      <a:pt x="772" y="208"/>
                    </a:lnTo>
                    <a:lnTo>
                      <a:pt x="510" y="0"/>
                    </a:lnTo>
                  </a:path>
                </a:pathLst>
              </a:custGeom>
              <a:grpFill/>
              <a:ln>
                <a:noFill/>
              </a:ln>
            </p:spPr>
            <p:txBody>
              <a:bodyPr lIns="68803" tIns="34401" rIns="68803" bIns="34401"/>
              <a:lstStyle/>
              <a:p>
                <a:pPr>
                  <a:defRPr/>
                </a:pPr>
                <a:endParaRPr lang="zh-CN" altLang="en-US" sz="100" noProof="1"/>
              </a:p>
            </p:txBody>
          </p:sp>
        </p:grpSp>
        <p:grpSp>
          <p:nvGrpSpPr>
            <p:cNvPr id="101386" name="组合 11474"/>
            <p:cNvGrpSpPr>
              <a:grpSpLocks/>
            </p:cNvGrpSpPr>
            <p:nvPr/>
          </p:nvGrpSpPr>
          <p:grpSpPr bwMode="auto">
            <a:xfrm>
              <a:off x="4585523" y="1271914"/>
              <a:ext cx="4353645" cy="3457512"/>
              <a:chOff x="4585524" y="1271913"/>
              <a:chExt cx="4353648" cy="3457509"/>
            </a:xfrm>
          </p:grpSpPr>
          <p:grpSp>
            <p:nvGrpSpPr>
              <p:cNvPr id="101387" name="组合 11473"/>
              <p:cNvGrpSpPr>
                <a:grpSpLocks/>
              </p:cNvGrpSpPr>
              <p:nvPr/>
            </p:nvGrpSpPr>
            <p:grpSpPr bwMode="auto">
              <a:xfrm>
                <a:off x="4585524" y="1778245"/>
                <a:ext cx="1411857" cy="2951177"/>
                <a:chOff x="4400552" y="1170243"/>
                <a:chExt cx="1411857" cy="2951180"/>
              </a:xfrm>
            </p:grpSpPr>
            <p:sp>
              <p:nvSpPr>
                <p:cNvPr id="101388" name="Freeform 5702"/>
                <p:cNvSpPr>
                  <a:spLocks noChangeArrowheads="1"/>
                </p:cNvSpPr>
                <p:nvPr/>
              </p:nvSpPr>
              <p:spPr bwMode="auto">
                <a:xfrm>
                  <a:off x="5450459" y="3873773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89" name="Freeform 5704"/>
                <p:cNvSpPr>
                  <a:spLocks noChangeArrowheads="1"/>
                </p:cNvSpPr>
                <p:nvPr/>
              </p:nvSpPr>
              <p:spPr bwMode="auto">
                <a:xfrm>
                  <a:off x="4400552" y="1170243"/>
                  <a:ext cx="493713" cy="893763"/>
                </a:xfrm>
                <a:custGeom>
                  <a:avLst/>
                  <a:gdLst>
                    <a:gd name="T0" fmla="*/ 5168 w 10074"/>
                    <a:gd name="T1" fmla="*/ 10248 h 10261"/>
                    <a:gd name="T2" fmla="*/ 7432 w 10074"/>
                    <a:gd name="T3" fmla="*/ 9722 h 10261"/>
                    <a:gd name="T4" fmla="*/ 9507 w 10074"/>
                    <a:gd name="T5" fmla="*/ 9196 h 10261"/>
                    <a:gd name="T6" fmla="*/ 9507 w 10074"/>
                    <a:gd name="T7" fmla="*/ 7304 h 10261"/>
                    <a:gd name="T8" fmla="*/ 8187 w 10074"/>
                    <a:gd name="T9" fmla="*/ 5623 h 10261"/>
                    <a:gd name="T10" fmla="*/ 7055 w 10074"/>
                    <a:gd name="T11" fmla="*/ 4571 h 10261"/>
                    <a:gd name="T12" fmla="*/ 450 w 10074"/>
                    <a:gd name="T13" fmla="*/ 366 h 10261"/>
                    <a:gd name="T14" fmla="*/ 73 w 10074"/>
                    <a:gd name="T15" fmla="*/ 261 h 10261"/>
                    <a:gd name="T16" fmla="*/ 73 w 10074"/>
                    <a:gd name="T17" fmla="*/ 471 h 10261"/>
                    <a:gd name="T18" fmla="*/ 1066 w 10074"/>
                    <a:gd name="T19" fmla="*/ 6039 h 10261"/>
                    <a:gd name="T20" fmla="*/ 1587 w 10074"/>
                    <a:gd name="T21" fmla="*/ 7199 h 10261"/>
                    <a:gd name="T22" fmla="*/ 2812 w 10074"/>
                    <a:gd name="T23" fmla="*/ 8881 h 10261"/>
                    <a:gd name="T24" fmla="*/ 5168 w 10074"/>
                    <a:gd name="T25" fmla="*/ 10248 h 10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0" name="Freeform 5715"/>
                <p:cNvSpPr>
                  <a:spLocks noChangeArrowheads="1"/>
                </p:cNvSpPr>
                <p:nvPr/>
              </p:nvSpPr>
              <p:spPr bwMode="auto">
                <a:xfrm>
                  <a:off x="4476484" y="1752667"/>
                  <a:ext cx="1084263" cy="2273301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E34F4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1" name="Freeform 5716"/>
                <p:cNvSpPr>
                  <a:spLocks noChangeArrowheads="1"/>
                </p:cNvSpPr>
                <p:nvPr/>
              </p:nvSpPr>
              <p:spPr bwMode="auto">
                <a:xfrm>
                  <a:off x="4713020" y="1641541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E34F4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2" name="Freeform 5717"/>
                <p:cNvSpPr>
                  <a:spLocks noChangeArrowheads="1"/>
                </p:cNvSpPr>
                <p:nvPr/>
              </p:nvSpPr>
              <p:spPr bwMode="auto">
                <a:xfrm>
                  <a:off x="4597132" y="1733617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3" name="Freeform 5703"/>
                <p:cNvSpPr>
                  <a:spLocks noChangeArrowheads="1"/>
                </p:cNvSpPr>
                <p:nvPr/>
              </p:nvSpPr>
              <p:spPr bwMode="auto">
                <a:xfrm>
                  <a:off x="4405578" y="1186854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</p:grpSp>
          <p:grpSp>
            <p:nvGrpSpPr>
              <p:cNvPr id="101394" name="组合 5992"/>
              <p:cNvGrpSpPr>
                <a:grpSpLocks/>
              </p:cNvGrpSpPr>
              <p:nvPr/>
            </p:nvGrpSpPr>
            <p:grpSpPr bwMode="auto">
              <a:xfrm rot="781172">
                <a:off x="5242049" y="1323326"/>
                <a:ext cx="1411857" cy="2951177"/>
                <a:chOff x="4400552" y="1170242"/>
                <a:chExt cx="1411857" cy="2951181"/>
              </a:xfrm>
            </p:grpSpPr>
            <p:sp>
              <p:nvSpPr>
                <p:cNvPr id="101395" name="Freeform 5702"/>
                <p:cNvSpPr>
                  <a:spLocks noChangeArrowheads="1"/>
                </p:cNvSpPr>
                <p:nvPr/>
              </p:nvSpPr>
              <p:spPr bwMode="auto">
                <a:xfrm>
                  <a:off x="5450459" y="3873773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6" name="Freeform 5704"/>
                <p:cNvSpPr>
                  <a:spLocks noChangeArrowheads="1"/>
                </p:cNvSpPr>
                <p:nvPr/>
              </p:nvSpPr>
              <p:spPr bwMode="auto">
                <a:xfrm>
                  <a:off x="4400552" y="1170242"/>
                  <a:ext cx="493713" cy="893764"/>
                </a:xfrm>
                <a:custGeom>
                  <a:avLst/>
                  <a:gdLst>
                    <a:gd name="T0" fmla="*/ 5168 w 10074"/>
                    <a:gd name="T1" fmla="*/ 10248 h 10261"/>
                    <a:gd name="T2" fmla="*/ 7432 w 10074"/>
                    <a:gd name="T3" fmla="*/ 9722 h 10261"/>
                    <a:gd name="T4" fmla="*/ 9507 w 10074"/>
                    <a:gd name="T5" fmla="*/ 9196 h 10261"/>
                    <a:gd name="T6" fmla="*/ 9507 w 10074"/>
                    <a:gd name="T7" fmla="*/ 7304 h 10261"/>
                    <a:gd name="T8" fmla="*/ 8187 w 10074"/>
                    <a:gd name="T9" fmla="*/ 5623 h 10261"/>
                    <a:gd name="T10" fmla="*/ 7055 w 10074"/>
                    <a:gd name="T11" fmla="*/ 4571 h 10261"/>
                    <a:gd name="T12" fmla="*/ 450 w 10074"/>
                    <a:gd name="T13" fmla="*/ 366 h 10261"/>
                    <a:gd name="T14" fmla="*/ 73 w 10074"/>
                    <a:gd name="T15" fmla="*/ 261 h 10261"/>
                    <a:gd name="T16" fmla="*/ 73 w 10074"/>
                    <a:gd name="T17" fmla="*/ 471 h 10261"/>
                    <a:gd name="T18" fmla="*/ 1066 w 10074"/>
                    <a:gd name="T19" fmla="*/ 6039 h 10261"/>
                    <a:gd name="T20" fmla="*/ 1587 w 10074"/>
                    <a:gd name="T21" fmla="*/ 7199 h 10261"/>
                    <a:gd name="T22" fmla="*/ 2812 w 10074"/>
                    <a:gd name="T23" fmla="*/ 8881 h 10261"/>
                    <a:gd name="T24" fmla="*/ 5168 w 10074"/>
                    <a:gd name="T25" fmla="*/ 10248 h 10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7" name="Freeform 5715"/>
                <p:cNvSpPr>
                  <a:spLocks noChangeArrowheads="1"/>
                </p:cNvSpPr>
                <p:nvPr/>
              </p:nvSpPr>
              <p:spPr bwMode="auto">
                <a:xfrm>
                  <a:off x="4476483" y="1752666"/>
                  <a:ext cx="1084263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01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8" name="Freeform 5716"/>
                <p:cNvSpPr>
                  <a:spLocks noChangeArrowheads="1"/>
                </p:cNvSpPr>
                <p:nvPr/>
              </p:nvSpPr>
              <p:spPr bwMode="auto">
                <a:xfrm>
                  <a:off x="4713021" y="1641541"/>
                  <a:ext cx="1055688" cy="2328865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01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399" name="Freeform 5717"/>
                <p:cNvSpPr>
                  <a:spLocks noChangeArrowheads="1"/>
                </p:cNvSpPr>
                <p:nvPr/>
              </p:nvSpPr>
              <p:spPr bwMode="auto">
                <a:xfrm>
                  <a:off x="4597132" y="1733617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01AC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0" name="Freeform 5703"/>
                <p:cNvSpPr>
                  <a:spLocks noChangeArrowheads="1"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</p:grpSp>
          <p:grpSp>
            <p:nvGrpSpPr>
              <p:cNvPr id="101401" name="组合 5999"/>
              <p:cNvGrpSpPr>
                <a:grpSpLocks/>
              </p:cNvGrpSpPr>
              <p:nvPr/>
            </p:nvGrpSpPr>
            <p:grpSpPr bwMode="auto">
              <a:xfrm rot="1701895">
                <a:off x="6140258" y="1271913"/>
                <a:ext cx="1411857" cy="2951177"/>
                <a:chOff x="4400548" y="1170243"/>
                <a:chExt cx="1411855" cy="2951179"/>
              </a:xfrm>
            </p:grpSpPr>
            <p:sp>
              <p:nvSpPr>
                <p:cNvPr id="101402" name="Freeform 5702"/>
                <p:cNvSpPr>
                  <a:spLocks noChangeArrowheads="1"/>
                </p:cNvSpPr>
                <p:nvPr/>
              </p:nvSpPr>
              <p:spPr bwMode="auto">
                <a:xfrm>
                  <a:off x="5450453" y="3873772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3" name="Freeform 5704"/>
                <p:cNvSpPr>
                  <a:spLocks noChangeArrowheads="1"/>
                </p:cNvSpPr>
                <p:nvPr/>
              </p:nvSpPr>
              <p:spPr bwMode="auto">
                <a:xfrm>
                  <a:off x="4400548" y="1170243"/>
                  <a:ext cx="493712" cy="893763"/>
                </a:xfrm>
                <a:custGeom>
                  <a:avLst/>
                  <a:gdLst>
                    <a:gd name="T0" fmla="*/ 5168 w 10074"/>
                    <a:gd name="T1" fmla="*/ 10248 h 10261"/>
                    <a:gd name="T2" fmla="*/ 7432 w 10074"/>
                    <a:gd name="T3" fmla="*/ 9722 h 10261"/>
                    <a:gd name="T4" fmla="*/ 9507 w 10074"/>
                    <a:gd name="T5" fmla="*/ 9196 h 10261"/>
                    <a:gd name="T6" fmla="*/ 9507 w 10074"/>
                    <a:gd name="T7" fmla="*/ 7304 h 10261"/>
                    <a:gd name="T8" fmla="*/ 8187 w 10074"/>
                    <a:gd name="T9" fmla="*/ 5623 h 10261"/>
                    <a:gd name="T10" fmla="*/ 7055 w 10074"/>
                    <a:gd name="T11" fmla="*/ 4571 h 10261"/>
                    <a:gd name="T12" fmla="*/ 450 w 10074"/>
                    <a:gd name="T13" fmla="*/ 366 h 10261"/>
                    <a:gd name="T14" fmla="*/ 73 w 10074"/>
                    <a:gd name="T15" fmla="*/ 261 h 10261"/>
                    <a:gd name="T16" fmla="*/ 73 w 10074"/>
                    <a:gd name="T17" fmla="*/ 471 h 10261"/>
                    <a:gd name="T18" fmla="*/ 1066 w 10074"/>
                    <a:gd name="T19" fmla="*/ 6039 h 10261"/>
                    <a:gd name="T20" fmla="*/ 1587 w 10074"/>
                    <a:gd name="T21" fmla="*/ 7199 h 10261"/>
                    <a:gd name="T22" fmla="*/ 2812 w 10074"/>
                    <a:gd name="T23" fmla="*/ 8881 h 10261"/>
                    <a:gd name="T24" fmla="*/ 5168 w 10074"/>
                    <a:gd name="T25" fmla="*/ 10248 h 10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4" name="Freeform 5715"/>
                <p:cNvSpPr>
                  <a:spLocks noChangeArrowheads="1"/>
                </p:cNvSpPr>
                <p:nvPr/>
              </p:nvSpPr>
              <p:spPr bwMode="auto">
                <a:xfrm>
                  <a:off x="4476479" y="1752665"/>
                  <a:ext cx="1084262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FFA2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5" name="Freeform 5716"/>
                <p:cNvSpPr>
                  <a:spLocks noChangeArrowheads="1"/>
                </p:cNvSpPr>
                <p:nvPr/>
              </p:nvSpPr>
              <p:spPr bwMode="auto">
                <a:xfrm>
                  <a:off x="4713018" y="1641539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FFA2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6" name="Freeform 5717"/>
                <p:cNvSpPr>
                  <a:spLocks noChangeArrowheads="1"/>
                </p:cNvSpPr>
                <p:nvPr/>
              </p:nvSpPr>
              <p:spPr bwMode="auto">
                <a:xfrm>
                  <a:off x="4597131" y="1733615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FFB8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07" name="Freeform 5703"/>
                <p:cNvSpPr>
                  <a:spLocks noChangeArrowheads="1"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</p:grpSp>
          <p:grpSp>
            <p:nvGrpSpPr>
              <p:cNvPr id="101408" name="组合 6006"/>
              <p:cNvGrpSpPr>
                <a:grpSpLocks/>
              </p:cNvGrpSpPr>
              <p:nvPr/>
            </p:nvGrpSpPr>
            <p:grpSpPr bwMode="auto">
              <a:xfrm rot="2920266">
                <a:off x="6757655" y="1950494"/>
                <a:ext cx="1411858" cy="2951176"/>
                <a:chOff x="4400552" y="1170242"/>
                <a:chExt cx="1411857" cy="2951182"/>
              </a:xfrm>
            </p:grpSpPr>
            <p:sp>
              <p:nvSpPr>
                <p:cNvPr id="101409" name="Freeform 5702"/>
                <p:cNvSpPr>
                  <a:spLocks noChangeArrowheads="1"/>
                </p:cNvSpPr>
                <p:nvPr/>
              </p:nvSpPr>
              <p:spPr bwMode="auto">
                <a:xfrm>
                  <a:off x="5450459" y="3873774"/>
                  <a:ext cx="361950" cy="247650"/>
                </a:xfrm>
                <a:custGeom>
                  <a:avLst/>
                  <a:gdLst>
                    <a:gd name="T0" fmla="*/ 39 w 39"/>
                    <a:gd name="T1" fmla="*/ 11 h 27"/>
                    <a:gd name="T2" fmla="*/ 39 w 39"/>
                    <a:gd name="T3" fmla="*/ 12 h 27"/>
                    <a:gd name="T4" fmla="*/ 38 w 39"/>
                    <a:gd name="T5" fmla="*/ 13 h 27"/>
                    <a:gd name="T6" fmla="*/ 31 w 39"/>
                    <a:gd name="T7" fmla="*/ 19 h 27"/>
                    <a:gd name="T8" fmla="*/ 30 w 39"/>
                    <a:gd name="T9" fmla="*/ 20 h 27"/>
                    <a:gd name="T10" fmla="*/ 29 w 39"/>
                    <a:gd name="T11" fmla="*/ 21 h 27"/>
                    <a:gd name="T12" fmla="*/ 19 w 39"/>
                    <a:gd name="T13" fmla="*/ 25 h 27"/>
                    <a:gd name="T14" fmla="*/ 17 w 39"/>
                    <a:gd name="T15" fmla="*/ 26 h 27"/>
                    <a:gd name="T16" fmla="*/ 16 w 39"/>
                    <a:gd name="T17" fmla="*/ 26 h 27"/>
                    <a:gd name="T18" fmla="*/ 7 w 39"/>
                    <a:gd name="T19" fmla="*/ 27 h 27"/>
                    <a:gd name="T20" fmla="*/ 6 w 39"/>
                    <a:gd name="T21" fmla="*/ 26 h 27"/>
                    <a:gd name="T22" fmla="*/ 5 w 39"/>
                    <a:gd name="T23" fmla="*/ 26 h 27"/>
                    <a:gd name="T24" fmla="*/ 0 w 39"/>
                    <a:gd name="T25" fmla="*/ 15 h 27"/>
                    <a:gd name="T26" fmla="*/ 11 w 39"/>
                    <a:gd name="T27" fmla="*/ 14 h 27"/>
                    <a:gd name="T28" fmla="*/ 11 w 39"/>
                    <a:gd name="T29" fmla="*/ 15 h 27"/>
                    <a:gd name="T30" fmla="*/ 12 w 39"/>
                    <a:gd name="T31" fmla="*/ 14 h 27"/>
                    <a:gd name="T32" fmla="*/ 26 w 39"/>
                    <a:gd name="T33" fmla="*/ 8 h 27"/>
                    <a:gd name="T34" fmla="*/ 26 w 39"/>
                    <a:gd name="T35" fmla="*/ 8 h 27"/>
                    <a:gd name="T36" fmla="*/ 34 w 39"/>
                    <a:gd name="T37" fmla="*/ 0 h 27"/>
                    <a:gd name="T38" fmla="*/ 39 w 39"/>
                    <a:gd name="T39" fmla="*/ 1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39" h="27">
                      <a:moveTo>
                        <a:pt x="39" y="11"/>
                      </a:moveTo>
                      <a:cubicBezTo>
                        <a:pt x="39" y="11"/>
                        <a:pt x="39" y="12"/>
                        <a:pt x="39" y="12"/>
                      </a:cubicBezTo>
                      <a:cubicBezTo>
                        <a:pt x="39" y="12"/>
                        <a:pt x="38" y="13"/>
                        <a:pt x="38" y="13"/>
                      </a:cubicBezTo>
                      <a:cubicBezTo>
                        <a:pt x="31" y="19"/>
                        <a:pt x="31" y="19"/>
                        <a:pt x="31" y="19"/>
                      </a:cubicBezTo>
                      <a:cubicBezTo>
                        <a:pt x="31" y="20"/>
                        <a:pt x="31" y="20"/>
                        <a:pt x="30" y="20"/>
                      </a:cubicBezTo>
                      <a:cubicBezTo>
                        <a:pt x="30" y="20"/>
                        <a:pt x="29" y="21"/>
                        <a:pt x="29" y="21"/>
                      </a:cubicBezTo>
                      <a:cubicBezTo>
                        <a:pt x="19" y="25"/>
                        <a:pt x="19" y="25"/>
                        <a:pt x="19" y="25"/>
                      </a:cubicBezTo>
                      <a:cubicBezTo>
                        <a:pt x="18" y="26"/>
                        <a:pt x="18" y="26"/>
                        <a:pt x="17" y="26"/>
                      </a:cubicBezTo>
                      <a:cubicBezTo>
                        <a:pt x="17" y="26"/>
                        <a:pt x="16" y="26"/>
                        <a:pt x="16" y="26"/>
                      </a:cubicBezTo>
                      <a:cubicBezTo>
                        <a:pt x="7" y="27"/>
                        <a:pt x="7" y="27"/>
                        <a:pt x="7" y="27"/>
                      </a:cubicBezTo>
                      <a:cubicBezTo>
                        <a:pt x="6" y="26"/>
                        <a:pt x="6" y="26"/>
                        <a:pt x="6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11" y="14"/>
                        <a:pt x="11" y="14"/>
                        <a:pt x="11" y="14"/>
                      </a:cubicBezTo>
                      <a:cubicBezTo>
                        <a:pt x="11" y="15"/>
                        <a:pt x="11" y="15"/>
                        <a:pt x="11" y="15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4" y="0"/>
                        <a:pt x="34" y="0"/>
                        <a:pt x="34" y="0"/>
                      </a:cubicBezTo>
                      <a:lnTo>
                        <a:pt x="39" y="11"/>
                      </a:lnTo>
                      <a:close/>
                    </a:path>
                  </a:pathLst>
                </a:custGeom>
                <a:solidFill>
                  <a:srgbClr val="E8707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10" name="Freeform 5704"/>
                <p:cNvSpPr>
                  <a:spLocks noChangeArrowheads="1"/>
                </p:cNvSpPr>
                <p:nvPr/>
              </p:nvSpPr>
              <p:spPr bwMode="auto">
                <a:xfrm>
                  <a:off x="4400552" y="1170242"/>
                  <a:ext cx="493712" cy="893764"/>
                </a:xfrm>
                <a:custGeom>
                  <a:avLst/>
                  <a:gdLst>
                    <a:gd name="T0" fmla="*/ 5168 w 10074"/>
                    <a:gd name="T1" fmla="*/ 10248 h 10261"/>
                    <a:gd name="T2" fmla="*/ 7432 w 10074"/>
                    <a:gd name="T3" fmla="*/ 9722 h 10261"/>
                    <a:gd name="T4" fmla="*/ 9507 w 10074"/>
                    <a:gd name="T5" fmla="*/ 9196 h 10261"/>
                    <a:gd name="T6" fmla="*/ 9507 w 10074"/>
                    <a:gd name="T7" fmla="*/ 7304 h 10261"/>
                    <a:gd name="T8" fmla="*/ 8187 w 10074"/>
                    <a:gd name="T9" fmla="*/ 5623 h 10261"/>
                    <a:gd name="T10" fmla="*/ 7055 w 10074"/>
                    <a:gd name="T11" fmla="*/ 4571 h 10261"/>
                    <a:gd name="T12" fmla="*/ 450 w 10074"/>
                    <a:gd name="T13" fmla="*/ 366 h 10261"/>
                    <a:gd name="T14" fmla="*/ 73 w 10074"/>
                    <a:gd name="T15" fmla="*/ 261 h 10261"/>
                    <a:gd name="T16" fmla="*/ 73 w 10074"/>
                    <a:gd name="T17" fmla="*/ 471 h 10261"/>
                    <a:gd name="T18" fmla="*/ 1066 w 10074"/>
                    <a:gd name="T19" fmla="*/ 6039 h 10261"/>
                    <a:gd name="T20" fmla="*/ 1587 w 10074"/>
                    <a:gd name="T21" fmla="*/ 7199 h 10261"/>
                    <a:gd name="T22" fmla="*/ 2812 w 10074"/>
                    <a:gd name="T23" fmla="*/ 8881 h 10261"/>
                    <a:gd name="T24" fmla="*/ 5168 w 10074"/>
                    <a:gd name="T25" fmla="*/ 10248 h 10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074" h="10261">
                      <a:moveTo>
                        <a:pt x="5168" y="10248"/>
                      </a:moveTo>
                      <a:lnTo>
                        <a:pt x="7432" y="9722"/>
                      </a:lnTo>
                      <a:lnTo>
                        <a:pt x="9507" y="9196"/>
                      </a:lnTo>
                      <a:cubicBezTo>
                        <a:pt x="10263" y="8986"/>
                        <a:pt x="10263" y="8146"/>
                        <a:pt x="9507" y="7304"/>
                      </a:cubicBezTo>
                      <a:lnTo>
                        <a:pt x="8187" y="5623"/>
                      </a:lnTo>
                      <a:cubicBezTo>
                        <a:pt x="7810" y="5097"/>
                        <a:pt x="7620" y="4886"/>
                        <a:pt x="7055" y="4571"/>
                      </a:cubicBezTo>
                      <a:lnTo>
                        <a:pt x="450" y="366"/>
                      </a:lnTo>
                      <a:lnTo>
                        <a:pt x="73" y="261"/>
                      </a:lnTo>
                      <a:cubicBezTo>
                        <a:pt x="73" y="331"/>
                        <a:pt x="-92" y="-492"/>
                        <a:pt x="73" y="471"/>
                      </a:cubicBezTo>
                      <a:cubicBezTo>
                        <a:pt x="238" y="1434"/>
                        <a:pt x="813" y="4917"/>
                        <a:pt x="1066" y="6039"/>
                      </a:cubicBezTo>
                      <a:cubicBezTo>
                        <a:pt x="1318" y="7160"/>
                        <a:pt x="1399" y="6778"/>
                        <a:pt x="1587" y="7199"/>
                      </a:cubicBezTo>
                      <a:cubicBezTo>
                        <a:pt x="2909" y="8881"/>
                        <a:pt x="2812" y="8881"/>
                        <a:pt x="2812" y="8881"/>
                      </a:cubicBezTo>
                      <a:cubicBezTo>
                        <a:pt x="3566" y="9827"/>
                        <a:pt x="4601" y="10353"/>
                        <a:pt x="5168" y="10248"/>
                      </a:cubicBezTo>
                    </a:path>
                  </a:pathLst>
                </a:custGeom>
                <a:solidFill>
                  <a:srgbClr val="F3D8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11" name="Freeform 5715"/>
                <p:cNvSpPr>
                  <a:spLocks noChangeArrowheads="1"/>
                </p:cNvSpPr>
                <p:nvPr/>
              </p:nvSpPr>
              <p:spPr bwMode="auto">
                <a:xfrm>
                  <a:off x="4476483" y="1752666"/>
                  <a:ext cx="1084262" cy="2273302"/>
                </a:xfrm>
                <a:custGeom>
                  <a:avLst/>
                  <a:gdLst>
                    <a:gd name="T0" fmla="*/ 105 w 117"/>
                    <a:gd name="T1" fmla="*/ 248 h 248"/>
                    <a:gd name="T2" fmla="*/ 1 w 117"/>
                    <a:gd name="T3" fmla="*/ 8 h 248"/>
                    <a:gd name="T4" fmla="*/ 3 w 117"/>
                    <a:gd name="T5" fmla="*/ 2 h 248"/>
                    <a:gd name="T6" fmla="*/ 13 w 117"/>
                    <a:gd name="T7" fmla="*/ 5 h 248"/>
                    <a:gd name="T8" fmla="*/ 117 w 117"/>
                    <a:gd name="T9" fmla="*/ 247 h 248"/>
                    <a:gd name="T10" fmla="*/ 105 w 117"/>
                    <a:gd name="T11" fmla="*/ 248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248">
                      <a:moveTo>
                        <a:pt x="105" y="248"/>
                      </a:move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7"/>
                        <a:pt x="0" y="4"/>
                        <a:pt x="3" y="2"/>
                      </a:cubicBezTo>
                      <a:cubicBezTo>
                        <a:pt x="7" y="0"/>
                        <a:pt x="12" y="4"/>
                        <a:pt x="13" y="5"/>
                      </a:cubicBezTo>
                      <a:cubicBezTo>
                        <a:pt x="117" y="247"/>
                        <a:pt x="117" y="247"/>
                        <a:pt x="117" y="247"/>
                      </a:cubicBezTo>
                      <a:lnTo>
                        <a:pt x="105" y="248"/>
                      </a:lnTo>
                      <a:close/>
                    </a:path>
                  </a:pathLst>
                </a:custGeom>
                <a:solidFill>
                  <a:srgbClr val="7D47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12" name="Freeform 5716"/>
                <p:cNvSpPr>
                  <a:spLocks noChangeArrowheads="1"/>
                </p:cNvSpPr>
                <p:nvPr/>
              </p:nvSpPr>
              <p:spPr bwMode="auto">
                <a:xfrm>
                  <a:off x="4713019" y="1641542"/>
                  <a:ext cx="1055688" cy="2328864"/>
                </a:xfrm>
                <a:custGeom>
                  <a:avLst/>
                  <a:gdLst>
                    <a:gd name="T0" fmla="*/ 105 w 114"/>
                    <a:gd name="T1" fmla="*/ 254 h 254"/>
                    <a:gd name="T2" fmla="*/ 0 w 114"/>
                    <a:gd name="T3" fmla="*/ 12 h 254"/>
                    <a:gd name="T4" fmla="*/ 6 w 114"/>
                    <a:gd name="T5" fmla="*/ 2 h 254"/>
                    <a:gd name="T6" fmla="*/ 11 w 114"/>
                    <a:gd name="T7" fmla="*/ 5 h 254"/>
                    <a:gd name="T8" fmla="*/ 114 w 114"/>
                    <a:gd name="T9" fmla="*/ 245 h 254"/>
                    <a:gd name="T10" fmla="*/ 105 w 114"/>
                    <a:gd name="T11" fmla="*/ 254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54">
                      <a:moveTo>
                        <a:pt x="105" y="25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4"/>
                        <a:pt x="6" y="2"/>
                      </a:cubicBezTo>
                      <a:cubicBezTo>
                        <a:pt x="10" y="0"/>
                        <a:pt x="10" y="3"/>
                        <a:pt x="11" y="5"/>
                      </a:cubicBezTo>
                      <a:cubicBezTo>
                        <a:pt x="114" y="245"/>
                        <a:pt x="114" y="245"/>
                        <a:pt x="114" y="245"/>
                      </a:cubicBezTo>
                      <a:lnTo>
                        <a:pt x="105" y="254"/>
                      </a:lnTo>
                      <a:close/>
                    </a:path>
                  </a:pathLst>
                </a:custGeom>
                <a:solidFill>
                  <a:srgbClr val="7D479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13" name="Freeform 5717"/>
                <p:cNvSpPr>
                  <a:spLocks noChangeArrowheads="1"/>
                </p:cNvSpPr>
                <p:nvPr/>
              </p:nvSpPr>
              <p:spPr bwMode="auto">
                <a:xfrm>
                  <a:off x="4597131" y="1733615"/>
                  <a:ext cx="1093788" cy="2282828"/>
                </a:xfrm>
                <a:custGeom>
                  <a:avLst/>
                  <a:gdLst>
                    <a:gd name="T0" fmla="*/ 104 w 118"/>
                    <a:gd name="T1" fmla="*/ 249 h 249"/>
                    <a:gd name="T2" fmla="*/ 1 w 118"/>
                    <a:gd name="T3" fmla="*/ 10 h 249"/>
                    <a:gd name="T4" fmla="*/ 5 w 118"/>
                    <a:gd name="T5" fmla="*/ 2 h 249"/>
                    <a:gd name="T6" fmla="*/ 14 w 118"/>
                    <a:gd name="T7" fmla="*/ 4 h 249"/>
                    <a:gd name="T8" fmla="*/ 118 w 118"/>
                    <a:gd name="T9" fmla="*/ 244 h 249"/>
                    <a:gd name="T10" fmla="*/ 104 w 118"/>
                    <a:gd name="T11" fmla="*/ 249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249">
                      <a:moveTo>
                        <a:pt x="104" y="249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0" y="8"/>
                        <a:pt x="1" y="4"/>
                        <a:pt x="5" y="2"/>
                      </a:cubicBezTo>
                      <a:cubicBezTo>
                        <a:pt x="11" y="0"/>
                        <a:pt x="13" y="3"/>
                        <a:pt x="14" y="4"/>
                      </a:cubicBezTo>
                      <a:cubicBezTo>
                        <a:pt x="118" y="244"/>
                        <a:pt x="118" y="244"/>
                        <a:pt x="118" y="244"/>
                      </a:cubicBezTo>
                      <a:lnTo>
                        <a:pt x="104" y="249"/>
                      </a:lnTo>
                      <a:close/>
                    </a:path>
                  </a:pathLst>
                </a:custGeom>
                <a:solidFill>
                  <a:srgbClr val="985C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  <p:sp>
              <p:nvSpPr>
                <p:cNvPr id="101414" name="Freeform 5703"/>
                <p:cNvSpPr>
                  <a:spLocks noChangeArrowheads="1"/>
                </p:cNvSpPr>
                <p:nvPr/>
              </p:nvSpPr>
              <p:spPr bwMode="auto">
                <a:xfrm>
                  <a:off x="4405578" y="1186853"/>
                  <a:ext cx="189438" cy="312121"/>
                </a:xfrm>
                <a:custGeom>
                  <a:avLst/>
                  <a:gdLst>
                    <a:gd name="T0" fmla="*/ 18 w 18"/>
                    <a:gd name="T1" fmla="*/ 22 h 30"/>
                    <a:gd name="T2" fmla="*/ 0 w 18"/>
                    <a:gd name="T3" fmla="*/ 0 h 30"/>
                    <a:gd name="T4" fmla="*/ 4 w 18"/>
                    <a:gd name="T5" fmla="*/ 28 h 30"/>
                    <a:gd name="T6" fmla="*/ 12 w 18"/>
                    <a:gd name="T7" fmla="*/ 29 h 30"/>
                    <a:gd name="T8" fmla="*/ 18 w 18"/>
                    <a:gd name="T9" fmla="*/ 22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30">
                      <a:moveTo>
                        <a:pt x="18" y="22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28"/>
                        <a:pt x="4" y="28"/>
                        <a:pt x="4" y="28"/>
                      </a:cubicBezTo>
                      <a:cubicBezTo>
                        <a:pt x="7" y="30"/>
                        <a:pt x="10" y="30"/>
                        <a:pt x="12" y="29"/>
                      </a:cubicBezTo>
                      <a:cubicBezTo>
                        <a:pt x="15" y="27"/>
                        <a:pt x="17" y="25"/>
                        <a:pt x="18" y="22"/>
                      </a:cubicBezTo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9pPr>
                </a:lstStyle>
                <a:p>
                  <a:endParaRPr lang="zh-CN" altLang="en-US" sz="100"/>
                </a:p>
              </p:txBody>
            </p:sp>
          </p:grpSp>
        </p:grpSp>
        <p:sp>
          <p:nvSpPr>
            <p:cNvPr id="101415" name="AutoShape 5699"/>
            <p:cNvSpPr>
              <a:spLocks noChangeAspect="1" noChangeArrowheads="1" noTextEdit="1"/>
            </p:cNvSpPr>
            <p:nvPr/>
          </p:nvSpPr>
          <p:spPr bwMode="auto">
            <a:xfrm>
              <a:off x="4389170" y="1165291"/>
              <a:ext cx="1417638" cy="2970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803" tIns="34401" rIns="68803" bIns="3440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endParaRPr lang="zh-CN" altLang="en-US"/>
            </a:p>
          </p:txBody>
        </p:sp>
        <p:grpSp>
          <p:nvGrpSpPr>
            <p:cNvPr id="101416" name="组合 11461"/>
            <p:cNvGrpSpPr>
              <a:grpSpLocks/>
            </p:cNvGrpSpPr>
            <p:nvPr/>
          </p:nvGrpSpPr>
          <p:grpSpPr bwMode="auto">
            <a:xfrm>
              <a:off x="5249118" y="3524742"/>
              <a:ext cx="2602836" cy="2233477"/>
              <a:chOff x="9473194" y="1739131"/>
              <a:chExt cx="2602839" cy="2233476"/>
            </a:xfrm>
          </p:grpSpPr>
          <p:sp>
            <p:nvSpPr>
              <p:cNvPr id="101417" name="Freeform 5615"/>
              <p:cNvSpPr>
                <a:spLocks noChangeArrowheads="1"/>
              </p:cNvSpPr>
              <p:nvPr/>
            </p:nvSpPr>
            <p:spPr bwMode="auto">
              <a:xfrm>
                <a:off x="9473194" y="1739131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9pPr>
              </a:lstStyle>
              <a:p>
                <a:endParaRPr lang="zh-CN" altLang="en-US" sz="100"/>
              </a:p>
            </p:txBody>
          </p:sp>
          <p:sp>
            <p:nvSpPr>
              <p:cNvPr id="101418" name="Freeform 5615"/>
              <p:cNvSpPr>
                <a:spLocks noChangeArrowheads="1"/>
              </p:cNvSpPr>
              <p:nvPr/>
            </p:nvSpPr>
            <p:spPr bwMode="auto">
              <a:xfrm>
                <a:off x="9473195" y="1746316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6A6A6"/>
                  </a:gs>
                  <a:gs pos="100000">
                    <a:schemeClr val="bg1">
                      <a:alpha val="3000"/>
                    </a:scheme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9pPr>
              </a:lstStyle>
              <a:p>
                <a:endParaRPr lang="zh-CN" altLang="en-US" sz="100"/>
              </a:p>
            </p:txBody>
          </p:sp>
          <p:sp>
            <p:nvSpPr>
              <p:cNvPr id="101419" name="Freeform 5615"/>
              <p:cNvSpPr>
                <a:spLocks noChangeArrowheads="1"/>
              </p:cNvSpPr>
              <p:nvPr/>
            </p:nvSpPr>
            <p:spPr bwMode="auto">
              <a:xfrm>
                <a:off x="9475265" y="1744163"/>
                <a:ext cx="2600768" cy="2226291"/>
              </a:xfrm>
              <a:custGeom>
                <a:avLst/>
                <a:gdLst>
                  <a:gd name="T0" fmla="*/ 575 w 632"/>
                  <a:gd name="T1" fmla="*/ 435 h 541"/>
                  <a:gd name="T2" fmla="*/ 0 w 632"/>
                  <a:gd name="T3" fmla="*/ 541 h 541"/>
                  <a:gd name="T4" fmla="*/ 0 w 632"/>
                  <a:gd name="T5" fmla="*/ 94 h 541"/>
                  <a:gd name="T6" fmla="*/ 632 w 632"/>
                  <a:gd name="T7" fmla="*/ 0 h 541"/>
                  <a:gd name="T8" fmla="*/ 575 w 632"/>
                  <a:gd name="T9" fmla="*/ 43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2" h="541">
                    <a:moveTo>
                      <a:pt x="575" y="435"/>
                    </a:moveTo>
                    <a:lnTo>
                      <a:pt x="0" y="541"/>
                    </a:lnTo>
                    <a:lnTo>
                      <a:pt x="0" y="94"/>
                    </a:lnTo>
                    <a:lnTo>
                      <a:pt x="632" y="0"/>
                    </a:lnTo>
                    <a:lnTo>
                      <a:pt x="575" y="43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6A6A6">
                      <a:alpha val="60999"/>
                    </a:srgbClr>
                  </a:gs>
                  <a:gs pos="100000">
                    <a:srgbClr val="F2F2F2">
                      <a:alpha val="26999"/>
                    </a:srgbClr>
                  </a:gs>
                </a:gsLst>
                <a:lin ang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9pPr>
              </a:lstStyle>
              <a:p>
                <a:endParaRPr lang="zh-CN" altLang="en-US" sz="100"/>
              </a:p>
            </p:txBody>
          </p:sp>
        </p:grpSp>
        <p:sp>
          <p:nvSpPr>
            <p:cNvPr id="11465" name="Freeform 5785"/>
            <p:cNvSpPr/>
            <p:nvPr/>
          </p:nvSpPr>
          <p:spPr bwMode="auto">
            <a:xfrm>
              <a:off x="5221288" y="3516314"/>
              <a:ext cx="3430587" cy="612775"/>
            </a:xfrm>
            <a:custGeom>
              <a:avLst/>
              <a:gdLst>
                <a:gd name="T0" fmla="*/ 0 w 350"/>
                <a:gd name="T1" fmla="*/ 38 h 60"/>
                <a:gd name="T2" fmla="*/ 266 w 350"/>
                <a:gd name="T3" fmla="*/ 0 h 60"/>
                <a:gd name="T4" fmla="*/ 350 w 350"/>
                <a:gd name="T5" fmla="*/ 12 h 60"/>
                <a:gd name="T6" fmla="*/ 37 w 350"/>
                <a:gd name="T7" fmla="*/ 60 h 60"/>
                <a:gd name="T8" fmla="*/ 1 w 350"/>
                <a:gd name="T9" fmla="*/ 39 h 60"/>
                <a:gd name="T10" fmla="*/ 0 w 350"/>
                <a:gd name="T11" fmla="*/ 39 h 60"/>
                <a:gd name="T12" fmla="*/ 0 w 350"/>
                <a:gd name="T13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0" h="60">
                  <a:moveTo>
                    <a:pt x="0" y="38"/>
                  </a:moveTo>
                  <a:cubicBezTo>
                    <a:pt x="266" y="0"/>
                    <a:pt x="266" y="0"/>
                    <a:pt x="266" y="0"/>
                  </a:cubicBezTo>
                  <a:cubicBezTo>
                    <a:pt x="350" y="12"/>
                    <a:pt x="350" y="12"/>
                    <a:pt x="350" y="12"/>
                  </a:cubicBezTo>
                  <a:cubicBezTo>
                    <a:pt x="37" y="60"/>
                    <a:pt x="37" y="60"/>
                    <a:pt x="37" y="60"/>
                  </a:cubicBezTo>
                  <a:cubicBezTo>
                    <a:pt x="37" y="60"/>
                    <a:pt x="2" y="38"/>
                    <a:pt x="1" y="39"/>
                  </a:cubicBezTo>
                  <a:cubicBezTo>
                    <a:pt x="0" y="39"/>
                    <a:pt x="0" y="39"/>
                    <a:pt x="0" y="39"/>
                  </a:cubicBezTo>
                  <a:lnTo>
                    <a:pt x="0" y="38"/>
                  </a:lnTo>
                  <a:close/>
                </a:path>
              </a:pathLst>
            </a:custGeom>
            <a:solidFill>
              <a:srgbClr val="FFFFFF"/>
            </a:solidFill>
            <a:ln w="22225">
              <a:noFill/>
              <a:round/>
            </a:ln>
            <a:scene3d>
              <a:camera prst="orthographicFront"/>
              <a:lightRig rig="threePt" dir="t"/>
            </a:scene3d>
            <a:sp3d>
              <a:bevelT w="12700" h="12700" prst="angle"/>
            </a:sp3d>
          </p:spPr>
          <p:txBody>
            <a:bodyPr lIns="68803" tIns="34401" rIns="68803" bIns="34401"/>
            <a:lstStyle/>
            <a:p>
              <a:pPr>
                <a:defRPr/>
              </a:pPr>
              <a:endParaRPr lang="zh-CN" altLang="en-US" sz="100" noProof="1"/>
            </a:p>
          </p:txBody>
        </p:sp>
      </p:grpSp>
      <p:sp>
        <p:nvSpPr>
          <p:cNvPr id="46125" name="文本框 1"/>
          <p:cNvSpPr txBox="1"/>
          <p:nvPr/>
        </p:nvSpPr>
        <p:spPr>
          <a:xfrm>
            <a:off x="1853408" y="1514475"/>
            <a:ext cx="9693275" cy="1536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诊改工作的本质是“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质量管理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”，关键是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管理理念的转变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。</a:t>
            </a:r>
            <a:endParaRPr lang="en-US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掌握先进的管理方法，利用和挖掘数据，依靠数据进行管理。</a:t>
            </a:r>
            <a:endParaRPr lang="en-US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坚定信心，要有自信和恒心，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变外部推动为学院自主保证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。</a:t>
            </a:r>
            <a:endParaRPr lang="en-US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46126" name="文本框 5"/>
          <p:cNvSpPr txBox="1"/>
          <p:nvPr/>
        </p:nvSpPr>
        <p:spPr>
          <a:xfrm>
            <a:off x="3361533" y="2835275"/>
            <a:ext cx="7896225" cy="155004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en-US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各系院、各处室是质量生成和管理部门，自主保证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管理服务质量、专业建设质量、课程建设质量以及课堂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教学质量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。</a:t>
            </a:r>
            <a:endParaRPr lang="zh-CN" altLang="en-US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46127" name="文本框 8"/>
          <p:cNvSpPr txBox="1"/>
          <p:nvPr/>
        </p:nvSpPr>
        <p:spPr>
          <a:xfrm>
            <a:off x="3682207" y="4022726"/>
            <a:ext cx="8240712" cy="2500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en-US" altLang="zh-CN" sz="2105" b="1" noProof="1">
              <a:latin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教师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要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自主保证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自我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的工作质量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、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学生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微软雅黑" panose="020B0503020204020204" pitchFamily="34" charset="-122"/>
              </a:rPr>
              <a:t>要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自主保证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自我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的学习质量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。</a:t>
            </a:r>
            <a:endParaRPr lang="en-US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最终</a:t>
            </a:r>
            <a:r>
              <a:rPr lang="zh-CN" altLang="zh-CN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实现</a:t>
            </a:r>
            <a:r>
              <a:rPr lang="zh-CN" altLang="en-US" sz="2105" b="1" noProof="1">
                <a:latin typeface="微软雅黑" panose="020B0503020204020204" pitchFamily="34" charset="-122"/>
                <a:cs typeface="+mn-ea"/>
                <a:sym typeface="宋体" panose="02010600030101010101" pitchFamily="2" charset="-122"/>
              </a:rPr>
              <a:t>学校、专业、课程、教师、学生各层面自我诊断、自我改进、自主保证。形成全员质量、全程质量、全面质量内涵发展形态。</a:t>
            </a:r>
            <a:endParaRPr lang="zh-CN" altLang="zh-CN" sz="2105" b="1" noProof="1">
              <a:latin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zh-CN" sz="2105" b="1" noProof="1">
              <a:latin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 rot="5400000">
            <a:off x="1481139" y="2162970"/>
            <a:ext cx="325437" cy="212725"/>
          </a:xfrm>
          <a:custGeom>
            <a:avLst/>
            <a:gdLst>
              <a:gd name="connsiteX0" fmla="*/ 236529 w 455786"/>
              <a:gd name="connsiteY0" fmla="*/ 0 h 280025"/>
              <a:gd name="connsiteX1" fmla="*/ 227893 w 455786"/>
              <a:gd name="connsiteY1" fmla="*/ 603 h 280025"/>
              <a:gd name="connsiteX2" fmla="*/ 219257 w 455786"/>
              <a:gd name="connsiteY2" fmla="*/ 0 h 280025"/>
              <a:gd name="connsiteX3" fmla="*/ 214739 w 455786"/>
              <a:gd name="connsiteY3" fmla="*/ 1520 h 280025"/>
              <a:gd name="connsiteX4" fmla="*/ 195936 w 455786"/>
              <a:gd name="connsiteY4" fmla="*/ 2831 h 280025"/>
              <a:gd name="connsiteX5" fmla="*/ 131485 w 455786"/>
              <a:gd name="connsiteY5" fmla="*/ 52286 h 280025"/>
              <a:gd name="connsiteX6" fmla="*/ 0 w 455786"/>
              <a:gd name="connsiteY6" fmla="*/ 280025 h 280025"/>
              <a:gd name="connsiteX7" fmla="*/ 455786 w 455786"/>
              <a:gd name="connsiteY7" fmla="*/ 280025 h 280025"/>
              <a:gd name="connsiteX8" fmla="*/ 324301 w 455786"/>
              <a:gd name="connsiteY8" fmla="*/ 52286 h 280025"/>
              <a:gd name="connsiteX9" fmla="*/ 259850 w 455786"/>
              <a:gd name="connsiteY9" fmla="*/ 2831 h 280025"/>
              <a:gd name="connsiteX10" fmla="*/ 241047 w 455786"/>
              <a:gd name="connsiteY10" fmla="*/ 1520 h 28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5786" h="280025">
                <a:moveTo>
                  <a:pt x="236529" y="0"/>
                </a:moveTo>
                <a:lnTo>
                  <a:pt x="227893" y="603"/>
                </a:lnTo>
                <a:lnTo>
                  <a:pt x="219257" y="0"/>
                </a:lnTo>
                <a:lnTo>
                  <a:pt x="214739" y="1520"/>
                </a:lnTo>
                <a:lnTo>
                  <a:pt x="195936" y="2831"/>
                </a:lnTo>
                <a:cubicBezTo>
                  <a:pt x="169698" y="9862"/>
                  <a:pt x="146141" y="26902"/>
                  <a:pt x="131485" y="52286"/>
                </a:cubicBezTo>
                <a:lnTo>
                  <a:pt x="0" y="280025"/>
                </a:lnTo>
                <a:lnTo>
                  <a:pt x="455786" y="280025"/>
                </a:lnTo>
                <a:lnTo>
                  <a:pt x="324301" y="52286"/>
                </a:lnTo>
                <a:cubicBezTo>
                  <a:pt x="309645" y="26902"/>
                  <a:pt x="286088" y="9862"/>
                  <a:pt x="259850" y="2831"/>
                </a:cubicBezTo>
                <a:lnTo>
                  <a:pt x="241047" y="1520"/>
                </a:lnTo>
                <a:close/>
              </a:path>
            </a:pathLst>
          </a:custGeom>
          <a:solidFill>
            <a:srgbClr val="E67B7C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 noProof="1"/>
          </a:p>
        </p:txBody>
      </p:sp>
      <p:sp>
        <p:nvSpPr>
          <p:cNvPr id="12" name="任意多边形 11"/>
          <p:cNvSpPr/>
          <p:nvPr/>
        </p:nvSpPr>
        <p:spPr>
          <a:xfrm rot="5400000">
            <a:off x="2870994" y="3536950"/>
            <a:ext cx="323850" cy="215900"/>
          </a:xfrm>
          <a:custGeom>
            <a:avLst/>
            <a:gdLst>
              <a:gd name="connsiteX0" fmla="*/ 236529 w 455786"/>
              <a:gd name="connsiteY0" fmla="*/ 0 h 280025"/>
              <a:gd name="connsiteX1" fmla="*/ 227893 w 455786"/>
              <a:gd name="connsiteY1" fmla="*/ 603 h 280025"/>
              <a:gd name="connsiteX2" fmla="*/ 219257 w 455786"/>
              <a:gd name="connsiteY2" fmla="*/ 0 h 280025"/>
              <a:gd name="connsiteX3" fmla="*/ 214739 w 455786"/>
              <a:gd name="connsiteY3" fmla="*/ 1520 h 280025"/>
              <a:gd name="connsiteX4" fmla="*/ 195936 w 455786"/>
              <a:gd name="connsiteY4" fmla="*/ 2831 h 280025"/>
              <a:gd name="connsiteX5" fmla="*/ 131485 w 455786"/>
              <a:gd name="connsiteY5" fmla="*/ 52286 h 280025"/>
              <a:gd name="connsiteX6" fmla="*/ 0 w 455786"/>
              <a:gd name="connsiteY6" fmla="*/ 280025 h 280025"/>
              <a:gd name="connsiteX7" fmla="*/ 455786 w 455786"/>
              <a:gd name="connsiteY7" fmla="*/ 280025 h 280025"/>
              <a:gd name="connsiteX8" fmla="*/ 324301 w 455786"/>
              <a:gd name="connsiteY8" fmla="*/ 52286 h 280025"/>
              <a:gd name="connsiteX9" fmla="*/ 259850 w 455786"/>
              <a:gd name="connsiteY9" fmla="*/ 2831 h 280025"/>
              <a:gd name="connsiteX10" fmla="*/ 241047 w 455786"/>
              <a:gd name="connsiteY10" fmla="*/ 1520 h 28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5786" h="280025">
                <a:moveTo>
                  <a:pt x="236529" y="0"/>
                </a:moveTo>
                <a:lnTo>
                  <a:pt x="227893" y="603"/>
                </a:lnTo>
                <a:lnTo>
                  <a:pt x="219257" y="0"/>
                </a:lnTo>
                <a:lnTo>
                  <a:pt x="214739" y="1520"/>
                </a:lnTo>
                <a:lnTo>
                  <a:pt x="195936" y="2831"/>
                </a:lnTo>
                <a:cubicBezTo>
                  <a:pt x="169698" y="9862"/>
                  <a:pt x="146141" y="26902"/>
                  <a:pt x="131485" y="52286"/>
                </a:cubicBezTo>
                <a:lnTo>
                  <a:pt x="0" y="280025"/>
                </a:lnTo>
                <a:lnTo>
                  <a:pt x="455786" y="280025"/>
                </a:lnTo>
                <a:lnTo>
                  <a:pt x="324301" y="52286"/>
                </a:lnTo>
                <a:cubicBezTo>
                  <a:pt x="309645" y="26902"/>
                  <a:pt x="286088" y="9862"/>
                  <a:pt x="259850" y="2831"/>
                </a:cubicBezTo>
                <a:lnTo>
                  <a:pt x="241047" y="1520"/>
                </a:lnTo>
                <a:close/>
              </a:path>
            </a:pathLst>
          </a:custGeom>
          <a:solidFill>
            <a:srgbClr val="01ACBE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 noProof="1"/>
          </a:p>
        </p:txBody>
      </p:sp>
      <p:sp>
        <p:nvSpPr>
          <p:cNvPr id="13" name="任意多边形 12"/>
          <p:cNvSpPr/>
          <p:nvPr/>
        </p:nvSpPr>
        <p:spPr>
          <a:xfrm rot="5400000">
            <a:off x="3189288" y="5166519"/>
            <a:ext cx="325438" cy="209550"/>
          </a:xfrm>
          <a:custGeom>
            <a:avLst/>
            <a:gdLst>
              <a:gd name="connsiteX0" fmla="*/ 236529 w 455786"/>
              <a:gd name="connsiteY0" fmla="*/ 0 h 280025"/>
              <a:gd name="connsiteX1" fmla="*/ 227893 w 455786"/>
              <a:gd name="connsiteY1" fmla="*/ 603 h 280025"/>
              <a:gd name="connsiteX2" fmla="*/ 219257 w 455786"/>
              <a:gd name="connsiteY2" fmla="*/ 0 h 280025"/>
              <a:gd name="connsiteX3" fmla="*/ 214739 w 455786"/>
              <a:gd name="connsiteY3" fmla="*/ 1520 h 280025"/>
              <a:gd name="connsiteX4" fmla="*/ 195936 w 455786"/>
              <a:gd name="connsiteY4" fmla="*/ 2831 h 280025"/>
              <a:gd name="connsiteX5" fmla="*/ 131485 w 455786"/>
              <a:gd name="connsiteY5" fmla="*/ 52286 h 280025"/>
              <a:gd name="connsiteX6" fmla="*/ 0 w 455786"/>
              <a:gd name="connsiteY6" fmla="*/ 280025 h 280025"/>
              <a:gd name="connsiteX7" fmla="*/ 455786 w 455786"/>
              <a:gd name="connsiteY7" fmla="*/ 280025 h 280025"/>
              <a:gd name="connsiteX8" fmla="*/ 324301 w 455786"/>
              <a:gd name="connsiteY8" fmla="*/ 52286 h 280025"/>
              <a:gd name="connsiteX9" fmla="*/ 259850 w 455786"/>
              <a:gd name="connsiteY9" fmla="*/ 2831 h 280025"/>
              <a:gd name="connsiteX10" fmla="*/ 241047 w 455786"/>
              <a:gd name="connsiteY10" fmla="*/ 1520 h 28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5786" h="280025">
                <a:moveTo>
                  <a:pt x="236529" y="0"/>
                </a:moveTo>
                <a:lnTo>
                  <a:pt x="227893" y="603"/>
                </a:lnTo>
                <a:lnTo>
                  <a:pt x="219257" y="0"/>
                </a:lnTo>
                <a:lnTo>
                  <a:pt x="214739" y="1520"/>
                </a:lnTo>
                <a:lnTo>
                  <a:pt x="195936" y="2831"/>
                </a:lnTo>
                <a:cubicBezTo>
                  <a:pt x="169698" y="9862"/>
                  <a:pt x="146141" y="26902"/>
                  <a:pt x="131485" y="52286"/>
                </a:cubicBezTo>
                <a:lnTo>
                  <a:pt x="0" y="280025"/>
                </a:lnTo>
                <a:lnTo>
                  <a:pt x="455786" y="280025"/>
                </a:lnTo>
                <a:lnTo>
                  <a:pt x="324301" y="52286"/>
                </a:lnTo>
                <a:cubicBezTo>
                  <a:pt x="309645" y="26902"/>
                  <a:pt x="286088" y="9862"/>
                  <a:pt x="259850" y="2831"/>
                </a:cubicBezTo>
                <a:lnTo>
                  <a:pt x="241047" y="1520"/>
                </a:lnTo>
                <a:close/>
              </a:path>
            </a:pathLst>
          </a:custGeom>
          <a:solidFill>
            <a:srgbClr val="FFB850"/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0" noProof="1"/>
          </a:p>
        </p:txBody>
      </p:sp>
      <p:sp>
        <p:nvSpPr>
          <p:cNvPr id="101427" name="标题 1"/>
          <p:cNvSpPr>
            <a:spLocks noChangeArrowheads="1"/>
          </p:cNvSpPr>
          <p:nvPr/>
        </p:nvSpPr>
        <p:spPr bwMode="auto">
          <a:xfrm>
            <a:off x="1642269" y="274639"/>
            <a:ext cx="78867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0" hangingPunct="0">
              <a:buSzPct val="100000"/>
              <a:buFont typeface="Times New Roman" panose="02020603050405020304" pitchFamily="18" charset="0"/>
              <a:buNone/>
            </a:pPr>
            <a:r>
              <a:rPr lang="zh-CN" altLang="en-US" sz="2800" b="1">
                <a:latin typeface="微软雅黑" panose="020B0503020204020204" pitchFamily="34" charset="-122"/>
              </a:rPr>
              <a:t>开展诊改工作的几点体会</a:t>
            </a:r>
          </a:p>
        </p:txBody>
      </p:sp>
      <p:cxnSp>
        <p:nvCxnSpPr>
          <p:cNvPr id="2" name="直接连接符 1"/>
          <p:cNvCxnSpPr/>
          <p:nvPr/>
        </p:nvCxnSpPr>
        <p:spPr>
          <a:xfrm flipV="1">
            <a:off x="515145" y="1103313"/>
            <a:ext cx="11699875" cy="19050"/>
          </a:xfrm>
          <a:prstGeom prst="line">
            <a:avLst/>
          </a:prstGeom>
          <a:ln w="12700">
            <a:solidFill>
              <a:srgbClr val="009287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916109"/>
      </p:ext>
    </p:extLst>
  </p:cSld>
  <p:clrMapOvr>
    <a:masterClrMapping/>
  </p:clrMapOvr>
  <p:transition>
    <p:cover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矩形 172"/>
          <p:cNvSpPr/>
          <p:nvPr/>
        </p:nvSpPr>
        <p:spPr>
          <a:xfrm>
            <a:off x="795" y="3716338"/>
            <a:ext cx="12190413" cy="2208212"/>
          </a:xfrm>
          <a:prstGeom prst="rect">
            <a:avLst/>
          </a:prstGeom>
          <a:solidFill>
            <a:srgbClr val="009287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 sz="100"/>
          </a:p>
        </p:txBody>
      </p:sp>
      <p:sp>
        <p:nvSpPr>
          <p:cNvPr id="181" name="Oval 53"/>
          <p:cNvSpPr>
            <a:spLocks noChangeArrowheads="1"/>
          </p:cNvSpPr>
          <p:nvPr/>
        </p:nvSpPr>
        <p:spPr bwMode="auto">
          <a:xfrm>
            <a:off x="4494064" y="741122"/>
            <a:ext cx="3161331" cy="3162117"/>
          </a:xfrm>
          <a:prstGeom prst="ellipse">
            <a:avLst/>
          </a:prstGeom>
          <a:gradFill>
            <a:gsLst>
              <a:gs pos="92000">
                <a:srgbClr val="FFFFFF"/>
              </a:gs>
              <a:gs pos="0">
                <a:schemeClr val="bg1">
                  <a:lumMod val="85000"/>
                </a:schemeClr>
              </a:gs>
            </a:gsLst>
            <a:lin ang="2400000" scaled="0"/>
          </a:gradFill>
          <a:ln w="50800">
            <a:gradFill flip="none" rotWithShape="1">
              <a:gsLst>
                <a:gs pos="0">
                  <a:srgbClr val="FFFFFF"/>
                </a:gs>
                <a:gs pos="100000">
                  <a:schemeClr val="bg1">
                    <a:lumMod val="75000"/>
                  </a:schemeClr>
                </a:gs>
              </a:gsLst>
              <a:lin ang="2700000" scaled="0"/>
              <a:tileRect/>
            </a:gradFill>
          </a:ln>
          <a:effectLst>
            <a:outerShdw blurRad="330200" dist="152400" dir="4200000" sx="103000" sy="103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anchor="ctr"/>
          <a:lstStyle/>
          <a:p>
            <a:pPr algn="ctr">
              <a:defRPr/>
            </a:pPr>
            <a:endParaRPr lang="zh-CN" altLang="en-US" sz="100">
              <a:latin typeface="微软雅黑" panose="020B0503020204020204" pitchFamily="34" charset="-122"/>
            </a:endParaRPr>
          </a:p>
        </p:txBody>
      </p:sp>
      <p:sp>
        <p:nvSpPr>
          <p:cNvPr id="182" name="Text Box 58"/>
          <p:cNvSpPr txBox="1">
            <a:spLocks noChangeArrowheads="1"/>
          </p:cNvSpPr>
          <p:nvPr/>
        </p:nvSpPr>
        <p:spPr bwMode="auto">
          <a:xfrm>
            <a:off x="4353719" y="1557339"/>
            <a:ext cx="3441700" cy="162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10000">
                <a:solidFill>
                  <a:srgbClr val="009287"/>
                </a:solidFill>
                <a:latin typeface="Impact" panose="020B0806030902050204" pitchFamily="34" charset="0"/>
              </a:rPr>
              <a:t>2017</a:t>
            </a:r>
          </a:p>
        </p:txBody>
      </p:sp>
      <p:sp>
        <p:nvSpPr>
          <p:cNvPr id="225" name="Text Box 2"/>
          <p:cNvSpPr txBox="1">
            <a:spLocks noChangeArrowheads="1"/>
          </p:cNvSpPr>
          <p:nvPr/>
        </p:nvSpPr>
        <p:spPr bwMode="auto">
          <a:xfrm>
            <a:off x="4298158" y="4292601"/>
            <a:ext cx="3552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en-US" altLang="zh-CN" sz="4800" b="1">
                <a:solidFill>
                  <a:schemeClr val="bg1"/>
                </a:solidFill>
                <a:latin typeface="微软雅黑" panose="020B0503020204020204" pitchFamily="34" charset="-122"/>
              </a:rPr>
              <a:t>THANKS</a:t>
            </a:r>
          </a:p>
        </p:txBody>
      </p:sp>
      <p:grpSp>
        <p:nvGrpSpPr>
          <p:cNvPr id="2" name="组合 225"/>
          <p:cNvGrpSpPr>
            <a:grpSpLocks/>
          </p:cNvGrpSpPr>
          <p:nvPr/>
        </p:nvGrpSpPr>
        <p:grpSpPr bwMode="auto">
          <a:xfrm>
            <a:off x="3842544" y="5218114"/>
            <a:ext cx="4465638" cy="84137"/>
            <a:chOff x="2768751" y="4109175"/>
            <a:chExt cx="3349775" cy="62334"/>
          </a:xfrm>
        </p:grpSpPr>
        <p:cxnSp>
          <p:nvCxnSpPr>
            <p:cNvPr id="227" name="直接连接符 226"/>
            <p:cNvCxnSpPr/>
            <p:nvPr/>
          </p:nvCxnSpPr>
          <p:spPr>
            <a:xfrm>
              <a:off x="2799712" y="4140930"/>
              <a:ext cx="32878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椭圆 227"/>
            <p:cNvSpPr/>
            <p:nvPr/>
          </p:nvSpPr>
          <p:spPr>
            <a:xfrm>
              <a:off x="2768751" y="4109175"/>
              <a:ext cx="61923" cy="62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zh-CN" altLang="en-US" sz="100">
                <a:solidFill>
                  <a:schemeClr val="bg1"/>
                </a:solidFill>
              </a:endParaRPr>
            </a:p>
          </p:txBody>
        </p:sp>
        <p:sp>
          <p:nvSpPr>
            <p:cNvPr id="229" name="椭圆 228"/>
            <p:cNvSpPr/>
            <p:nvPr/>
          </p:nvSpPr>
          <p:spPr>
            <a:xfrm>
              <a:off x="6056603" y="4109175"/>
              <a:ext cx="61923" cy="62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zh-CN" altLang="en-US" sz="100">
                <a:solidFill>
                  <a:schemeClr val="bg1"/>
                </a:solidFill>
              </a:endParaRPr>
            </a:p>
          </p:txBody>
        </p:sp>
      </p:grpSp>
      <p:sp>
        <p:nvSpPr>
          <p:cNvPr id="230" name="Text Box 2"/>
          <p:cNvSpPr txBox="1">
            <a:spLocks noChangeArrowheads="1"/>
          </p:cNvSpPr>
          <p:nvPr/>
        </p:nvSpPr>
        <p:spPr bwMode="auto">
          <a:xfrm>
            <a:off x="4847433" y="5330825"/>
            <a:ext cx="24542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dist"/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</a:rPr>
              <a:t>敬请批评指正</a:t>
            </a:r>
          </a:p>
        </p:txBody>
      </p:sp>
    </p:spTree>
    <p:extLst>
      <p:ext uri="{BB962C8B-B14F-4D97-AF65-F5344CB8AC3E}">
        <p14:creationId xmlns:p14="http://schemas.microsoft.com/office/powerpoint/2010/main" val="23984641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800" tmFilter="0,0; .5, 1; 1, 1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bldLvl="0" animBg="1"/>
      <p:bldP spid="182" grpId="0" bldLvl="0" animBg="1"/>
      <p:bldP spid="225" grpId="0"/>
      <p:bldP spid="23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793</Words>
  <Application>Microsoft Office PowerPoint</Application>
  <PresentationFormat>宽屏</PresentationFormat>
  <Paragraphs>126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黑体</vt:lpstr>
      <vt:lpstr>楷体</vt:lpstr>
      <vt:lpstr>宋体</vt:lpstr>
      <vt:lpstr>微软雅黑</vt:lpstr>
      <vt:lpstr>Arial</vt:lpstr>
      <vt:lpstr>Calibri</vt:lpstr>
      <vt:lpstr>Calibri Light</vt:lpstr>
      <vt:lpstr>Impact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几个问题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xiejianxin</dc:creator>
  <cp:lastModifiedBy>xiejianxin</cp:lastModifiedBy>
  <cp:revision>1</cp:revision>
  <dcterms:created xsi:type="dcterms:W3CDTF">2017-06-21T09:16:12Z</dcterms:created>
  <dcterms:modified xsi:type="dcterms:W3CDTF">2017-06-21T09:16:18Z</dcterms:modified>
</cp:coreProperties>
</file>