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9A04E-46B5-4F41-BF45-0D5D7B34FA6A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53D52-8E4C-4C92-B143-26FB278AF4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6345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zh-CN" altLang="en-US" smtClean="0"/>
              <a:t>对接人才培养</a:t>
            </a:r>
          </a:p>
        </p:txBody>
      </p:sp>
    </p:spTree>
    <p:extLst>
      <p:ext uri="{BB962C8B-B14F-4D97-AF65-F5344CB8AC3E}">
        <p14:creationId xmlns:p14="http://schemas.microsoft.com/office/powerpoint/2010/main" val="282362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87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6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5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49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0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6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2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6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45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7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9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F630-E3C1-4C93-AF13-D523B4EF9FCE}" type="datetimeFigureOut">
              <a:rPr lang="zh-CN" altLang="en-US" smtClean="0"/>
              <a:t>2017/6/21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4648-8544-4CD7-A629-3D116450A1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四、诊改工作的重点与发力点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387" name="文本框 4"/>
          <p:cNvSpPr txBox="1"/>
          <p:nvPr/>
        </p:nvSpPr>
        <p:spPr>
          <a:xfrm>
            <a:off x="919957" y="1155701"/>
            <a:ext cx="9899650" cy="5630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  <a:defRPr/>
            </a:pPr>
            <a:r>
              <a:rPr lang="zh-CN" altLang="en-US" sz="2400" b="1" noProof="1">
                <a:latin typeface="微软雅黑" panose="020B0503020204020204" pitchFamily="34" charset="-122"/>
                <a:cs typeface="+mn-ea"/>
                <a:sym typeface="+mn-ea"/>
              </a:rPr>
              <a:t>诊改工作的重点</a:t>
            </a:r>
            <a:endParaRPr lang="zh-CN" altLang="en-US" sz="24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1. </a:t>
            </a:r>
            <a:r>
              <a:rPr lang="zh-CN" altLang="en-US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聚焦人才培养工作</a:t>
            </a:r>
            <a:endParaRPr lang="zh-CN" altLang="en-US" sz="2400" b="1" noProof="1">
              <a:solidFill>
                <a:srgbClr val="0070C0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2. </a:t>
            </a:r>
            <a:r>
              <a:rPr lang="zh-CN" altLang="en-US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扭住专业 、课程 、师资</a:t>
            </a:r>
            <a:endParaRPr lang="en-US" altLang="zh-CN" sz="2400" b="1" noProof="1">
              <a:solidFill>
                <a:srgbClr val="0070C0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latin typeface="微软雅黑" panose="020B0503020204020204" pitchFamily="34" charset="-122"/>
                <a:cs typeface="+mn-ea"/>
                <a:sym typeface="+mn-ea"/>
              </a:rPr>
              <a:t>  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• 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纵向重点打造专业建设、课程建设、师资队伍建设目标链、标准链 。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横向重点构建专业、课程、教师、学生层面</a:t>
            </a:r>
            <a:r>
              <a:rPr lang="en-US" altLang="zh-CN" sz="2000" b="1" noProof="1">
                <a:solidFill>
                  <a:srgbClr val="C00000"/>
                </a:solidFill>
                <a:latin typeface="微软雅黑" panose="020B0503020204020204" pitchFamily="34" charset="-122"/>
                <a:cs typeface="+mn-ea"/>
                <a:sym typeface="+mn-ea"/>
              </a:rPr>
              <a:t>8</a:t>
            </a:r>
            <a:r>
              <a:rPr lang="zh-CN" altLang="en-US" sz="2000" b="1" noProof="1">
                <a:solidFill>
                  <a:srgbClr val="C00000"/>
                </a:solidFill>
                <a:latin typeface="微软雅黑" panose="020B0503020204020204" pitchFamily="34" charset="-122"/>
                <a:cs typeface="+mn-ea"/>
                <a:sym typeface="+mn-ea"/>
              </a:rPr>
              <a:t>字型质量改进螺旋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。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以实带虚、以下促上、以局部带动整体，实现化蛹成蝶。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3. </a:t>
            </a:r>
            <a:r>
              <a:rPr lang="zh-CN" altLang="en-US" sz="2400" b="1" noProof="1">
                <a:solidFill>
                  <a:srgbClr val="0070C0"/>
                </a:solidFill>
                <a:latin typeface="微软雅黑" panose="020B0503020204020204" pitchFamily="34" charset="-122"/>
                <a:cs typeface="+mn-ea"/>
                <a:sym typeface="+mn-ea"/>
              </a:rPr>
              <a:t>建设智能校园</a:t>
            </a:r>
            <a:endParaRPr lang="zh-CN" altLang="en-US" sz="2400" b="1" noProof="1">
              <a:solidFill>
                <a:srgbClr val="0070C0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从 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IT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走向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DT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：  自我完善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服务需求；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从孤岛走向融通 ：各自为政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自然生态；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从静态走向动态 ：阶段截屏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常态展示；</a:t>
            </a:r>
            <a:endParaRPr lang="zh-CN" altLang="en-US" sz="2000" b="1" noProof="1"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   • 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从局部走向全面 ：监管手段</a:t>
            </a:r>
            <a:r>
              <a:rPr lang="en-US" altLang="zh-CN" sz="2000" b="1" noProof="1">
                <a:latin typeface="微软雅黑" panose="020B0503020204020204" pitchFamily="34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latin typeface="微软雅黑" panose="020B0503020204020204" pitchFamily="34" charset="-122"/>
                <a:cs typeface="+mn-ea"/>
                <a:sym typeface="+mn-ea"/>
              </a:rPr>
              <a:t>动力机制。 </a:t>
            </a:r>
            <a:endParaRPr lang="en-US" altLang="zh-CN" sz="2000" b="1" noProof="1">
              <a:latin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083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一、质量管理是学校发展的生命线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6868" name="Group 4"/>
          <p:cNvGrpSpPr>
            <a:grpSpLocks noChangeAspect="1"/>
          </p:cNvGrpSpPr>
          <p:nvPr/>
        </p:nvGrpSpPr>
        <p:grpSpPr bwMode="auto">
          <a:xfrm>
            <a:off x="181769" y="3930650"/>
            <a:ext cx="4248150" cy="2832100"/>
            <a:chOff x="2637" y="1359"/>
            <a:chExt cx="2406" cy="1604"/>
          </a:xfrm>
        </p:grpSpPr>
        <p:grpSp>
          <p:nvGrpSpPr>
            <p:cNvPr id="36871" name="Group 205"/>
            <p:cNvGrpSpPr>
              <a:grpSpLocks/>
            </p:cNvGrpSpPr>
            <p:nvPr/>
          </p:nvGrpSpPr>
          <p:grpSpPr bwMode="auto">
            <a:xfrm>
              <a:off x="3459" y="1364"/>
              <a:ext cx="905" cy="1564"/>
              <a:chOff x="3459" y="1364"/>
              <a:chExt cx="905" cy="1564"/>
            </a:xfrm>
          </p:grpSpPr>
          <p:sp>
            <p:nvSpPr>
              <p:cNvPr id="36902" name="Freeform 5"/>
              <p:cNvSpPr>
                <a:spLocks noEditPoints="1" noChangeArrowheads="1"/>
              </p:cNvSpPr>
              <p:nvPr/>
            </p:nvSpPr>
            <p:spPr bwMode="auto">
              <a:xfrm>
                <a:off x="3932" y="1470"/>
                <a:ext cx="12" cy="12"/>
              </a:xfrm>
              <a:custGeom>
                <a:avLst/>
                <a:gdLst>
                  <a:gd name="T0" fmla="*/ 12 w 5"/>
                  <a:gd name="T1" fmla="*/ 7 h 5"/>
                  <a:gd name="T2" fmla="*/ 10 w 5"/>
                  <a:gd name="T3" fmla="*/ 7 h 5"/>
                  <a:gd name="T4" fmla="*/ 10 w 5"/>
                  <a:gd name="T5" fmla="*/ 5 h 5"/>
                  <a:gd name="T6" fmla="*/ 12 w 5"/>
                  <a:gd name="T7" fmla="*/ 5 h 5"/>
                  <a:gd name="T8" fmla="*/ 12 w 5"/>
                  <a:gd name="T9" fmla="*/ 5 h 5"/>
                  <a:gd name="T10" fmla="*/ 12 w 5"/>
                  <a:gd name="T11" fmla="*/ 2 h 5"/>
                  <a:gd name="T12" fmla="*/ 10 w 5"/>
                  <a:gd name="T13" fmla="*/ 2 h 5"/>
                  <a:gd name="T14" fmla="*/ 10 w 5"/>
                  <a:gd name="T15" fmla="*/ 2 h 5"/>
                  <a:gd name="T16" fmla="*/ 10 w 5"/>
                  <a:gd name="T17" fmla="*/ 2 h 5"/>
                  <a:gd name="T18" fmla="*/ 10 w 5"/>
                  <a:gd name="T19" fmla="*/ 2 h 5"/>
                  <a:gd name="T20" fmla="*/ 10 w 5"/>
                  <a:gd name="T21" fmla="*/ 0 h 5"/>
                  <a:gd name="T22" fmla="*/ 7 w 5"/>
                  <a:gd name="T23" fmla="*/ 0 h 5"/>
                  <a:gd name="T24" fmla="*/ 7 w 5"/>
                  <a:gd name="T25" fmla="*/ 0 h 5"/>
                  <a:gd name="T26" fmla="*/ 7 w 5"/>
                  <a:gd name="T27" fmla="*/ 2 h 5"/>
                  <a:gd name="T28" fmla="*/ 5 w 5"/>
                  <a:gd name="T29" fmla="*/ 2 h 5"/>
                  <a:gd name="T30" fmla="*/ 5 w 5"/>
                  <a:gd name="T31" fmla="*/ 0 h 5"/>
                  <a:gd name="T32" fmla="*/ 5 w 5"/>
                  <a:gd name="T33" fmla="*/ 0 h 5"/>
                  <a:gd name="T34" fmla="*/ 2 w 5"/>
                  <a:gd name="T35" fmla="*/ 0 h 5"/>
                  <a:gd name="T36" fmla="*/ 2 w 5"/>
                  <a:gd name="T37" fmla="*/ 2 h 5"/>
                  <a:gd name="T38" fmla="*/ 2 w 5"/>
                  <a:gd name="T39" fmla="*/ 2 h 5"/>
                  <a:gd name="T40" fmla="*/ 2 w 5"/>
                  <a:gd name="T41" fmla="*/ 2 h 5"/>
                  <a:gd name="T42" fmla="*/ 2 w 5"/>
                  <a:gd name="T43" fmla="*/ 2 h 5"/>
                  <a:gd name="T44" fmla="*/ 0 w 5"/>
                  <a:gd name="T45" fmla="*/ 2 h 5"/>
                  <a:gd name="T46" fmla="*/ 0 w 5"/>
                  <a:gd name="T47" fmla="*/ 5 h 5"/>
                  <a:gd name="T48" fmla="*/ 0 w 5"/>
                  <a:gd name="T49" fmla="*/ 5 h 5"/>
                  <a:gd name="T50" fmla="*/ 2 w 5"/>
                  <a:gd name="T51" fmla="*/ 5 h 5"/>
                  <a:gd name="T52" fmla="*/ 2 w 5"/>
                  <a:gd name="T53" fmla="*/ 7 h 5"/>
                  <a:gd name="T54" fmla="*/ 0 w 5"/>
                  <a:gd name="T55" fmla="*/ 7 h 5"/>
                  <a:gd name="T56" fmla="*/ 0 w 5"/>
                  <a:gd name="T57" fmla="*/ 7 h 5"/>
                  <a:gd name="T58" fmla="*/ 0 w 5"/>
                  <a:gd name="T59" fmla="*/ 10 h 5"/>
                  <a:gd name="T60" fmla="*/ 2 w 5"/>
                  <a:gd name="T61" fmla="*/ 10 h 5"/>
                  <a:gd name="T62" fmla="*/ 2 w 5"/>
                  <a:gd name="T63" fmla="*/ 10 h 5"/>
                  <a:gd name="T64" fmla="*/ 2 w 5"/>
                  <a:gd name="T65" fmla="*/ 10 h 5"/>
                  <a:gd name="T66" fmla="*/ 2 w 5"/>
                  <a:gd name="T67" fmla="*/ 10 h 5"/>
                  <a:gd name="T68" fmla="*/ 2 w 5"/>
                  <a:gd name="T69" fmla="*/ 12 h 5"/>
                  <a:gd name="T70" fmla="*/ 5 w 5"/>
                  <a:gd name="T71" fmla="*/ 12 h 5"/>
                  <a:gd name="T72" fmla="*/ 5 w 5"/>
                  <a:gd name="T73" fmla="*/ 12 h 5"/>
                  <a:gd name="T74" fmla="*/ 5 w 5"/>
                  <a:gd name="T75" fmla="*/ 10 h 5"/>
                  <a:gd name="T76" fmla="*/ 7 w 5"/>
                  <a:gd name="T77" fmla="*/ 10 h 5"/>
                  <a:gd name="T78" fmla="*/ 7 w 5"/>
                  <a:gd name="T79" fmla="*/ 12 h 5"/>
                  <a:gd name="T80" fmla="*/ 7 w 5"/>
                  <a:gd name="T81" fmla="*/ 12 h 5"/>
                  <a:gd name="T82" fmla="*/ 10 w 5"/>
                  <a:gd name="T83" fmla="*/ 12 h 5"/>
                  <a:gd name="T84" fmla="*/ 10 w 5"/>
                  <a:gd name="T85" fmla="*/ 10 h 5"/>
                  <a:gd name="T86" fmla="*/ 10 w 5"/>
                  <a:gd name="T87" fmla="*/ 10 h 5"/>
                  <a:gd name="T88" fmla="*/ 10 w 5"/>
                  <a:gd name="T89" fmla="*/ 10 h 5"/>
                  <a:gd name="T90" fmla="*/ 10 w 5"/>
                  <a:gd name="T91" fmla="*/ 10 h 5"/>
                  <a:gd name="T92" fmla="*/ 12 w 5"/>
                  <a:gd name="T93" fmla="*/ 10 h 5"/>
                  <a:gd name="T94" fmla="*/ 12 w 5"/>
                  <a:gd name="T95" fmla="*/ 7 h 5"/>
                  <a:gd name="T96" fmla="*/ 12 w 5"/>
                  <a:gd name="T97" fmla="*/ 7 h 5"/>
                  <a:gd name="T98" fmla="*/ 7 w 5"/>
                  <a:gd name="T99" fmla="*/ 7 h 5"/>
                  <a:gd name="T100" fmla="*/ 5 w 5"/>
                  <a:gd name="T101" fmla="*/ 7 h 5"/>
                  <a:gd name="T102" fmla="*/ 5 w 5"/>
                  <a:gd name="T103" fmla="*/ 5 h 5"/>
                  <a:gd name="T104" fmla="*/ 7 w 5"/>
                  <a:gd name="T105" fmla="*/ 5 h 5"/>
                  <a:gd name="T106" fmla="*/ 7 w 5"/>
                  <a:gd name="T107" fmla="*/ 7 h 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  <a:moveTo>
                      <a:pt x="3" y="3"/>
                    </a:moveTo>
                    <a:cubicBezTo>
                      <a:pt x="2" y="4"/>
                      <a:pt x="2" y="3"/>
                      <a:pt x="2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3" name="Freeform 6"/>
              <p:cNvSpPr>
                <a:spLocks noEditPoints="1" noChangeArrowheads="1"/>
              </p:cNvSpPr>
              <p:nvPr/>
            </p:nvSpPr>
            <p:spPr bwMode="auto">
              <a:xfrm>
                <a:off x="3895" y="1592"/>
                <a:ext cx="11" cy="11"/>
              </a:xfrm>
              <a:custGeom>
                <a:avLst/>
                <a:gdLst>
                  <a:gd name="T0" fmla="*/ 9 w 5"/>
                  <a:gd name="T1" fmla="*/ 7 h 5"/>
                  <a:gd name="T2" fmla="*/ 9 w 5"/>
                  <a:gd name="T3" fmla="*/ 7 h 5"/>
                  <a:gd name="T4" fmla="*/ 9 w 5"/>
                  <a:gd name="T5" fmla="*/ 4 h 5"/>
                  <a:gd name="T6" fmla="*/ 9 w 5"/>
                  <a:gd name="T7" fmla="*/ 4 h 5"/>
                  <a:gd name="T8" fmla="*/ 9 w 5"/>
                  <a:gd name="T9" fmla="*/ 4 h 5"/>
                  <a:gd name="T10" fmla="*/ 9 w 5"/>
                  <a:gd name="T11" fmla="*/ 2 h 5"/>
                  <a:gd name="T12" fmla="*/ 9 w 5"/>
                  <a:gd name="T13" fmla="*/ 2 h 5"/>
                  <a:gd name="T14" fmla="*/ 7 w 5"/>
                  <a:gd name="T15" fmla="*/ 2 h 5"/>
                  <a:gd name="T16" fmla="*/ 7 w 5"/>
                  <a:gd name="T17" fmla="*/ 2 h 5"/>
                  <a:gd name="T18" fmla="*/ 7 w 5"/>
                  <a:gd name="T19" fmla="*/ 2 h 5"/>
                  <a:gd name="T20" fmla="*/ 7 w 5"/>
                  <a:gd name="T21" fmla="*/ 0 h 5"/>
                  <a:gd name="T22" fmla="*/ 7 w 5"/>
                  <a:gd name="T23" fmla="*/ 0 h 5"/>
                  <a:gd name="T24" fmla="*/ 4 w 5"/>
                  <a:gd name="T25" fmla="*/ 0 h 5"/>
                  <a:gd name="T26" fmla="*/ 4 w 5"/>
                  <a:gd name="T27" fmla="*/ 2 h 5"/>
                  <a:gd name="T28" fmla="*/ 4 w 5"/>
                  <a:gd name="T29" fmla="*/ 2 h 5"/>
                  <a:gd name="T30" fmla="*/ 4 w 5"/>
                  <a:gd name="T31" fmla="*/ 0 h 5"/>
                  <a:gd name="T32" fmla="*/ 2 w 5"/>
                  <a:gd name="T33" fmla="*/ 0 h 5"/>
                  <a:gd name="T34" fmla="*/ 2 w 5"/>
                  <a:gd name="T35" fmla="*/ 0 h 5"/>
                  <a:gd name="T36" fmla="*/ 2 w 5"/>
                  <a:gd name="T37" fmla="*/ 2 h 5"/>
                  <a:gd name="T38" fmla="*/ 2 w 5"/>
                  <a:gd name="T39" fmla="*/ 2 h 5"/>
                  <a:gd name="T40" fmla="*/ 0 w 5"/>
                  <a:gd name="T41" fmla="*/ 2 h 5"/>
                  <a:gd name="T42" fmla="*/ 0 w 5"/>
                  <a:gd name="T43" fmla="*/ 2 h 5"/>
                  <a:gd name="T44" fmla="*/ 0 w 5"/>
                  <a:gd name="T45" fmla="*/ 2 h 5"/>
                  <a:gd name="T46" fmla="*/ 0 w 5"/>
                  <a:gd name="T47" fmla="*/ 4 h 5"/>
                  <a:gd name="T48" fmla="*/ 0 w 5"/>
                  <a:gd name="T49" fmla="*/ 4 h 5"/>
                  <a:gd name="T50" fmla="*/ 0 w 5"/>
                  <a:gd name="T51" fmla="*/ 4 h 5"/>
                  <a:gd name="T52" fmla="*/ 0 w 5"/>
                  <a:gd name="T53" fmla="*/ 7 h 5"/>
                  <a:gd name="T54" fmla="*/ 0 w 5"/>
                  <a:gd name="T55" fmla="*/ 7 h 5"/>
                  <a:gd name="T56" fmla="*/ 0 w 5"/>
                  <a:gd name="T57" fmla="*/ 7 h 5"/>
                  <a:gd name="T58" fmla="*/ 0 w 5"/>
                  <a:gd name="T59" fmla="*/ 9 h 5"/>
                  <a:gd name="T60" fmla="*/ 0 w 5"/>
                  <a:gd name="T61" fmla="*/ 9 h 5"/>
                  <a:gd name="T62" fmla="*/ 2 w 5"/>
                  <a:gd name="T63" fmla="*/ 9 h 5"/>
                  <a:gd name="T64" fmla="*/ 2 w 5"/>
                  <a:gd name="T65" fmla="*/ 9 h 5"/>
                  <a:gd name="T66" fmla="*/ 2 w 5"/>
                  <a:gd name="T67" fmla="*/ 9 h 5"/>
                  <a:gd name="T68" fmla="*/ 2 w 5"/>
                  <a:gd name="T69" fmla="*/ 11 h 5"/>
                  <a:gd name="T70" fmla="*/ 2 w 5"/>
                  <a:gd name="T71" fmla="*/ 11 h 5"/>
                  <a:gd name="T72" fmla="*/ 4 w 5"/>
                  <a:gd name="T73" fmla="*/ 11 h 5"/>
                  <a:gd name="T74" fmla="*/ 4 w 5"/>
                  <a:gd name="T75" fmla="*/ 11 h 5"/>
                  <a:gd name="T76" fmla="*/ 4 w 5"/>
                  <a:gd name="T77" fmla="*/ 11 h 5"/>
                  <a:gd name="T78" fmla="*/ 4 w 5"/>
                  <a:gd name="T79" fmla="*/ 11 h 5"/>
                  <a:gd name="T80" fmla="*/ 7 w 5"/>
                  <a:gd name="T81" fmla="*/ 11 h 5"/>
                  <a:gd name="T82" fmla="*/ 7 w 5"/>
                  <a:gd name="T83" fmla="*/ 11 h 5"/>
                  <a:gd name="T84" fmla="*/ 7 w 5"/>
                  <a:gd name="T85" fmla="*/ 9 h 5"/>
                  <a:gd name="T86" fmla="*/ 7 w 5"/>
                  <a:gd name="T87" fmla="*/ 9 h 5"/>
                  <a:gd name="T88" fmla="*/ 9 w 5"/>
                  <a:gd name="T89" fmla="*/ 9 h 5"/>
                  <a:gd name="T90" fmla="*/ 9 w 5"/>
                  <a:gd name="T91" fmla="*/ 9 h 5"/>
                  <a:gd name="T92" fmla="*/ 9 w 5"/>
                  <a:gd name="T93" fmla="*/ 9 h 5"/>
                  <a:gd name="T94" fmla="*/ 9 w 5"/>
                  <a:gd name="T95" fmla="*/ 7 h 5"/>
                  <a:gd name="T96" fmla="*/ 9 w 5"/>
                  <a:gd name="T97" fmla="*/ 7 h 5"/>
                  <a:gd name="T98" fmla="*/ 4 w 5"/>
                  <a:gd name="T99" fmla="*/ 7 h 5"/>
                  <a:gd name="T100" fmla="*/ 2 w 5"/>
                  <a:gd name="T101" fmla="*/ 7 h 5"/>
                  <a:gd name="T102" fmla="*/ 4 w 5"/>
                  <a:gd name="T103" fmla="*/ 4 h 5"/>
                  <a:gd name="T104" fmla="*/ 7 w 5"/>
                  <a:gd name="T105" fmla="*/ 4 h 5"/>
                  <a:gd name="T106" fmla="*/ 4 w 5"/>
                  <a:gd name="T107" fmla="*/ 7 h 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4" y="3"/>
                      <a:pt x="4" y="3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4" name="Freeform 7"/>
              <p:cNvSpPr>
                <a:spLocks noChangeArrowheads="1"/>
              </p:cNvSpPr>
              <p:nvPr/>
            </p:nvSpPr>
            <p:spPr bwMode="auto">
              <a:xfrm>
                <a:off x="3816" y="1461"/>
                <a:ext cx="5" cy="12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7 h 5"/>
                  <a:gd name="T4" fmla="*/ 0 w 2"/>
                  <a:gd name="T5" fmla="*/ 7 h 5"/>
                  <a:gd name="T6" fmla="*/ 5 w 2"/>
                  <a:gd name="T7" fmla="*/ 12 h 5"/>
                  <a:gd name="T8" fmla="*/ 5 w 2"/>
                  <a:gd name="T9" fmla="*/ 7 h 5"/>
                  <a:gd name="T10" fmla="*/ 5 w 2"/>
                  <a:gd name="T11" fmla="*/ 0 h 5"/>
                  <a:gd name="T12" fmla="*/ 0 w 2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1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5" name="Freeform 8"/>
              <p:cNvSpPr>
                <a:spLocks noChangeArrowheads="1"/>
              </p:cNvSpPr>
              <p:nvPr/>
            </p:nvSpPr>
            <p:spPr bwMode="auto">
              <a:xfrm>
                <a:off x="3807" y="1459"/>
                <a:ext cx="12" cy="4"/>
              </a:xfrm>
              <a:custGeom>
                <a:avLst/>
                <a:gdLst>
                  <a:gd name="T0" fmla="*/ 7 w 5"/>
                  <a:gd name="T1" fmla="*/ 4 h 2"/>
                  <a:gd name="T2" fmla="*/ 7 w 5"/>
                  <a:gd name="T3" fmla="*/ 4 h 2"/>
                  <a:gd name="T4" fmla="*/ 12 w 5"/>
                  <a:gd name="T5" fmla="*/ 2 h 2"/>
                  <a:gd name="T6" fmla="*/ 7 w 5"/>
                  <a:gd name="T7" fmla="*/ 0 h 2"/>
                  <a:gd name="T8" fmla="*/ 0 w 5"/>
                  <a:gd name="T9" fmla="*/ 2 h 2"/>
                  <a:gd name="T10" fmla="*/ 5 w 5"/>
                  <a:gd name="T11" fmla="*/ 4 h 2"/>
                  <a:gd name="T12" fmla="*/ 7 w 5"/>
                  <a:gd name="T13" fmla="*/ 4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6" name="Freeform 9"/>
              <p:cNvSpPr>
                <a:spLocks noChangeArrowheads="1"/>
              </p:cNvSpPr>
              <p:nvPr/>
            </p:nvSpPr>
            <p:spPr bwMode="auto">
              <a:xfrm>
                <a:off x="3804" y="1461"/>
                <a:ext cx="8" cy="12"/>
              </a:xfrm>
              <a:custGeom>
                <a:avLst/>
                <a:gdLst>
                  <a:gd name="T0" fmla="*/ 5 w 3"/>
                  <a:gd name="T1" fmla="*/ 7 h 5"/>
                  <a:gd name="T2" fmla="*/ 8 w 3"/>
                  <a:gd name="T3" fmla="*/ 5 h 5"/>
                  <a:gd name="T4" fmla="*/ 3 w 3"/>
                  <a:gd name="T5" fmla="*/ 0 h 5"/>
                  <a:gd name="T6" fmla="*/ 0 w 3"/>
                  <a:gd name="T7" fmla="*/ 7 h 5"/>
                  <a:gd name="T8" fmla="*/ 3 w 3"/>
                  <a:gd name="T9" fmla="*/ 12 h 5"/>
                  <a:gd name="T10" fmla="*/ 8 w 3"/>
                  <a:gd name="T11" fmla="*/ 7 h 5"/>
                  <a:gd name="T12" fmla="*/ 5 w 3"/>
                  <a:gd name="T13" fmla="*/ 7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2" y="3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7" name="Freeform 10"/>
              <p:cNvSpPr>
                <a:spLocks noChangeArrowheads="1"/>
              </p:cNvSpPr>
              <p:nvPr/>
            </p:nvSpPr>
            <p:spPr bwMode="auto">
              <a:xfrm>
                <a:off x="3809" y="1470"/>
                <a:ext cx="10" cy="5"/>
              </a:xfrm>
              <a:custGeom>
                <a:avLst/>
                <a:gdLst>
                  <a:gd name="T0" fmla="*/ 5 w 4"/>
                  <a:gd name="T1" fmla="*/ 0 h 2"/>
                  <a:gd name="T2" fmla="*/ 3 w 4"/>
                  <a:gd name="T3" fmla="*/ 0 h 2"/>
                  <a:gd name="T4" fmla="*/ 0 w 4"/>
                  <a:gd name="T5" fmla="*/ 5 h 2"/>
                  <a:gd name="T6" fmla="*/ 5 w 4"/>
                  <a:gd name="T7" fmla="*/ 5 h 2"/>
                  <a:gd name="T8" fmla="*/ 10 w 4"/>
                  <a:gd name="T9" fmla="*/ 5 h 2"/>
                  <a:gd name="T10" fmla="*/ 5 w 4"/>
                  <a:gd name="T11" fmla="*/ 0 h 2"/>
                  <a:gd name="T12" fmla="*/ 5 w 4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8" name="Freeform 11"/>
              <p:cNvSpPr>
                <a:spLocks noEditPoints="1" noChangeArrowheads="1"/>
              </p:cNvSpPr>
              <p:nvPr/>
            </p:nvSpPr>
            <p:spPr bwMode="auto">
              <a:xfrm>
                <a:off x="3797" y="1444"/>
                <a:ext cx="41" cy="48"/>
              </a:xfrm>
              <a:custGeom>
                <a:avLst/>
                <a:gdLst>
                  <a:gd name="T0" fmla="*/ 41 w 17"/>
                  <a:gd name="T1" fmla="*/ 34 h 20"/>
                  <a:gd name="T2" fmla="*/ 41 w 17"/>
                  <a:gd name="T3" fmla="*/ 31 h 20"/>
                  <a:gd name="T4" fmla="*/ 41 w 17"/>
                  <a:gd name="T5" fmla="*/ 10 h 20"/>
                  <a:gd name="T6" fmla="*/ 31 w 17"/>
                  <a:gd name="T7" fmla="*/ 0 h 20"/>
                  <a:gd name="T8" fmla="*/ 7 w 17"/>
                  <a:gd name="T9" fmla="*/ 2 h 20"/>
                  <a:gd name="T10" fmla="*/ 0 w 17"/>
                  <a:gd name="T11" fmla="*/ 10 h 20"/>
                  <a:gd name="T12" fmla="*/ 0 w 17"/>
                  <a:gd name="T13" fmla="*/ 31 h 20"/>
                  <a:gd name="T14" fmla="*/ 0 w 17"/>
                  <a:gd name="T15" fmla="*/ 36 h 20"/>
                  <a:gd name="T16" fmla="*/ 0 w 17"/>
                  <a:gd name="T17" fmla="*/ 46 h 20"/>
                  <a:gd name="T18" fmla="*/ 2 w 17"/>
                  <a:gd name="T19" fmla="*/ 48 h 20"/>
                  <a:gd name="T20" fmla="*/ 7 w 17"/>
                  <a:gd name="T21" fmla="*/ 48 h 20"/>
                  <a:gd name="T22" fmla="*/ 10 w 17"/>
                  <a:gd name="T23" fmla="*/ 46 h 20"/>
                  <a:gd name="T24" fmla="*/ 10 w 17"/>
                  <a:gd name="T25" fmla="*/ 46 h 20"/>
                  <a:gd name="T26" fmla="*/ 31 w 17"/>
                  <a:gd name="T27" fmla="*/ 43 h 20"/>
                  <a:gd name="T28" fmla="*/ 31 w 17"/>
                  <a:gd name="T29" fmla="*/ 46 h 20"/>
                  <a:gd name="T30" fmla="*/ 31 w 17"/>
                  <a:gd name="T31" fmla="*/ 48 h 20"/>
                  <a:gd name="T32" fmla="*/ 39 w 17"/>
                  <a:gd name="T33" fmla="*/ 48 h 20"/>
                  <a:gd name="T34" fmla="*/ 41 w 17"/>
                  <a:gd name="T35" fmla="*/ 46 h 20"/>
                  <a:gd name="T36" fmla="*/ 41 w 17"/>
                  <a:gd name="T37" fmla="*/ 34 h 20"/>
                  <a:gd name="T38" fmla="*/ 17 w 17"/>
                  <a:gd name="T39" fmla="*/ 36 h 20"/>
                  <a:gd name="T40" fmla="*/ 5 w 17"/>
                  <a:gd name="T41" fmla="*/ 24 h 20"/>
                  <a:gd name="T42" fmla="*/ 17 w 17"/>
                  <a:gd name="T43" fmla="*/ 12 h 20"/>
                  <a:gd name="T44" fmla="*/ 29 w 17"/>
                  <a:gd name="T45" fmla="*/ 24 h 20"/>
                  <a:gd name="T46" fmla="*/ 17 w 17"/>
                  <a:gd name="T47" fmla="*/ 36 h 20"/>
                  <a:gd name="T48" fmla="*/ 36 w 17"/>
                  <a:gd name="T49" fmla="*/ 22 h 20"/>
                  <a:gd name="T50" fmla="*/ 36 w 17"/>
                  <a:gd name="T51" fmla="*/ 29 h 20"/>
                  <a:gd name="T52" fmla="*/ 34 w 17"/>
                  <a:gd name="T53" fmla="*/ 29 h 20"/>
                  <a:gd name="T54" fmla="*/ 34 w 17"/>
                  <a:gd name="T55" fmla="*/ 29 h 20"/>
                  <a:gd name="T56" fmla="*/ 34 w 17"/>
                  <a:gd name="T57" fmla="*/ 22 h 20"/>
                  <a:gd name="T58" fmla="*/ 31 w 17"/>
                  <a:gd name="T59" fmla="*/ 19 h 20"/>
                  <a:gd name="T60" fmla="*/ 31 w 17"/>
                  <a:gd name="T61" fmla="*/ 19 h 20"/>
                  <a:gd name="T62" fmla="*/ 34 w 17"/>
                  <a:gd name="T63" fmla="*/ 17 h 20"/>
                  <a:gd name="T64" fmla="*/ 36 w 17"/>
                  <a:gd name="T65" fmla="*/ 19 h 20"/>
                  <a:gd name="T66" fmla="*/ 36 w 17"/>
                  <a:gd name="T67" fmla="*/ 19 h 20"/>
                  <a:gd name="T68" fmla="*/ 36 w 17"/>
                  <a:gd name="T69" fmla="*/ 22 h 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" h="20">
                    <a:moveTo>
                      <a:pt x="17" y="14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1"/>
                      <a:pt x="15" y="0"/>
                      <a:pt x="1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7" y="20"/>
                      <a:pt x="17" y="20"/>
                      <a:pt x="17" y="19"/>
                    </a:cubicBezTo>
                    <a:lnTo>
                      <a:pt x="17" y="14"/>
                    </a:lnTo>
                    <a:close/>
                    <a:moveTo>
                      <a:pt x="7" y="15"/>
                    </a:moveTo>
                    <a:cubicBezTo>
                      <a:pt x="4" y="15"/>
                      <a:pt x="2" y="12"/>
                      <a:pt x="2" y="10"/>
                    </a:cubicBezTo>
                    <a:cubicBezTo>
                      <a:pt x="2" y="7"/>
                      <a:pt x="4" y="5"/>
                      <a:pt x="7" y="5"/>
                    </a:cubicBezTo>
                    <a:cubicBezTo>
                      <a:pt x="10" y="5"/>
                      <a:pt x="12" y="7"/>
                      <a:pt x="12" y="10"/>
                    </a:cubicBezTo>
                    <a:cubicBezTo>
                      <a:pt x="12" y="12"/>
                      <a:pt x="10" y="15"/>
                      <a:pt x="7" y="15"/>
                    </a:cubicBezTo>
                    <a:close/>
                    <a:moveTo>
                      <a:pt x="15" y="9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9"/>
                      <a:pt x="15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9" name="Freeform 12"/>
              <p:cNvSpPr>
                <a:spLocks noEditPoints="1" noChangeArrowheads="1"/>
              </p:cNvSpPr>
              <p:nvPr/>
            </p:nvSpPr>
            <p:spPr bwMode="auto">
              <a:xfrm>
                <a:off x="3935" y="1444"/>
                <a:ext cx="23" cy="22"/>
              </a:xfrm>
              <a:custGeom>
                <a:avLst/>
                <a:gdLst>
                  <a:gd name="T0" fmla="*/ 21 w 10"/>
                  <a:gd name="T1" fmla="*/ 2 h 9"/>
                  <a:gd name="T2" fmla="*/ 21 w 10"/>
                  <a:gd name="T3" fmla="*/ 2 h 9"/>
                  <a:gd name="T4" fmla="*/ 21 w 10"/>
                  <a:gd name="T5" fmla="*/ 2 h 9"/>
                  <a:gd name="T6" fmla="*/ 18 w 10"/>
                  <a:gd name="T7" fmla="*/ 2 h 9"/>
                  <a:gd name="T8" fmla="*/ 16 w 10"/>
                  <a:gd name="T9" fmla="*/ 2 h 9"/>
                  <a:gd name="T10" fmla="*/ 16 w 10"/>
                  <a:gd name="T11" fmla="*/ 2 h 9"/>
                  <a:gd name="T12" fmla="*/ 16 w 10"/>
                  <a:gd name="T13" fmla="*/ 2 h 9"/>
                  <a:gd name="T14" fmla="*/ 14 w 10"/>
                  <a:gd name="T15" fmla="*/ 0 h 9"/>
                  <a:gd name="T16" fmla="*/ 12 w 10"/>
                  <a:gd name="T17" fmla="*/ 0 h 9"/>
                  <a:gd name="T18" fmla="*/ 7 w 10"/>
                  <a:gd name="T19" fmla="*/ 2 h 9"/>
                  <a:gd name="T20" fmla="*/ 7 w 10"/>
                  <a:gd name="T21" fmla="*/ 2 h 9"/>
                  <a:gd name="T22" fmla="*/ 7 w 10"/>
                  <a:gd name="T23" fmla="*/ 2 h 9"/>
                  <a:gd name="T24" fmla="*/ 7 w 10"/>
                  <a:gd name="T25" fmla="*/ 2 h 9"/>
                  <a:gd name="T26" fmla="*/ 5 w 10"/>
                  <a:gd name="T27" fmla="*/ 2 h 9"/>
                  <a:gd name="T28" fmla="*/ 2 w 10"/>
                  <a:gd name="T29" fmla="*/ 5 h 9"/>
                  <a:gd name="T30" fmla="*/ 2 w 10"/>
                  <a:gd name="T31" fmla="*/ 5 h 9"/>
                  <a:gd name="T32" fmla="*/ 0 w 10"/>
                  <a:gd name="T33" fmla="*/ 7 h 9"/>
                  <a:gd name="T34" fmla="*/ 0 w 10"/>
                  <a:gd name="T35" fmla="*/ 17 h 9"/>
                  <a:gd name="T36" fmla="*/ 5 w 10"/>
                  <a:gd name="T37" fmla="*/ 22 h 9"/>
                  <a:gd name="T38" fmla="*/ 21 w 10"/>
                  <a:gd name="T39" fmla="*/ 22 h 9"/>
                  <a:gd name="T40" fmla="*/ 23 w 10"/>
                  <a:gd name="T41" fmla="*/ 17 h 9"/>
                  <a:gd name="T42" fmla="*/ 23 w 10"/>
                  <a:gd name="T43" fmla="*/ 7 h 9"/>
                  <a:gd name="T44" fmla="*/ 21 w 10"/>
                  <a:gd name="T45" fmla="*/ 2 h 9"/>
                  <a:gd name="T46" fmla="*/ 9 w 10"/>
                  <a:gd name="T47" fmla="*/ 2 h 9"/>
                  <a:gd name="T48" fmla="*/ 12 w 10"/>
                  <a:gd name="T49" fmla="*/ 2 h 9"/>
                  <a:gd name="T50" fmla="*/ 14 w 10"/>
                  <a:gd name="T51" fmla="*/ 0 h 9"/>
                  <a:gd name="T52" fmla="*/ 14 w 10"/>
                  <a:gd name="T53" fmla="*/ 2 h 9"/>
                  <a:gd name="T54" fmla="*/ 14 w 10"/>
                  <a:gd name="T55" fmla="*/ 2 h 9"/>
                  <a:gd name="T56" fmla="*/ 9 w 10"/>
                  <a:gd name="T57" fmla="*/ 2 h 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" h="9"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9" y="1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0" name="Freeform 13"/>
              <p:cNvSpPr>
                <a:spLocks noEditPoints="1" noChangeArrowheads="1"/>
              </p:cNvSpPr>
              <p:nvPr/>
            </p:nvSpPr>
            <p:spPr bwMode="auto">
              <a:xfrm>
                <a:off x="3980" y="1857"/>
                <a:ext cx="28" cy="43"/>
              </a:xfrm>
              <a:custGeom>
                <a:avLst/>
                <a:gdLst>
                  <a:gd name="T0" fmla="*/ 28 w 12"/>
                  <a:gd name="T1" fmla="*/ 7 h 18"/>
                  <a:gd name="T2" fmla="*/ 21 w 12"/>
                  <a:gd name="T3" fmla="*/ 0 h 18"/>
                  <a:gd name="T4" fmla="*/ 7 w 12"/>
                  <a:gd name="T5" fmla="*/ 0 h 18"/>
                  <a:gd name="T6" fmla="*/ 0 w 12"/>
                  <a:gd name="T7" fmla="*/ 7 h 18"/>
                  <a:gd name="T8" fmla="*/ 0 w 12"/>
                  <a:gd name="T9" fmla="*/ 33 h 18"/>
                  <a:gd name="T10" fmla="*/ 7 w 12"/>
                  <a:gd name="T11" fmla="*/ 41 h 18"/>
                  <a:gd name="T12" fmla="*/ 21 w 12"/>
                  <a:gd name="T13" fmla="*/ 41 h 18"/>
                  <a:gd name="T14" fmla="*/ 28 w 12"/>
                  <a:gd name="T15" fmla="*/ 33 h 18"/>
                  <a:gd name="T16" fmla="*/ 28 w 12"/>
                  <a:gd name="T17" fmla="*/ 7 h 18"/>
                  <a:gd name="T18" fmla="*/ 16 w 12"/>
                  <a:gd name="T19" fmla="*/ 38 h 18"/>
                  <a:gd name="T20" fmla="*/ 12 w 12"/>
                  <a:gd name="T21" fmla="*/ 38 h 18"/>
                  <a:gd name="T22" fmla="*/ 12 w 12"/>
                  <a:gd name="T23" fmla="*/ 38 h 18"/>
                  <a:gd name="T24" fmla="*/ 12 w 12"/>
                  <a:gd name="T25" fmla="*/ 36 h 18"/>
                  <a:gd name="T26" fmla="*/ 12 w 12"/>
                  <a:gd name="T27" fmla="*/ 36 h 18"/>
                  <a:gd name="T28" fmla="*/ 16 w 12"/>
                  <a:gd name="T29" fmla="*/ 36 h 18"/>
                  <a:gd name="T30" fmla="*/ 16 w 12"/>
                  <a:gd name="T31" fmla="*/ 36 h 18"/>
                  <a:gd name="T32" fmla="*/ 16 w 12"/>
                  <a:gd name="T33" fmla="*/ 38 h 18"/>
                  <a:gd name="T34" fmla="*/ 16 w 12"/>
                  <a:gd name="T35" fmla="*/ 38 h 18"/>
                  <a:gd name="T36" fmla="*/ 21 w 12"/>
                  <a:gd name="T37" fmla="*/ 31 h 18"/>
                  <a:gd name="T38" fmla="*/ 7 w 12"/>
                  <a:gd name="T39" fmla="*/ 33 h 18"/>
                  <a:gd name="T40" fmla="*/ 2 w 12"/>
                  <a:gd name="T41" fmla="*/ 29 h 18"/>
                  <a:gd name="T42" fmla="*/ 2 w 12"/>
                  <a:gd name="T43" fmla="*/ 10 h 18"/>
                  <a:gd name="T44" fmla="*/ 7 w 12"/>
                  <a:gd name="T45" fmla="*/ 5 h 18"/>
                  <a:gd name="T46" fmla="*/ 19 w 12"/>
                  <a:gd name="T47" fmla="*/ 5 h 18"/>
                  <a:gd name="T48" fmla="*/ 23 w 12"/>
                  <a:gd name="T49" fmla="*/ 7 h 18"/>
                  <a:gd name="T50" fmla="*/ 23 w 12"/>
                  <a:gd name="T51" fmla="*/ 29 h 18"/>
                  <a:gd name="T52" fmla="*/ 21 w 12"/>
                  <a:gd name="T53" fmla="*/ 31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" h="18">
                    <a:moveTo>
                      <a:pt x="12" y="3"/>
                    </a:moveTo>
                    <a:cubicBezTo>
                      <a:pt x="12" y="1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2" y="18"/>
                      <a:pt x="3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7"/>
                      <a:pt x="12" y="16"/>
                      <a:pt x="12" y="14"/>
                    </a:cubicBezTo>
                    <a:lnTo>
                      <a:pt x="12" y="3"/>
                    </a:lnTo>
                    <a:close/>
                    <a:moveTo>
                      <a:pt x="7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  <a:moveTo>
                      <a:pt x="9" y="13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1" y="13"/>
                      <a:pt x="1" y="1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2"/>
                      <a:pt x="10" y="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0" y="13"/>
                      <a:pt x="9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1" name="Freeform 14"/>
              <p:cNvSpPr>
                <a:spLocks noChangeArrowheads="1"/>
              </p:cNvSpPr>
              <p:nvPr/>
            </p:nvSpPr>
            <p:spPr bwMode="auto">
              <a:xfrm>
                <a:off x="4011" y="1860"/>
                <a:ext cx="4" cy="38"/>
              </a:xfrm>
              <a:custGeom>
                <a:avLst/>
                <a:gdLst>
                  <a:gd name="T0" fmla="*/ 0 w 2"/>
                  <a:gd name="T1" fmla="*/ 0 h 16"/>
                  <a:gd name="T2" fmla="*/ 0 w 2"/>
                  <a:gd name="T3" fmla="*/ 2 h 16"/>
                  <a:gd name="T4" fmla="*/ 0 w 2"/>
                  <a:gd name="T5" fmla="*/ 36 h 16"/>
                  <a:gd name="T6" fmla="*/ 2 w 2"/>
                  <a:gd name="T7" fmla="*/ 38 h 16"/>
                  <a:gd name="T8" fmla="*/ 4 w 2"/>
                  <a:gd name="T9" fmla="*/ 36 h 16"/>
                  <a:gd name="T10" fmla="*/ 2 w 2"/>
                  <a:gd name="T11" fmla="*/ 2 h 16"/>
                  <a:gd name="T12" fmla="*/ 0 w 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2" name="Freeform 15"/>
              <p:cNvSpPr>
                <a:spLocks noChangeArrowheads="1"/>
              </p:cNvSpPr>
              <p:nvPr/>
            </p:nvSpPr>
            <p:spPr bwMode="auto">
              <a:xfrm>
                <a:off x="4013" y="1862"/>
                <a:ext cx="2" cy="12"/>
              </a:xfrm>
              <a:custGeom>
                <a:avLst/>
                <a:gdLst>
                  <a:gd name="T0" fmla="*/ 2 w 1"/>
                  <a:gd name="T1" fmla="*/ 0 h 5"/>
                  <a:gd name="T2" fmla="*/ 0 w 1"/>
                  <a:gd name="T3" fmla="*/ 0 h 5"/>
                  <a:gd name="T4" fmla="*/ 2 w 1"/>
                  <a:gd name="T5" fmla="*/ 12 h 5"/>
                  <a:gd name="T6" fmla="*/ 2 w 1"/>
                  <a:gd name="T7" fmla="*/ 12 h 5"/>
                  <a:gd name="T8" fmla="*/ 2 w 1"/>
                  <a:gd name="T9" fmla="*/ 12 h 5"/>
                  <a:gd name="T10" fmla="*/ 2 w 1"/>
                  <a:gd name="T11" fmla="*/ 0 h 5"/>
                  <a:gd name="T12" fmla="*/ 2 w 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3" name="Freeform 16"/>
              <p:cNvSpPr>
                <a:spLocks noChangeArrowheads="1"/>
              </p:cNvSpPr>
              <p:nvPr/>
            </p:nvSpPr>
            <p:spPr bwMode="auto">
              <a:xfrm>
                <a:off x="3985" y="1867"/>
                <a:ext cx="18" cy="2"/>
              </a:xfrm>
              <a:custGeom>
                <a:avLst/>
                <a:gdLst>
                  <a:gd name="T0" fmla="*/ 18 w 8"/>
                  <a:gd name="T1" fmla="*/ 2 h 1"/>
                  <a:gd name="T2" fmla="*/ 16 w 8"/>
                  <a:gd name="T3" fmla="*/ 2 h 1"/>
                  <a:gd name="T4" fmla="*/ 2 w 8"/>
                  <a:gd name="T5" fmla="*/ 2 h 1"/>
                  <a:gd name="T6" fmla="*/ 0 w 8"/>
                  <a:gd name="T7" fmla="*/ 2 h 1"/>
                  <a:gd name="T8" fmla="*/ 0 w 8"/>
                  <a:gd name="T9" fmla="*/ 2 h 1"/>
                  <a:gd name="T10" fmla="*/ 2 w 8"/>
                  <a:gd name="T11" fmla="*/ 0 h 1"/>
                  <a:gd name="T12" fmla="*/ 16 w 8"/>
                  <a:gd name="T13" fmla="*/ 0 h 1"/>
                  <a:gd name="T14" fmla="*/ 18 w 8"/>
                  <a:gd name="T15" fmla="*/ 2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4" name="Freeform 17"/>
              <p:cNvSpPr>
                <a:spLocks noChangeArrowheads="1"/>
              </p:cNvSpPr>
              <p:nvPr/>
            </p:nvSpPr>
            <p:spPr bwMode="auto">
              <a:xfrm>
                <a:off x="3985" y="1872"/>
                <a:ext cx="18" cy="2"/>
              </a:xfrm>
              <a:custGeom>
                <a:avLst/>
                <a:gdLst>
                  <a:gd name="T0" fmla="*/ 18 w 8"/>
                  <a:gd name="T1" fmla="*/ 0 h 1"/>
                  <a:gd name="T2" fmla="*/ 16 w 8"/>
                  <a:gd name="T3" fmla="*/ 2 h 1"/>
                  <a:gd name="T4" fmla="*/ 2 w 8"/>
                  <a:gd name="T5" fmla="*/ 2 h 1"/>
                  <a:gd name="T6" fmla="*/ 0 w 8"/>
                  <a:gd name="T7" fmla="*/ 2 h 1"/>
                  <a:gd name="T8" fmla="*/ 0 w 8"/>
                  <a:gd name="T9" fmla="*/ 2 h 1"/>
                  <a:gd name="T10" fmla="*/ 2 w 8"/>
                  <a:gd name="T11" fmla="*/ 0 h 1"/>
                  <a:gd name="T12" fmla="*/ 16 w 8"/>
                  <a:gd name="T13" fmla="*/ 0 h 1"/>
                  <a:gd name="T14" fmla="*/ 18 w 8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5" name="Freeform 18"/>
              <p:cNvSpPr>
                <a:spLocks noChangeArrowheads="1"/>
              </p:cNvSpPr>
              <p:nvPr/>
            </p:nvSpPr>
            <p:spPr bwMode="auto">
              <a:xfrm>
                <a:off x="3985" y="1876"/>
                <a:ext cx="18" cy="3"/>
              </a:xfrm>
              <a:custGeom>
                <a:avLst/>
                <a:gdLst>
                  <a:gd name="T0" fmla="*/ 18 w 8"/>
                  <a:gd name="T1" fmla="*/ 0 h 1"/>
                  <a:gd name="T2" fmla="*/ 16 w 8"/>
                  <a:gd name="T3" fmla="*/ 3 h 1"/>
                  <a:gd name="T4" fmla="*/ 2 w 8"/>
                  <a:gd name="T5" fmla="*/ 3 h 1"/>
                  <a:gd name="T6" fmla="*/ 0 w 8"/>
                  <a:gd name="T7" fmla="*/ 3 h 1"/>
                  <a:gd name="T8" fmla="*/ 0 w 8"/>
                  <a:gd name="T9" fmla="*/ 3 h 1"/>
                  <a:gd name="T10" fmla="*/ 2 w 8"/>
                  <a:gd name="T11" fmla="*/ 0 h 1"/>
                  <a:gd name="T12" fmla="*/ 16 w 8"/>
                  <a:gd name="T13" fmla="*/ 0 h 1"/>
                  <a:gd name="T14" fmla="*/ 18 w 8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6" name="Freeform 19"/>
              <p:cNvSpPr>
                <a:spLocks noChangeArrowheads="1"/>
              </p:cNvSpPr>
              <p:nvPr/>
            </p:nvSpPr>
            <p:spPr bwMode="auto">
              <a:xfrm>
                <a:off x="3992" y="1881"/>
                <a:ext cx="11" cy="2"/>
              </a:xfrm>
              <a:custGeom>
                <a:avLst/>
                <a:gdLst>
                  <a:gd name="T0" fmla="*/ 11 w 5"/>
                  <a:gd name="T1" fmla="*/ 0 h 1"/>
                  <a:gd name="T2" fmla="*/ 9 w 5"/>
                  <a:gd name="T3" fmla="*/ 2 h 1"/>
                  <a:gd name="T4" fmla="*/ 2 w 5"/>
                  <a:gd name="T5" fmla="*/ 2 h 1"/>
                  <a:gd name="T6" fmla="*/ 0 w 5"/>
                  <a:gd name="T7" fmla="*/ 0 h 1"/>
                  <a:gd name="T8" fmla="*/ 0 w 5"/>
                  <a:gd name="T9" fmla="*/ 0 h 1"/>
                  <a:gd name="T10" fmla="*/ 2 w 5"/>
                  <a:gd name="T11" fmla="*/ 0 h 1"/>
                  <a:gd name="T12" fmla="*/ 9 w 5"/>
                  <a:gd name="T13" fmla="*/ 0 h 1"/>
                  <a:gd name="T14" fmla="*/ 11 w 5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7" name="Freeform 20"/>
              <p:cNvSpPr>
                <a:spLocks noChangeArrowheads="1"/>
              </p:cNvSpPr>
              <p:nvPr/>
            </p:nvSpPr>
            <p:spPr bwMode="auto">
              <a:xfrm>
                <a:off x="3892" y="1456"/>
                <a:ext cx="36" cy="5"/>
              </a:xfrm>
              <a:custGeom>
                <a:avLst/>
                <a:gdLst>
                  <a:gd name="T0" fmla="*/ 0 w 15"/>
                  <a:gd name="T1" fmla="*/ 3 h 2"/>
                  <a:gd name="T2" fmla="*/ 0 w 15"/>
                  <a:gd name="T3" fmla="*/ 5 h 2"/>
                  <a:gd name="T4" fmla="*/ 36 w 15"/>
                  <a:gd name="T5" fmla="*/ 3 h 2"/>
                  <a:gd name="T6" fmla="*/ 36 w 15"/>
                  <a:gd name="T7" fmla="*/ 3 h 2"/>
                  <a:gd name="T8" fmla="*/ 36 w 15"/>
                  <a:gd name="T9" fmla="*/ 0 h 2"/>
                  <a:gd name="T10" fmla="*/ 0 w 15"/>
                  <a:gd name="T11" fmla="*/ 0 h 2"/>
                  <a:gd name="T12" fmla="*/ 0 w 15"/>
                  <a:gd name="T13" fmla="*/ 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8" name="Freeform 21"/>
              <p:cNvSpPr>
                <a:spLocks noChangeArrowheads="1"/>
              </p:cNvSpPr>
              <p:nvPr/>
            </p:nvSpPr>
            <p:spPr bwMode="auto">
              <a:xfrm>
                <a:off x="3892" y="1456"/>
                <a:ext cx="14" cy="0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0 h 1"/>
                  <a:gd name="T4" fmla="*/ 14 w 6"/>
                  <a:gd name="T5" fmla="*/ 0 h 1"/>
                  <a:gd name="T6" fmla="*/ 14 w 6"/>
                  <a:gd name="T7" fmla="*/ 0 h 1"/>
                  <a:gd name="T8" fmla="*/ 14 w 6"/>
                  <a:gd name="T9" fmla="*/ 0 h 1"/>
                  <a:gd name="T10" fmla="*/ 2 w 6"/>
                  <a:gd name="T11" fmla="*/ 0 h 1"/>
                  <a:gd name="T12" fmla="*/ 0 w 6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9" name="Freeform 22"/>
              <p:cNvSpPr>
                <a:spLocks noChangeArrowheads="1"/>
              </p:cNvSpPr>
              <p:nvPr/>
            </p:nvSpPr>
            <p:spPr bwMode="auto">
              <a:xfrm>
                <a:off x="3954" y="2263"/>
                <a:ext cx="4" cy="38"/>
              </a:xfrm>
              <a:custGeom>
                <a:avLst/>
                <a:gdLst>
                  <a:gd name="T0" fmla="*/ 2 w 2"/>
                  <a:gd name="T1" fmla="*/ 2 h 16"/>
                  <a:gd name="T2" fmla="*/ 0 w 2"/>
                  <a:gd name="T3" fmla="*/ 2 h 16"/>
                  <a:gd name="T4" fmla="*/ 0 w 2"/>
                  <a:gd name="T5" fmla="*/ 38 h 16"/>
                  <a:gd name="T6" fmla="*/ 2 w 2"/>
                  <a:gd name="T7" fmla="*/ 38 h 16"/>
                  <a:gd name="T8" fmla="*/ 4 w 2"/>
                  <a:gd name="T9" fmla="*/ 38 h 16"/>
                  <a:gd name="T10" fmla="*/ 2 w 2"/>
                  <a:gd name="T11" fmla="*/ 2 h 16"/>
                  <a:gd name="T12" fmla="*/ 2 w 2"/>
                  <a:gd name="T13" fmla="*/ 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6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2" y="16"/>
                      <a:pt x="2" y="16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0" name="Freeform 23"/>
              <p:cNvSpPr>
                <a:spLocks noChangeArrowheads="1"/>
              </p:cNvSpPr>
              <p:nvPr/>
            </p:nvSpPr>
            <p:spPr bwMode="auto">
              <a:xfrm>
                <a:off x="3958" y="2266"/>
                <a:ext cx="0" cy="14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12 h 6"/>
                  <a:gd name="T6" fmla="*/ 0 w 1"/>
                  <a:gd name="T7" fmla="*/ 14 h 6"/>
                  <a:gd name="T8" fmla="*/ 0 w 1"/>
                  <a:gd name="T9" fmla="*/ 12 h 6"/>
                  <a:gd name="T10" fmla="*/ 0 w 1"/>
                  <a:gd name="T11" fmla="*/ 0 h 6"/>
                  <a:gd name="T12" fmla="*/ 0 w 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1" name="Freeform 24"/>
              <p:cNvSpPr>
                <a:spLocks noEditPoints="1" noChangeArrowheads="1"/>
              </p:cNvSpPr>
              <p:nvPr/>
            </p:nvSpPr>
            <p:spPr bwMode="auto">
              <a:xfrm>
                <a:off x="4001" y="2472"/>
                <a:ext cx="36" cy="45"/>
              </a:xfrm>
              <a:custGeom>
                <a:avLst/>
                <a:gdLst>
                  <a:gd name="T0" fmla="*/ 24 w 15"/>
                  <a:gd name="T1" fmla="*/ 0 h 19"/>
                  <a:gd name="T2" fmla="*/ 0 w 15"/>
                  <a:gd name="T3" fmla="*/ 12 h 19"/>
                  <a:gd name="T4" fmla="*/ 12 w 15"/>
                  <a:gd name="T5" fmla="*/ 45 h 19"/>
                  <a:gd name="T6" fmla="*/ 36 w 15"/>
                  <a:gd name="T7" fmla="*/ 33 h 19"/>
                  <a:gd name="T8" fmla="*/ 2 w 15"/>
                  <a:gd name="T9" fmla="*/ 12 h 19"/>
                  <a:gd name="T10" fmla="*/ 24 w 15"/>
                  <a:gd name="T11" fmla="*/ 5 h 19"/>
                  <a:gd name="T12" fmla="*/ 31 w 15"/>
                  <a:gd name="T13" fmla="*/ 9 h 19"/>
                  <a:gd name="T14" fmla="*/ 10 w 15"/>
                  <a:gd name="T15" fmla="*/ 19 h 19"/>
                  <a:gd name="T16" fmla="*/ 2 w 15"/>
                  <a:gd name="T17" fmla="*/ 12 h 19"/>
                  <a:gd name="T18" fmla="*/ 5 w 15"/>
                  <a:gd name="T19" fmla="*/ 21 h 19"/>
                  <a:gd name="T20" fmla="*/ 10 w 15"/>
                  <a:gd name="T21" fmla="*/ 21 h 19"/>
                  <a:gd name="T22" fmla="*/ 10 w 15"/>
                  <a:gd name="T23" fmla="*/ 26 h 19"/>
                  <a:gd name="T24" fmla="*/ 5 w 15"/>
                  <a:gd name="T25" fmla="*/ 26 h 19"/>
                  <a:gd name="T26" fmla="*/ 5 w 15"/>
                  <a:gd name="T27" fmla="*/ 28 h 19"/>
                  <a:gd name="T28" fmla="*/ 10 w 15"/>
                  <a:gd name="T29" fmla="*/ 28 h 19"/>
                  <a:gd name="T30" fmla="*/ 12 w 15"/>
                  <a:gd name="T31" fmla="*/ 31 h 19"/>
                  <a:gd name="T32" fmla="*/ 7 w 15"/>
                  <a:gd name="T33" fmla="*/ 33 h 19"/>
                  <a:gd name="T34" fmla="*/ 5 w 15"/>
                  <a:gd name="T35" fmla="*/ 28 h 19"/>
                  <a:gd name="T36" fmla="*/ 7 w 15"/>
                  <a:gd name="T37" fmla="*/ 40 h 19"/>
                  <a:gd name="T38" fmla="*/ 7 w 15"/>
                  <a:gd name="T39" fmla="*/ 36 h 19"/>
                  <a:gd name="T40" fmla="*/ 12 w 15"/>
                  <a:gd name="T41" fmla="*/ 36 h 19"/>
                  <a:gd name="T42" fmla="*/ 12 w 15"/>
                  <a:gd name="T43" fmla="*/ 38 h 19"/>
                  <a:gd name="T44" fmla="*/ 12 w 15"/>
                  <a:gd name="T45" fmla="*/ 21 h 19"/>
                  <a:gd name="T46" fmla="*/ 17 w 15"/>
                  <a:gd name="T47" fmla="*/ 21 h 19"/>
                  <a:gd name="T48" fmla="*/ 17 w 15"/>
                  <a:gd name="T49" fmla="*/ 24 h 19"/>
                  <a:gd name="T50" fmla="*/ 12 w 15"/>
                  <a:gd name="T51" fmla="*/ 26 h 19"/>
                  <a:gd name="T52" fmla="*/ 12 w 15"/>
                  <a:gd name="T53" fmla="*/ 21 h 19"/>
                  <a:gd name="T54" fmla="*/ 14 w 15"/>
                  <a:gd name="T55" fmla="*/ 28 h 19"/>
                  <a:gd name="T56" fmla="*/ 17 w 15"/>
                  <a:gd name="T57" fmla="*/ 28 h 19"/>
                  <a:gd name="T58" fmla="*/ 17 w 15"/>
                  <a:gd name="T59" fmla="*/ 31 h 19"/>
                  <a:gd name="T60" fmla="*/ 12 w 15"/>
                  <a:gd name="T61" fmla="*/ 31 h 19"/>
                  <a:gd name="T62" fmla="*/ 19 w 15"/>
                  <a:gd name="T63" fmla="*/ 38 h 19"/>
                  <a:gd name="T64" fmla="*/ 14 w 15"/>
                  <a:gd name="T65" fmla="*/ 38 h 19"/>
                  <a:gd name="T66" fmla="*/ 14 w 15"/>
                  <a:gd name="T67" fmla="*/ 36 h 19"/>
                  <a:gd name="T68" fmla="*/ 19 w 15"/>
                  <a:gd name="T69" fmla="*/ 36 h 19"/>
                  <a:gd name="T70" fmla="*/ 19 w 15"/>
                  <a:gd name="T71" fmla="*/ 38 h 19"/>
                  <a:gd name="T72" fmla="*/ 19 w 15"/>
                  <a:gd name="T73" fmla="*/ 19 h 19"/>
                  <a:gd name="T74" fmla="*/ 24 w 15"/>
                  <a:gd name="T75" fmla="*/ 19 h 19"/>
                  <a:gd name="T76" fmla="*/ 24 w 15"/>
                  <a:gd name="T77" fmla="*/ 24 h 19"/>
                  <a:gd name="T78" fmla="*/ 19 w 15"/>
                  <a:gd name="T79" fmla="*/ 24 h 19"/>
                  <a:gd name="T80" fmla="*/ 19 w 15"/>
                  <a:gd name="T81" fmla="*/ 28 h 19"/>
                  <a:gd name="T82" fmla="*/ 24 w 15"/>
                  <a:gd name="T83" fmla="*/ 26 h 19"/>
                  <a:gd name="T84" fmla="*/ 26 w 15"/>
                  <a:gd name="T85" fmla="*/ 28 h 19"/>
                  <a:gd name="T86" fmla="*/ 22 w 15"/>
                  <a:gd name="T87" fmla="*/ 31 h 19"/>
                  <a:gd name="T88" fmla="*/ 19 w 15"/>
                  <a:gd name="T89" fmla="*/ 28 h 19"/>
                  <a:gd name="T90" fmla="*/ 22 w 15"/>
                  <a:gd name="T91" fmla="*/ 38 h 19"/>
                  <a:gd name="T92" fmla="*/ 22 w 15"/>
                  <a:gd name="T93" fmla="*/ 36 h 19"/>
                  <a:gd name="T94" fmla="*/ 24 w 15"/>
                  <a:gd name="T95" fmla="*/ 33 h 19"/>
                  <a:gd name="T96" fmla="*/ 26 w 15"/>
                  <a:gd name="T97" fmla="*/ 36 h 19"/>
                  <a:gd name="T98" fmla="*/ 26 w 15"/>
                  <a:gd name="T99" fmla="*/ 19 h 19"/>
                  <a:gd name="T100" fmla="*/ 31 w 15"/>
                  <a:gd name="T101" fmla="*/ 19 h 19"/>
                  <a:gd name="T102" fmla="*/ 31 w 15"/>
                  <a:gd name="T103" fmla="*/ 21 h 19"/>
                  <a:gd name="T104" fmla="*/ 26 w 15"/>
                  <a:gd name="T105" fmla="*/ 24 h 19"/>
                  <a:gd name="T106" fmla="*/ 26 w 15"/>
                  <a:gd name="T107" fmla="*/ 19 h 19"/>
                  <a:gd name="T108" fmla="*/ 26 w 15"/>
                  <a:gd name="T109" fmla="*/ 26 h 19"/>
                  <a:gd name="T110" fmla="*/ 31 w 15"/>
                  <a:gd name="T111" fmla="*/ 26 h 19"/>
                  <a:gd name="T112" fmla="*/ 31 w 15"/>
                  <a:gd name="T113" fmla="*/ 28 h 19"/>
                  <a:gd name="T114" fmla="*/ 26 w 15"/>
                  <a:gd name="T115" fmla="*/ 28 h 19"/>
                  <a:gd name="T116" fmla="*/ 34 w 15"/>
                  <a:gd name="T117" fmla="*/ 36 h 19"/>
                  <a:gd name="T118" fmla="*/ 29 w 15"/>
                  <a:gd name="T119" fmla="*/ 36 h 19"/>
                  <a:gd name="T120" fmla="*/ 29 w 15"/>
                  <a:gd name="T121" fmla="*/ 33 h 19"/>
                  <a:gd name="T122" fmla="*/ 34 w 15"/>
                  <a:gd name="T123" fmla="*/ 33 h 19"/>
                  <a:gd name="T124" fmla="*/ 34 w 15"/>
                  <a:gd name="T125" fmla="*/ 36 h 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5" h="19">
                    <a:moveTo>
                      <a:pt x="14" y="3"/>
                    </a:moveTo>
                    <a:cubicBezTo>
                      <a:pt x="14" y="1"/>
                      <a:pt x="12" y="0"/>
                      <a:pt x="1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3" y="19"/>
                      <a:pt x="5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5" y="16"/>
                      <a:pt x="15" y="14"/>
                    </a:cubicBezTo>
                    <a:lnTo>
                      <a:pt x="14" y="3"/>
                    </a:lnTo>
                    <a:close/>
                    <a:moveTo>
                      <a:pt x="1" y="5"/>
                    </a:moveTo>
                    <a:cubicBezTo>
                      <a:pt x="1" y="4"/>
                      <a:pt x="2" y="3"/>
                      <a:pt x="3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2" y="2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6"/>
                      <a:pt x="12" y="7"/>
                      <a:pt x="1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1" y="6"/>
                    </a:cubicBezTo>
                    <a:lnTo>
                      <a:pt x="1" y="5"/>
                    </a:lnTo>
                    <a:close/>
                    <a:moveTo>
                      <a:pt x="2" y="1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lnTo>
                      <a:pt x="2" y="10"/>
                    </a:lnTo>
                    <a:close/>
                    <a:moveTo>
                      <a:pt x="2" y="12"/>
                    </a:moveTo>
                    <a:cubicBezTo>
                      <a:pt x="2" y="12"/>
                      <a:pt x="2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3"/>
                    </a:cubicBezTo>
                    <a:lnTo>
                      <a:pt x="2" y="12"/>
                    </a:lnTo>
                    <a:close/>
                    <a:moveTo>
                      <a:pt x="5" y="16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  <a:moveTo>
                      <a:pt x="5" y="9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lnTo>
                      <a:pt x="5" y="9"/>
                    </a:lnTo>
                    <a:close/>
                    <a:moveTo>
                      <a:pt x="5" y="12"/>
                    </a:moveTo>
                    <a:cubicBezTo>
                      <a:pt x="5" y="12"/>
                      <a:pt x="5" y="12"/>
                      <a:pt x="6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lnTo>
                      <a:pt x="5" y="12"/>
                    </a:lnTo>
                    <a:close/>
                    <a:moveTo>
                      <a:pt x="8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8" y="8"/>
                      <a:pt x="8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lnTo>
                      <a:pt x="8" y="9"/>
                    </a:lnTo>
                    <a:close/>
                    <a:moveTo>
                      <a:pt x="8" y="12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lnTo>
                      <a:pt x="8" y="12"/>
                    </a:lnTo>
                    <a:close/>
                    <a:moveTo>
                      <a:pt x="11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1" y="16"/>
                      <a:pt x="11" y="16"/>
                    </a:cubicBezTo>
                    <a:close/>
                    <a:moveTo>
                      <a:pt x="11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9"/>
                    </a:cubicBezTo>
                    <a:lnTo>
                      <a:pt x="11" y="8"/>
                    </a:lnTo>
                    <a:close/>
                    <a:moveTo>
                      <a:pt x="11" y="11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2"/>
                    </a:cubicBezTo>
                    <a:lnTo>
                      <a:pt x="11" y="11"/>
                    </a:lnTo>
                    <a:close/>
                    <a:moveTo>
                      <a:pt x="14" y="15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2" name="Freeform 25"/>
              <p:cNvSpPr>
                <a:spLocks noChangeArrowheads="1"/>
              </p:cNvSpPr>
              <p:nvPr/>
            </p:nvSpPr>
            <p:spPr bwMode="auto">
              <a:xfrm>
                <a:off x="4006" y="2479"/>
                <a:ext cx="12" cy="10"/>
              </a:xfrm>
              <a:custGeom>
                <a:avLst/>
                <a:gdLst>
                  <a:gd name="T0" fmla="*/ 10 w 5"/>
                  <a:gd name="T1" fmla="*/ 3 h 4"/>
                  <a:gd name="T2" fmla="*/ 7 w 5"/>
                  <a:gd name="T3" fmla="*/ 3 h 4"/>
                  <a:gd name="T4" fmla="*/ 7 w 5"/>
                  <a:gd name="T5" fmla="*/ 3 h 4"/>
                  <a:gd name="T6" fmla="*/ 5 w 5"/>
                  <a:gd name="T7" fmla="*/ 0 h 4"/>
                  <a:gd name="T8" fmla="*/ 5 w 5"/>
                  <a:gd name="T9" fmla="*/ 3 h 4"/>
                  <a:gd name="T10" fmla="*/ 5 w 5"/>
                  <a:gd name="T11" fmla="*/ 5 h 4"/>
                  <a:gd name="T12" fmla="*/ 2 w 5"/>
                  <a:gd name="T13" fmla="*/ 5 h 4"/>
                  <a:gd name="T14" fmla="*/ 0 w 5"/>
                  <a:gd name="T15" fmla="*/ 5 h 4"/>
                  <a:gd name="T16" fmla="*/ 2 w 5"/>
                  <a:gd name="T17" fmla="*/ 8 h 4"/>
                  <a:gd name="T18" fmla="*/ 5 w 5"/>
                  <a:gd name="T19" fmla="*/ 8 h 4"/>
                  <a:gd name="T20" fmla="*/ 5 w 5"/>
                  <a:gd name="T21" fmla="*/ 10 h 4"/>
                  <a:gd name="T22" fmla="*/ 7 w 5"/>
                  <a:gd name="T23" fmla="*/ 10 h 4"/>
                  <a:gd name="T24" fmla="*/ 7 w 5"/>
                  <a:gd name="T25" fmla="*/ 10 h 4"/>
                  <a:gd name="T26" fmla="*/ 7 w 5"/>
                  <a:gd name="T27" fmla="*/ 8 h 4"/>
                  <a:gd name="T28" fmla="*/ 10 w 5"/>
                  <a:gd name="T29" fmla="*/ 8 h 4"/>
                  <a:gd name="T30" fmla="*/ 12 w 5"/>
                  <a:gd name="T31" fmla="*/ 5 h 4"/>
                  <a:gd name="T32" fmla="*/ 10 w 5"/>
                  <a:gd name="T33" fmla="*/ 3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" h="4">
                    <a:moveTo>
                      <a:pt x="4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3" name="Freeform 26"/>
              <p:cNvSpPr>
                <a:spLocks noChangeArrowheads="1"/>
              </p:cNvSpPr>
              <p:nvPr/>
            </p:nvSpPr>
            <p:spPr bwMode="auto">
              <a:xfrm>
                <a:off x="4018" y="2482"/>
                <a:ext cx="12" cy="2"/>
              </a:xfrm>
              <a:custGeom>
                <a:avLst/>
                <a:gdLst>
                  <a:gd name="T0" fmla="*/ 10 w 5"/>
                  <a:gd name="T1" fmla="*/ 0 h 1"/>
                  <a:gd name="T2" fmla="*/ 2 w 5"/>
                  <a:gd name="T3" fmla="*/ 0 h 1"/>
                  <a:gd name="T4" fmla="*/ 0 w 5"/>
                  <a:gd name="T5" fmla="*/ 2 h 1"/>
                  <a:gd name="T6" fmla="*/ 2 w 5"/>
                  <a:gd name="T7" fmla="*/ 2 h 1"/>
                  <a:gd name="T8" fmla="*/ 10 w 5"/>
                  <a:gd name="T9" fmla="*/ 2 h 1"/>
                  <a:gd name="T10" fmla="*/ 12 w 5"/>
                  <a:gd name="T11" fmla="*/ 0 h 1"/>
                  <a:gd name="T12" fmla="*/ 10 w 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4" name="Freeform 27"/>
              <p:cNvSpPr>
                <a:spLocks noEditPoints="1" noChangeArrowheads="1"/>
              </p:cNvSpPr>
              <p:nvPr/>
            </p:nvSpPr>
            <p:spPr bwMode="auto">
              <a:xfrm>
                <a:off x="3634" y="1691"/>
                <a:ext cx="19" cy="31"/>
              </a:xfrm>
              <a:custGeom>
                <a:avLst/>
                <a:gdLst>
                  <a:gd name="T0" fmla="*/ 14 w 8"/>
                  <a:gd name="T1" fmla="*/ 0 h 13"/>
                  <a:gd name="T2" fmla="*/ 5 w 8"/>
                  <a:gd name="T3" fmla="*/ 0 h 13"/>
                  <a:gd name="T4" fmla="*/ 0 w 8"/>
                  <a:gd name="T5" fmla="*/ 5 h 13"/>
                  <a:gd name="T6" fmla="*/ 0 w 8"/>
                  <a:gd name="T7" fmla="*/ 26 h 13"/>
                  <a:gd name="T8" fmla="*/ 5 w 8"/>
                  <a:gd name="T9" fmla="*/ 31 h 13"/>
                  <a:gd name="T10" fmla="*/ 14 w 8"/>
                  <a:gd name="T11" fmla="*/ 31 h 13"/>
                  <a:gd name="T12" fmla="*/ 19 w 8"/>
                  <a:gd name="T13" fmla="*/ 26 h 13"/>
                  <a:gd name="T14" fmla="*/ 19 w 8"/>
                  <a:gd name="T15" fmla="*/ 5 h 13"/>
                  <a:gd name="T16" fmla="*/ 14 w 8"/>
                  <a:gd name="T17" fmla="*/ 0 h 13"/>
                  <a:gd name="T18" fmla="*/ 17 w 8"/>
                  <a:gd name="T19" fmla="*/ 26 h 13"/>
                  <a:gd name="T20" fmla="*/ 14 w 8"/>
                  <a:gd name="T21" fmla="*/ 29 h 13"/>
                  <a:gd name="T22" fmla="*/ 5 w 8"/>
                  <a:gd name="T23" fmla="*/ 29 h 13"/>
                  <a:gd name="T24" fmla="*/ 2 w 8"/>
                  <a:gd name="T25" fmla="*/ 26 h 13"/>
                  <a:gd name="T26" fmla="*/ 2 w 8"/>
                  <a:gd name="T27" fmla="*/ 5 h 13"/>
                  <a:gd name="T28" fmla="*/ 5 w 8"/>
                  <a:gd name="T29" fmla="*/ 2 h 13"/>
                  <a:gd name="T30" fmla="*/ 14 w 8"/>
                  <a:gd name="T31" fmla="*/ 2 h 13"/>
                  <a:gd name="T32" fmla="*/ 17 w 8"/>
                  <a:gd name="T33" fmla="*/ 5 h 13"/>
                  <a:gd name="T34" fmla="*/ 17 w 8"/>
                  <a:gd name="T35" fmla="*/ 26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2"/>
                      <a:pt x="6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5" name="Freeform 28"/>
              <p:cNvSpPr>
                <a:spLocks noChangeArrowheads="1"/>
              </p:cNvSpPr>
              <p:nvPr/>
            </p:nvSpPr>
            <p:spPr bwMode="auto">
              <a:xfrm>
                <a:off x="3641" y="1715"/>
                <a:ext cx="5" cy="2"/>
              </a:xfrm>
              <a:custGeom>
                <a:avLst/>
                <a:gdLst>
                  <a:gd name="T0" fmla="*/ 5 w 2"/>
                  <a:gd name="T1" fmla="*/ 0 h 1"/>
                  <a:gd name="T2" fmla="*/ 3 w 2"/>
                  <a:gd name="T3" fmla="*/ 0 h 1"/>
                  <a:gd name="T4" fmla="*/ 0 w 2"/>
                  <a:gd name="T5" fmla="*/ 0 h 1"/>
                  <a:gd name="T6" fmla="*/ 0 w 2"/>
                  <a:gd name="T7" fmla="*/ 2 h 1"/>
                  <a:gd name="T8" fmla="*/ 3 w 2"/>
                  <a:gd name="T9" fmla="*/ 2 h 1"/>
                  <a:gd name="T10" fmla="*/ 5 w 2"/>
                  <a:gd name="T11" fmla="*/ 2 h 1"/>
                  <a:gd name="T12" fmla="*/ 5 w 2"/>
                  <a:gd name="T13" fmla="*/ 2 h 1"/>
                  <a:gd name="T14" fmla="*/ 5 w 2"/>
                  <a:gd name="T15" fmla="*/ 0 h 1"/>
                  <a:gd name="T16" fmla="*/ 5 w 2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6" name="Freeform 29"/>
              <p:cNvSpPr>
                <a:spLocks noChangeArrowheads="1"/>
              </p:cNvSpPr>
              <p:nvPr/>
            </p:nvSpPr>
            <p:spPr bwMode="auto">
              <a:xfrm>
                <a:off x="3636" y="1696"/>
                <a:ext cx="14" cy="17"/>
              </a:xfrm>
              <a:custGeom>
                <a:avLst/>
                <a:gdLst>
                  <a:gd name="T0" fmla="*/ 12 w 6"/>
                  <a:gd name="T1" fmla="*/ 0 h 7"/>
                  <a:gd name="T2" fmla="*/ 2 w 6"/>
                  <a:gd name="T3" fmla="*/ 0 h 7"/>
                  <a:gd name="T4" fmla="*/ 0 w 6"/>
                  <a:gd name="T5" fmla="*/ 0 h 7"/>
                  <a:gd name="T6" fmla="*/ 0 w 6"/>
                  <a:gd name="T7" fmla="*/ 17 h 7"/>
                  <a:gd name="T8" fmla="*/ 2 w 6"/>
                  <a:gd name="T9" fmla="*/ 17 h 7"/>
                  <a:gd name="T10" fmla="*/ 12 w 6"/>
                  <a:gd name="T11" fmla="*/ 17 h 7"/>
                  <a:gd name="T12" fmla="*/ 14 w 6"/>
                  <a:gd name="T13" fmla="*/ 17 h 7"/>
                  <a:gd name="T14" fmla="*/ 14 w 6"/>
                  <a:gd name="T15" fmla="*/ 0 h 7"/>
                  <a:gd name="T16" fmla="*/ 12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7" name="Freeform 30"/>
              <p:cNvSpPr>
                <a:spLocks noEditPoints="1" noChangeArrowheads="1"/>
              </p:cNvSpPr>
              <p:nvPr/>
            </p:nvSpPr>
            <p:spPr bwMode="auto">
              <a:xfrm>
                <a:off x="3463" y="1967"/>
                <a:ext cx="19" cy="30"/>
              </a:xfrm>
              <a:custGeom>
                <a:avLst/>
                <a:gdLst>
                  <a:gd name="T0" fmla="*/ 14 w 8"/>
                  <a:gd name="T1" fmla="*/ 0 h 13"/>
                  <a:gd name="T2" fmla="*/ 5 w 8"/>
                  <a:gd name="T3" fmla="*/ 0 h 13"/>
                  <a:gd name="T4" fmla="*/ 0 w 8"/>
                  <a:gd name="T5" fmla="*/ 5 h 13"/>
                  <a:gd name="T6" fmla="*/ 0 w 8"/>
                  <a:gd name="T7" fmla="*/ 25 h 13"/>
                  <a:gd name="T8" fmla="*/ 5 w 8"/>
                  <a:gd name="T9" fmla="*/ 30 h 13"/>
                  <a:gd name="T10" fmla="*/ 14 w 8"/>
                  <a:gd name="T11" fmla="*/ 30 h 13"/>
                  <a:gd name="T12" fmla="*/ 19 w 8"/>
                  <a:gd name="T13" fmla="*/ 25 h 13"/>
                  <a:gd name="T14" fmla="*/ 19 w 8"/>
                  <a:gd name="T15" fmla="*/ 5 h 13"/>
                  <a:gd name="T16" fmla="*/ 14 w 8"/>
                  <a:gd name="T17" fmla="*/ 0 h 13"/>
                  <a:gd name="T18" fmla="*/ 17 w 8"/>
                  <a:gd name="T19" fmla="*/ 25 h 13"/>
                  <a:gd name="T20" fmla="*/ 14 w 8"/>
                  <a:gd name="T21" fmla="*/ 28 h 13"/>
                  <a:gd name="T22" fmla="*/ 5 w 8"/>
                  <a:gd name="T23" fmla="*/ 28 h 13"/>
                  <a:gd name="T24" fmla="*/ 2 w 8"/>
                  <a:gd name="T25" fmla="*/ 25 h 13"/>
                  <a:gd name="T26" fmla="*/ 2 w 8"/>
                  <a:gd name="T27" fmla="*/ 5 h 13"/>
                  <a:gd name="T28" fmla="*/ 5 w 8"/>
                  <a:gd name="T29" fmla="*/ 2 h 13"/>
                  <a:gd name="T30" fmla="*/ 14 w 8"/>
                  <a:gd name="T31" fmla="*/ 2 h 13"/>
                  <a:gd name="T32" fmla="*/ 17 w 8"/>
                  <a:gd name="T33" fmla="*/ 5 h 13"/>
                  <a:gd name="T34" fmla="*/ 17 w 8"/>
                  <a:gd name="T35" fmla="*/ 25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" h="13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2"/>
                      <a:pt x="8" y="12"/>
                      <a:pt x="8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  <a:moveTo>
                      <a:pt x="7" y="11"/>
                    </a:moveTo>
                    <a:cubicBezTo>
                      <a:pt x="8" y="11"/>
                      <a:pt x="7" y="12"/>
                      <a:pt x="6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1"/>
                      <a:pt x="1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8" name="Freeform 31"/>
              <p:cNvSpPr>
                <a:spLocks noChangeArrowheads="1"/>
              </p:cNvSpPr>
              <p:nvPr/>
            </p:nvSpPr>
            <p:spPr bwMode="auto">
              <a:xfrm>
                <a:off x="3473" y="1990"/>
                <a:ext cx="2" cy="3"/>
              </a:xfrm>
              <a:custGeom>
                <a:avLst/>
                <a:gdLst>
                  <a:gd name="T0" fmla="*/ 2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3 h 1"/>
                  <a:gd name="T8" fmla="*/ 0 w 1"/>
                  <a:gd name="T9" fmla="*/ 3 h 1"/>
                  <a:gd name="T10" fmla="*/ 2 w 1"/>
                  <a:gd name="T11" fmla="*/ 3 h 1"/>
                  <a:gd name="T12" fmla="*/ 2 w 1"/>
                  <a:gd name="T13" fmla="*/ 3 h 1"/>
                  <a:gd name="T14" fmla="*/ 2 w 1"/>
                  <a:gd name="T15" fmla="*/ 0 h 1"/>
                  <a:gd name="T16" fmla="*/ 2 w 1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9" name="Freeform 32"/>
              <p:cNvSpPr>
                <a:spLocks noChangeArrowheads="1"/>
              </p:cNvSpPr>
              <p:nvPr/>
            </p:nvSpPr>
            <p:spPr bwMode="auto">
              <a:xfrm>
                <a:off x="3468" y="1971"/>
                <a:ext cx="12" cy="17"/>
              </a:xfrm>
              <a:custGeom>
                <a:avLst/>
                <a:gdLst>
                  <a:gd name="T0" fmla="*/ 10 w 5"/>
                  <a:gd name="T1" fmla="*/ 0 h 7"/>
                  <a:gd name="T2" fmla="*/ 0 w 5"/>
                  <a:gd name="T3" fmla="*/ 0 h 7"/>
                  <a:gd name="T4" fmla="*/ 0 w 5"/>
                  <a:gd name="T5" fmla="*/ 0 h 7"/>
                  <a:gd name="T6" fmla="*/ 0 w 5"/>
                  <a:gd name="T7" fmla="*/ 17 h 7"/>
                  <a:gd name="T8" fmla="*/ 0 w 5"/>
                  <a:gd name="T9" fmla="*/ 17 h 7"/>
                  <a:gd name="T10" fmla="*/ 12 w 5"/>
                  <a:gd name="T11" fmla="*/ 17 h 7"/>
                  <a:gd name="T12" fmla="*/ 12 w 5"/>
                  <a:gd name="T13" fmla="*/ 17 h 7"/>
                  <a:gd name="T14" fmla="*/ 12 w 5"/>
                  <a:gd name="T15" fmla="*/ 0 h 7"/>
                  <a:gd name="T16" fmla="*/ 10 w 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0" name="Freeform 33"/>
              <p:cNvSpPr>
                <a:spLocks noEditPoints="1" noChangeArrowheads="1"/>
              </p:cNvSpPr>
              <p:nvPr/>
            </p:nvSpPr>
            <p:spPr bwMode="auto">
              <a:xfrm>
                <a:off x="3868" y="1561"/>
                <a:ext cx="27" cy="33"/>
              </a:xfrm>
              <a:custGeom>
                <a:avLst/>
                <a:gdLst>
                  <a:gd name="T0" fmla="*/ 25 w 11"/>
                  <a:gd name="T1" fmla="*/ 5 h 14"/>
                  <a:gd name="T2" fmla="*/ 15 w 11"/>
                  <a:gd name="T3" fmla="*/ 0 h 14"/>
                  <a:gd name="T4" fmla="*/ 7 w 11"/>
                  <a:gd name="T5" fmla="*/ 2 h 14"/>
                  <a:gd name="T6" fmla="*/ 0 w 11"/>
                  <a:gd name="T7" fmla="*/ 21 h 14"/>
                  <a:gd name="T8" fmla="*/ 2 w 11"/>
                  <a:gd name="T9" fmla="*/ 28 h 14"/>
                  <a:gd name="T10" fmla="*/ 12 w 11"/>
                  <a:gd name="T11" fmla="*/ 31 h 14"/>
                  <a:gd name="T12" fmla="*/ 17 w 11"/>
                  <a:gd name="T13" fmla="*/ 28 h 14"/>
                  <a:gd name="T14" fmla="*/ 27 w 11"/>
                  <a:gd name="T15" fmla="*/ 9 h 14"/>
                  <a:gd name="T16" fmla="*/ 25 w 11"/>
                  <a:gd name="T17" fmla="*/ 5 h 14"/>
                  <a:gd name="T18" fmla="*/ 17 w 11"/>
                  <a:gd name="T19" fmla="*/ 28 h 14"/>
                  <a:gd name="T20" fmla="*/ 12 w 11"/>
                  <a:gd name="T21" fmla="*/ 28 h 14"/>
                  <a:gd name="T22" fmla="*/ 2 w 11"/>
                  <a:gd name="T23" fmla="*/ 26 h 14"/>
                  <a:gd name="T24" fmla="*/ 2 w 11"/>
                  <a:gd name="T25" fmla="*/ 21 h 14"/>
                  <a:gd name="T26" fmla="*/ 10 w 11"/>
                  <a:gd name="T27" fmla="*/ 5 h 14"/>
                  <a:gd name="T28" fmla="*/ 15 w 11"/>
                  <a:gd name="T29" fmla="*/ 2 h 14"/>
                  <a:gd name="T30" fmla="*/ 22 w 11"/>
                  <a:gd name="T31" fmla="*/ 7 h 14"/>
                  <a:gd name="T32" fmla="*/ 25 w 11"/>
                  <a:gd name="T33" fmla="*/ 9 h 14"/>
                  <a:gd name="T34" fmla="*/ 17 w 11"/>
                  <a:gd name="T35" fmla="*/ 28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" h="14">
                    <a:moveTo>
                      <a:pt x="10" y="2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3"/>
                      <a:pt x="7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2"/>
                      <a:pt x="10" y="2"/>
                    </a:cubicBezTo>
                    <a:close/>
                    <a:moveTo>
                      <a:pt x="7" y="12"/>
                    </a:moveTo>
                    <a:cubicBezTo>
                      <a:pt x="6" y="12"/>
                      <a:pt x="6" y="13"/>
                      <a:pt x="5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1" name="Freeform 34"/>
              <p:cNvSpPr>
                <a:spLocks noChangeArrowheads="1"/>
              </p:cNvSpPr>
              <p:nvPr/>
            </p:nvSpPr>
            <p:spPr bwMode="auto">
              <a:xfrm>
                <a:off x="3876" y="1582"/>
                <a:ext cx="4" cy="5"/>
              </a:xfrm>
              <a:custGeom>
                <a:avLst/>
                <a:gdLst>
                  <a:gd name="T0" fmla="*/ 2 w 2"/>
                  <a:gd name="T1" fmla="*/ 3 h 2"/>
                  <a:gd name="T2" fmla="*/ 2 w 2"/>
                  <a:gd name="T3" fmla="*/ 3 h 2"/>
                  <a:gd name="T4" fmla="*/ 0 w 2"/>
                  <a:gd name="T5" fmla="*/ 3 h 2"/>
                  <a:gd name="T6" fmla="*/ 0 w 2"/>
                  <a:gd name="T7" fmla="*/ 3 h 2"/>
                  <a:gd name="T8" fmla="*/ 0 w 2"/>
                  <a:gd name="T9" fmla="*/ 5 h 2"/>
                  <a:gd name="T10" fmla="*/ 2 w 2"/>
                  <a:gd name="T11" fmla="*/ 5 h 2"/>
                  <a:gd name="T12" fmla="*/ 2 w 2"/>
                  <a:gd name="T13" fmla="*/ 5 h 2"/>
                  <a:gd name="T14" fmla="*/ 4 w 2"/>
                  <a:gd name="T15" fmla="*/ 3 h 2"/>
                  <a:gd name="T16" fmla="*/ 2 w 2"/>
                  <a:gd name="T17" fmla="*/ 3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2" name="Freeform 35"/>
              <p:cNvSpPr>
                <a:spLocks noChangeArrowheads="1"/>
              </p:cNvSpPr>
              <p:nvPr/>
            </p:nvSpPr>
            <p:spPr bwMode="auto">
              <a:xfrm>
                <a:off x="3873" y="1565"/>
                <a:ext cx="17" cy="19"/>
              </a:xfrm>
              <a:custGeom>
                <a:avLst/>
                <a:gdLst>
                  <a:gd name="T0" fmla="*/ 17 w 7"/>
                  <a:gd name="T1" fmla="*/ 5 h 8"/>
                  <a:gd name="T2" fmla="*/ 7 w 7"/>
                  <a:gd name="T3" fmla="*/ 0 h 8"/>
                  <a:gd name="T4" fmla="*/ 7 w 7"/>
                  <a:gd name="T5" fmla="*/ 0 h 8"/>
                  <a:gd name="T6" fmla="*/ 0 w 7"/>
                  <a:gd name="T7" fmla="*/ 14 h 8"/>
                  <a:gd name="T8" fmla="*/ 0 w 7"/>
                  <a:gd name="T9" fmla="*/ 14 h 8"/>
                  <a:gd name="T10" fmla="*/ 10 w 7"/>
                  <a:gd name="T11" fmla="*/ 19 h 8"/>
                  <a:gd name="T12" fmla="*/ 12 w 7"/>
                  <a:gd name="T13" fmla="*/ 19 h 8"/>
                  <a:gd name="T14" fmla="*/ 17 w 7"/>
                  <a:gd name="T15" fmla="*/ 5 h 8"/>
                  <a:gd name="T16" fmla="*/ 17 w 7"/>
                  <a:gd name="T17" fmla="*/ 5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3" name="Freeform 36"/>
              <p:cNvSpPr>
                <a:spLocks noEditPoints="1" noChangeArrowheads="1"/>
              </p:cNvSpPr>
              <p:nvPr/>
            </p:nvSpPr>
            <p:spPr bwMode="auto">
              <a:xfrm>
                <a:off x="3786" y="2133"/>
                <a:ext cx="45" cy="64"/>
              </a:xfrm>
              <a:custGeom>
                <a:avLst/>
                <a:gdLst>
                  <a:gd name="T0" fmla="*/ 33 w 19"/>
                  <a:gd name="T1" fmla="*/ 19 h 27"/>
                  <a:gd name="T2" fmla="*/ 38 w 19"/>
                  <a:gd name="T3" fmla="*/ 12 h 27"/>
                  <a:gd name="T4" fmla="*/ 31 w 19"/>
                  <a:gd name="T5" fmla="*/ 0 h 27"/>
                  <a:gd name="T6" fmla="*/ 14 w 19"/>
                  <a:gd name="T7" fmla="*/ 0 h 27"/>
                  <a:gd name="T8" fmla="*/ 7 w 19"/>
                  <a:gd name="T9" fmla="*/ 12 h 27"/>
                  <a:gd name="T10" fmla="*/ 14 w 19"/>
                  <a:gd name="T11" fmla="*/ 19 h 27"/>
                  <a:gd name="T12" fmla="*/ 0 w 19"/>
                  <a:gd name="T13" fmla="*/ 40 h 27"/>
                  <a:gd name="T14" fmla="*/ 24 w 19"/>
                  <a:gd name="T15" fmla="*/ 64 h 27"/>
                  <a:gd name="T16" fmla="*/ 45 w 19"/>
                  <a:gd name="T17" fmla="*/ 40 h 27"/>
                  <a:gd name="T18" fmla="*/ 33 w 19"/>
                  <a:gd name="T19" fmla="*/ 19 h 27"/>
                  <a:gd name="T20" fmla="*/ 28 w 19"/>
                  <a:gd name="T21" fmla="*/ 5 h 27"/>
                  <a:gd name="T22" fmla="*/ 33 w 19"/>
                  <a:gd name="T23" fmla="*/ 12 h 27"/>
                  <a:gd name="T24" fmla="*/ 28 w 19"/>
                  <a:gd name="T25" fmla="*/ 12 h 27"/>
                  <a:gd name="T26" fmla="*/ 28 w 19"/>
                  <a:gd name="T27" fmla="*/ 5 h 27"/>
                  <a:gd name="T28" fmla="*/ 12 w 19"/>
                  <a:gd name="T29" fmla="*/ 12 h 27"/>
                  <a:gd name="T30" fmla="*/ 17 w 19"/>
                  <a:gd name="T31" fmla="*/ 12 h 27"/>
                  <a:gd name="T32" fmla="*/ 17 w 19"/>
                  <a:gd name="T33" fmla="*/ 19 h 27"/>
                  <a:gd name="T34" fmla="*/ 12 w 19"/>
                  <a:gd name="T35" fmla="*/ 12 h 27"/>
                  <a:gd name="T36" fmla="*/ 24 w 19"/>
                  <a:gd name="T37" fmla="*/ 57 h 27"/>
                  <a:gd name="T38" fmla="*/ 5 w 19"/>
                  <a:gd name="T39" fmla="*/ 40 h 27"/>
                  <a:gd name="T40" fmla="*/ 21 w 19"/>
                  <a:gd name="T41" fmla="*/ 24 h 27"/>
                  <a:gd name="T42" fmla="*/ 40 w 19"/>
                  <a:gd name="T43" fmla="*/ 40 h 27"/>
                  <a:gd name="T44" fmla="*/ 24 w 19"/>
                  <a:gd name="T45" fmla="*/ 57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27">
                    <a:moveTo>
                      <a:pt x="14" y="8"/>
                    </a:moveTo>
                    <a:cubicBezTo>
                      <a:pt x="16" y="5"/>
                      <a:pt x="16" y="5"/>
                      <a:pt x="16" y="5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2" y="10"/>
                      <a:pt x="0" y="13"/>
                      <a:pt x="0" y="17"/>
                    </a:cubicBezTo>
                    <a:cubicBezTo>
                      <a:pt x="0" y="22"/>
                      <a:pt x="4" y="27"/>
                      <a:pt x="10" y="27"/>
                    </a:cubicBezTo>
                    <a:cubicBezTo>
                      <a:pt x="15" y="27"/>
                      <a:pt x="19" y="22"/>
                      <a:pt x="19" y="17"/>
                    </a:cubicBezTo>
                    <a:cubicBezTo>
                      <a:pt x="19" y="13"/>
                      <a:pt x="17" y="10"/>
                      <a:pt x="14" y="8"/>
                    </a:cubicBezTo>
                    <a:close/>
                    <a:moveTo>
                      <a:pt x="12" y="2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12" y="2"/>
                    </a:lnTo>
                    <a:close/>
                    <a:moveTo>
                      <a:pt x="5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8"/>
                      <a:pt x="7" y="8"/>
                      <a:pt x="7" y="8"/>
                    </a:cubicBezTo>
                    <a:lnTo>
                      <a:pt x="5" y="5"/>
                    </a:lnTo>
                    <a:close/>
                    <a:moveTo>
                      <a:pt x="10" y="24"/>
                    </a:moveTo>
                    <a:cubicBezTo>
                      <a:pt x="6" y="24"/>
                      <a:pt x="2" y="21"/>
                      <a:pt x="2" y="17"/>
                    </a:cubicBezTo>
                    <a:cubicBezTo>
                      <a:pt x="2" y="13"/>
                      <a:pt x="5" y="10"/>
                      <a:pt x="9" y="10"/>
                    </a:cubicBezTo>
                    <a:cubicBezTo>
                      <a:pt x="13" y="10"/>
                      <a:pt x="16" y="13"/>
                      <a:pt x="17" y="17"/>
                    </a:cubicBezTo>
                    <a:cubicBezTo>
                      <a:pt x="17" y="21"/>
                      <a:pt x="13" y="24"/>
                      <a:pt x="10" y="2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4" name="Freeform 37"/>
              <p:cNvSpPr>
                <a:spLocks noChangeArrowheads="1"/>
              </p:cNvSpPr>
              <p:nvPr/>
            </p:nvSpPr>
            <p:spPr bwMode="auto">
              <a:xfrm>
                <a:off x="3639" y="1772"/>
                <a:ext cx="49" cy="107"/>
              </a:xfrm>
              <a:custGeom>
                <a:avLst/>
                <a:gdLst>
                  <a:gd name="T0" fmla="*/ 0 w 21"/>
                  <a:gd name="T1" fmla="*/ 0 h 45"/>
                  <a:gd name="T2" fmla="*/ 2 w 21"/>
                  <a:gd name="T3" fmla="*/ 107 h 45"/>
                  <a:gd name="T4" fmla="*/ 49 w 21"/>
                  <a:gd name="T5" fmla="*/ 52 h 45"/>
                  <a:gd name="T6" fmla="*/ 0 w 21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5">
                    <a:moveTo>
                      <a:pt x="0" y="0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2" y="43"/>
                      <a:pt x="21" y="34"/>
                      <a:pt x="21" y="22"/>
                    </a:cubicBezTo>
                    <a:cubicBezTo>
                      <a:pt x="20" y="10"/>
                      <a:pt x="11" y="1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5" name="Freeform 38"/>
              <p:cNvSpPr>
                <a:spLocks noChangeArrowheads="1"/>
              </p:cNvSpPr>
              <p:nvPr/>
            </p:nvSpPr>
            <p:spPr bwMode="auto">
              <a:xfrm>
                <a:off x="3582" y="1772"/>
                <a:ext cx="47" cy="52"/>
              </a:xfrm>
              <a:custGeom>
                <a:avLst/>
                <a:gdLst>
                  <a:gd name="T0" fmla="*/ 47 w 20"/>
                  <a:gd name="T1" fmla="*/ 52 h 22"/>
                  <a:gd name="T2" fmla="*/ 47 w 20"/>
                  <a:gd name="T3" fmla="*/ 0 h 22"/>
                  <a:gd name="T4" fmla="*/ 0 w 20"/>
                  <a:gd name="T5" fmla="*/ 52 h 22"/>
                  <a:gd name="T6" fmla="*/ 47 w 20"/>
                  <a:gd name="T7" fmla="*/ 52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2">
                    <a:moveTo>
                      <a:pt x="20" y="22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1"/>
                      <a:pt x="0" y="11"/>
                      <a:pt x="0" y="22"/>
                    </a:cubicBez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6" name="Freeform 39"/>
              <p:cNvSpPr>
                <a:spLocks noChangeArrowheads="1"/>
              </p:cNvSpPr>
              <p:nvPr/>
            </p:nvSpPr>
            <p:spPr bwMode="auto">
              <a:xfrm>
                <a:off x="3582" y="1831"/>
                <a:ext cx="50" cy="48"/>
              </a:xfrm>
              <a:custGeom>
                <a:avLst/>
                <a:gdLst>
                  <a:gd name="T0" fmla="*/ 0 w 21"/>
                  <a:gd name="T1" fmla="*/ 2 h 20"/>
                  <a:gd name="T2" fmla="*/ 50 w 21"/>
                  <a:gd name="T3" fmla="*/ 48 h 20"/>
                  <a:gd name="T4" fmla="*/ 50 w 21"/>
                  <a:gd name="T5" fmla="*/ 0 h 20"/>
                  <a:gd name="T6" fmla="*/ 0 w 21"/>
                  <a:gd name="T7" fmla="*/ 2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0" y="1"/>
                    </a:moveTo>
                    <a:cubicBezTo>
                      <a:pt x="2" y="11"/>
                      <a:pt x="10" y="19"/>
                      <a:pt x="21" y="20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7" name="Freeform 40"/>
              <p:cNvSpPr>
                <a:spLocks noChangeArrowheads="1"/>
              </p:cNvSpPr>
              <p:nvPr/>
            </p:nvSpPr>
            <p:spPr bwMode="auto">
              <a:xfrm>
                <a:off x="3487" y="2004"/>
                <a:ext cx="24" cy="53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53 h 22"/>
                  <a:gd name="T4" fmla="*/ 24 w 10"/>
                  <a:gd name="T5" fmla="*/ 27 h 22"/>
                  <a:gd name="T6" fmla="*/ 0 w 10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6" y="22"/>
                      <a:pt x="10" y="17"/>
                      <a:pt x="10" y="11"/>
                    </a:cubicBezTo>
                    <a:cubicBezTo>
                      <a:pt x="10" y="5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8" name="Freeform 41"/>
              <p:cNvSpPr>
                <a:spLocks noChangeArrowheads="1"/>
              </p:cNvSpPr>
              <p:nvPr/>
            </p:nvSpPr>
            <p:spPr bwMode="auto">
              <a:xfrm>
                <a:off x="3459" y="2004"/>
                <a:ext cx="23" cy="27"/>
              </a:xfrm>
              <a:custGeom>
                <a:avLst/>
                <a:gdLst>
                  <a:gd name="T0" fmla="*/ 23 w 10"/>
                  <a:gd name="T1" fmla="*/ 27 h 11"/>
                  <a:gd name="T2" fmla="*/ 23 w 10"/>
                  <a:gd name="T3" fmla="*/ 0 h 11"/>
                  <a:gd name="T4" fmla="*/ 0 w 10"/>
                  <a:gd name="T5" fmla="*/ 27 h 11"/>
                  <a:gd name="T6" fmla="*/ 23 w 10"/>
                  <a:gd name="T7" fmla="*/ 27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1"/>
                      <a:pt x="0" y="6"/>
                      <a:pt x="0" y="11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9" name="Freeform 42"/>
              <p:cNvSpPr>
                <a:spLocks noChangeArrowheads="1"/>
              </p:cNvSpPr>
              <p:nvPr/>
            </p:nvSpPr>
            <p:spPr bwMode="auto">
              <a:xfrm>
                <a:off x="3459" y="2035"/>
                <a:ext cx="26" cy="24"/>
              </a:xfrm>
              <a:custGeom>
                <a:avLst/>
                <a:gdLst>
                  <a:gd name="T0" fmla="*/ 0 w 11"/>
                  <a:gd name="T1" fmla="*/ 0 h 10"/>
                  <a:gd name="T2" fmla="*/ 26 w 11"/>
                  <a:gd name="T3" fmla="*/ 24 h 10"/>
                  <a:gd name="T4" fmla="*/ 24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cubicBezTo>
                      <a:pt x="1" y="5"/>
                      <a:pt x="5" y="9"/>
                      <a:pt x="11" y="1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0" name="Freeform 43"/>
              <p:cNvSpPr>
                <a:spLocks noChangeArrowheads="1"/>
              </p:cNvSpPr>
              <p:nvPr/>
            </p:nvSpPr>
            <p:spPr bwMode="auto">
              <a:xfrm>
                <a:off x="3854" y="1402"/>
                <a:ext cx="14" cy="28"/>
              </a:xfrm>
              <a:custGeom>
                <a:avLst/>
                <a:gdLst>
                  <a:gd name="T0" fmla="*/ 14 w 6"/>
                  <a:gd name="T1" fmla="*/ 23 h 12"/>
                  <a:gd name="T2" fmla="*/ 9 w 6"/>
                  <a:gd name="T3" fmla="*/ 26 h 12"/>
                  <a:gd name="T4" fmla="*/ 5 w 6"/>
                  <a:gd name="T5" fmla="*/ 28 h 12"/>
                  <a:gd name="T6" fmla="*/ 2 w 6"/>
                  <a:gd name="T7" fmla="*/ 23 h 12"/>
                  <a:gd name="T8" fmla="*/ 0 w 6"/>
                  <a:gd name="T9" fmla="*/ 2 h 12"/>
                  <a:gd name="T10" fmla="*/ 5 w 6"/>
                  <a:gd name="T11" fmla="*/ 0 h 12"/>
                  <a:gd name="T12" fmla="*/ 9 w 6"/>
                  <a:gd name="T13" fmla="*/ 0 h 12"/>
                  <a:gd name="T14" fmla="*/ 12 w 6"/>
                  <a:gd name="T15" fmla="*/ 2 h 12"/>
                  <a:gd name="T16" fmla="*/ 14 w 6"/>
                  <a:gd name="T17" fmla="*/ 23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2">
                    <a:moveTo>
                      <a:pt x="6" y="10"/>
                    </a:moveTo>
                    <a:cubicBezTo>
                      <a:pt x="6" y="11"/>
                      <a:pt x="5" y="11"/>
                      <a:pt x="4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1" name="Freeform 44"/>
              <p:cNvSpPr>
                <a:spLocks noChangeArrowheads="1"/>
              </p:cNvSpPr>
              <p:nvPr/>
            </p:nvSpPr>
            <p:spPr bwMode="auto">
              <a:xfrm>
                <a:off x="3871" y="1392"/>
                <a:ext cx="14" cy="36"/>
              </a:xfrm>
              <a:custGeom>
                <a:avLst/>
                <a:gdLst>
                  <a:gd name="T0" fmla="*/ 14 w 6"/>
                  <a:gd name="T1" fmla="*/ 34 h 15"/>
                  <a:gd name="T2" fmla="*/ 9 w 6"/>
                  <a:gd name="T3" fmla="*/ 36 h 15"/>
                  <a:gd name="T4" fmla="*/ 5 w 6"/>
                  <a:gd name="T5" fmla="*/ 36 h 15"/>
                  <a:gd name="T6" fmla="*/ 2 w 6"/>
                  <a:gd name="T7" fmla="*/ 34 h 15"/>
                  <a:gd name="T8" fmla="*/ 0 w 6"/>
                  <a:gd name="T9" fmla="*/ 5 h 15"/>
                  <a:gd name="T10" fmla="*/ 5 w 6"/>
                  <a:gd name="T11" fmla="*/ 0 h 15"/>
                  <a:gd name="T12" fmla="*/ 9 w 6"/>
                  <a:gd name="T13" fmla="*/ 0 h 15"/>
                  <a:gd name="T14" fmla="*/ 14 w 6"/>
                  <a:gd name="T15" fmla="*/ 5 h 15"/>
                  <a:gd name="T16" fmla="*/ 14 w 6"/>
                  <a:gd name="T17" fmla="*/ 3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cubicBezTo>
                      <a:pt x="6" y="15"/>
                      <a:pt x="5" y="15"/>
                      <a:pt x="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5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2" name="Freeform 45"/>
              <p:cNvSpPr>
                <a:spLocks noChangeArrowheads="1"/>
              </p:cNvSpPr>
              <p:nvPr/>
            </p:nvSpPr>
            <p:spPr bwMode="auto">
              <a:xfrm>
                <a:off x="3890" y="1371"/>
                <a:ext cx="12" cy="57"/>
              </a:xfrm>
              <a:custGeom>
                <a:avLst/>
                <a:gdLst>
                  <a:gd name="T0" fmla="*/ 12 w 5"/>
                  <a:gd name="T1" fmla="*/ 55 h 24"/>
                  <a:gd name="T2" fmla="*/ 7 w 5"/>
                  <a:gd name="T3" fmla="*/ 57 h 24"/>
                  <a:gd name="T4" fmla="*/ 5 w 5"/>
                  <a:gd name="T5" fmla="*/ 57 h 24"/>
                  <a:gd name="T6" fmla="*/ 0 w 5"/>
                  <a:gd name="T7" fmla="*/ 55 h 24"/>
                  <a:gd name="T8" fmla="*/ 0 w 5"/>
                  <a:gd name="T9" fmla="*/ 2 h 24"/>
                  <a:gd name="T10" fmla="*/ 2 w 5"/>
                  <a:gd name="T11" fmla="*/ 0 h 24"/>
                  <a:gd name="T12" fmla="*/ 7 w 5"/>
                  <a:gd name="T13" fmla="*/ 0 h 24"/>
                  <a:gd name="T14" fmla="*/ 12 w 5"/>
                  <a:gd name="T15" fmla="*/ 2 h 24"/>
                  <a:gd name="T16" fmla="*/ 12 w 5"/>
                  <a:gd name="T17" fmla="*/ 55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24">
                    <a:moveTo>
                      <a:pt x="5" y="23"/>
                    </a:moveTo>
                    <a:cubicBezTo>
                      <a:pt x="5" y="23"/>
                      <a:pt x="4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4"/>
                      <a:pt x="0" y="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5" y="2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3" name="Freeform 46"/>
              <p:cNvSpPr>
                <a:spLocks noChangeArrowheads="1"/>
              </p:cNvSpPr>
              <p:nvPr/>
            </p:nvSpPr>
            <p:spPr bwMode="auto">
              <a:xfrm>
                <a:off x="3852" y="1433"/>
                <a:ext cx="69" cy="11"/>
              </a:xfrm>
              <a:custGeom>
                <a:avLst/>
                <a:gdLst>
                  <a:gd name="T0" fmla="*/ 5 w 29"/>
                  <a:gd name="T1" fmla="*/ 11 h 5"/>
                  <a:gd name="T2" fmla="*/ 2 w 29"/>
                  <a:gd name="T3" fmla="*/ 9 h 5"/>
                  <a:gd name="T4" fmla="*/ 0 w 29"/>
                  <a:gd name="T5" fmla="*/ 4 h 5"/>
                  <a:gd name="T6" fmla="*/ 5 w 29"/>
                  <a:gd name="T7" fmla="*/ 2 h 5"/>
                  <a:gd name="T8" fmla="*/ 64 w 29"/>
                  <a:gd name="T9" fmla="*/ 0 h 5"/>
                  <a:gd name="T10" fmla="*/ 69 w 29"/>
                  <a:gd name="T11" fmla="*/ 4 h 5"/>
                  <a:gd name="T12" fmla="*/ 69 w 29"/>
                  <a:gd name="T13" fmla="*/ 7 h 5"/>
                  <a:gd name="T14" fmla="*/ 67 w 29"/>
                  <a:gd name="T15" fmla="*/ 11 h 5"/>
                  <a:gd name="T16" fmla="*/ 5 w 29"/>
                  <a:gd name="T17" fmla="*/ 1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5">
                    <a:moveTo>
                      <a:pt x="2" y="5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1"/>
                      <a:pt x="29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8" y="5"/>
                      <a:pt x="28" y="5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4" name="Freeform 47"/>
              <p:cNvSpPr>
                <a:spLocks noChangeArrowheads="1"/>
              </p:cNvSpPr>
              <p:nvPr/>
            </p:nvSpPr>
            <p:spPr bwMode="auto">
              <a:xfrm>
                <a:off x="3904" y="1380"/>
                <a:ext cx="14" cy="48"/>
              </a:xfrm>
              <a:custGeom>
                <a:avLst/>
                <a:gdLst>
                  <a:gd name="T0" fmla="*/ 14 w 6"/>
                  <a:gd name="T1" fmla="*/ 43 h 20"/>
                  <a:gd name="T2" fmla="*/ 9 w 6"/>
                  <a:gd name="T3" fmla="*/ 48 h 20"/>
                  <a:gd name="T4" fmla="*/ 5 w 6"/>
                  <a:gd name="T5" fmla="*/ 48 h 20"/>
                  <a:gd name="T6" fmla="*/ 2 w 6"/>
                  <a:gd name="T7" fmla="*/ 43 h 20"/>
                  <a:gd name="T8" fmla="*/ 0 w 6"/>
                  <a:gd name="T9" fmla="*/ 5 h 20"/>
                  <a:gd name="T10" fmla="*/ 5 w 6"/>
                  <a:gd name="T11" fmla="*/ 0 h 20"/>
                  <a:gd name="T12" fmla="*/ 9 w 6"/>
                  <a:gd name="T13" fmla="*/ 0 h 20"/>
                  <a:gd name="T14" fmla="*/ 12 w 6"/>
                  <a:gd name="T15" fmla="*/ 5 h 20"/>
                  <a:gd name="T16" fmla="*/ 14 w 6"/>
                  <a:gd name="T17" fmla="*/ 43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8"/>
                    </a:moveTo>
                    <a:cubicBezTo>
                      <a:pt x="6" y="19"/>
                      <a:pt x="5" y="20"/>
                      <a:pt x="4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1" y="19"/>
                      <a:pt x="1" y="1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2"/>
                    </a:cubicBez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5" name="Freeform 48"/>
              <p:cNvSpPr>
                <a:spLocks noChangeArrowheads="1"/>
              </p:cNvSpPr>
              <p:nvPr/>
            </p:nvSpPr>
            <p:spPr bwMode="auto">
              <a:xfrm>
                <a:off x="3693" y="2220"/>
                <a:ext cx="12" cy="24"/>
              </a:xfrm>
              <a:custGeom>
                <a:avLst/>
                <a:gdLst>
                  <a:gd name="T0" fmla="*/ 12 w 5"/>
                  <a:gd name="T1" fmla="*/ 22 h 10"/>
                  <a:gd name="T2" fmla="*/ 10 w 5"/>
                  <a:gd name="T3" fmla="*/ 24 h 10"/>
                  <a:gd name="T4" fmla="*/ 5 w 5"/>
                  <a:gd name="T5" fmla="*/ 24 h 10"/>
                  <a:gd name="T6" fmla="*/ 2 w 5"/>
                  <a:gd name="T7" fmla="*/ 22 h 10"/>
                  <a:gd name="T8" fmla="*/ 0 w 5"/>
                  <a:gd name="T9" fmla="*/ 2 h 10"/>
                  <a:gd name="T10" fmla="*/ 5 w 5"/>
                  <a:gd name="T11" fmla="*/ 0 h 10"/>
                  <a:gd name="T12" fmla="*/ 7 w 5"/>
                  <a:gd name="T13" fmla="*/ 0 h 10"/>
                  <a:gd name="T14" fmla="*/ 12 w 5"/>
                  <a:gd name="T15" fmla="*/ 2 h 10"/>
                  <a:gd name="T16" fmla="*/ 12 w 5"/>
                  <a:gd name="T17" fmla="*/ 2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5" y="9"/>
                    </a:moveTo>
                    <a:cubicBezTo>
                      <a:pt x="5" y="10"/>
                      <a:pt x="4" y="10"/>
                      <a:pt x="4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6" name="Freeform 49"/>
              <p:cNvSpPr>
                <a:spLocks noChangeArrowheads="1"/>
              </p:cNvSpPr>
              <p:nvPr/>
            </p:nvSpPr>
            <p:spPr bwMode="auto">
              <a:xfrm>
                <a:off x="3710" y="2213"/>
                <a:ext cx="9" cy="31"/>
              </a:xfrm>
              <a:custGeom>
                <a:avLst/>
                <a:gdLst>
                  <a:gd name="T0" fmla="*/ 9 w 4"/>
                  <a:gd name="T1" fmla="*/ 29 h 13"/>
                  <a:gd name="T2" fmla="*/ 7 w 4"/>
                  <a:gd name="T3" fmla="*/ 31 h 13"/>
                  <a:gd name="T4" fmla="*/ 2 w 4"/>
                  <a:gd name="T5" fmla="*/ 31 h 13"/>
                  <a:gd name="T6" fmla="*/ 0 w 4"/>
                  <a:gd name="T7" fmla="*/ 29 h 13"/>
                  <a:gd name="T8" fmla="*/ 0 w 4"/>
                  <a:gd name="T9" fmla="*/ 2 h 13"/>
                  <a:gd name="T10" fmla="*/ 2 w 4"/>
                  <a:gd name="T11" fmla="*/ 0 h 13"/>
                  <a:gd name="T12" fmla="*/ 7 w 4"/>
                  <a:gd name="T13" fmla="*/ 0 h 13"/>
                  <a:gd name="T14" fmla="*/ 9 w 4"/>
                  <a:gd name="T15" fmla="*/ 2 h 13"/>
                  <a:gd name="T16" fmla="*/ 9 w 4"/>
                  <a:gd name="T17" fmla="*/ 2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4" y="12"/>
                    </a:moveTo>
                    <a:cubicBezTo>
                      <a:pt x="4" y="12"/>
                      <a:pt x="4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7" name="Freeform 50"/>
              <p:cNvSpPr>
                <a:spLocks noChangeArrowheads="1"/>
              </p:cNvSpPr>
              <p:nvPr/>
            </p:nvSpPr>
            <p:spPr bwMode="auto">
              <a:xfrm>
                <a:off x="3724" y="2204"/>
                <a:ext cx="12" cy="40"/>
              </a:xfrm>
              <a:custGeom>
                <a:avLst/>
                <a:gdLst>
                  <a:gd name="T0" fmla="*/ 12 w 5"/>
                  <a:gd name="T1" fmla="*/ 38 h 17"/>
                  <a:gd name="T2" fmla="*/ 7 w 5"/>
                  <a:gd name="T3" fmla="*/ 40 h 17"/>
                  <a:gd name="T4" fmla="*/ 5 w 5"/>
                  <a:gd name="T5" fmla="*/ 40 h 17"/>
                  <a:gd name="T6" fmla="*/ 0 w 5"/>
                  <a:gd name="T7" fmla="*/ 38 h 17"/>
                  <a:gd name="T8" fmla="*/ 0 w 5"/>
                  <a:gd name="T9" fmla="*/ 5 h 17"/>
                  <a:gd name="T10" fmla="*/ 2 w 5"/>
                  <a:gd name="T11" fmla="*/ 0 h 17"/>
                  <a:gd name="T12" fmla="*/ 7 w 5"/>
                  <a:gd name="T13" fmla="*/ 0 h 17"/>
                  <a:gd name="T14" fmla="*/ 10 w 5"/>
                  <a:gd name="T15" fmla="*/ 5 h 17"/>
                  <a:gd name="T16" fmla="*/ 12 w 5"/>
                  <a:gd name="T17" fmla="*/ 38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7">
                    <a:moveTo>
                      <a:pt x="5" y="16"/>
                    </a:moveTo>
                    <a:cubicBezTo>
                      <a:pt x="5" y="16"/>
                      <a:pt x="4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8" name="Freeform 51"/>
              <p:cNvSpPr>
                <a:spLocks noChangeArrowheads="1"/>
              </p:cNvSpPr>
              <p:nvPr/>
            </p:nvSpPr>
            <p:spPr bwMode="auto">
              <a:xfrm>
                <a:off x="3693" y="2249"/>
                <a:ext cx="59" cy="9"/>
              </a:xfrm>
              <a:custGeom>
                <a:avLst/>
                <a:gdLst>
                  <a:gd name="T0" fmla="*/ 2 w 25"/>
                  <a:gd name="T1" fmla="*/ 9 h 4"/>
                  <a:gd name="T2" fmla="*/ 0 w 25"/>
                  <a:gd name="T3" fmla="*/ 7 h 4"/>
                  <a:gd name="T4" fmla="*/ 0 w 25"/>
                  <a:gd name="T5" fmla="*/ 5 h 4"/>
                  <a:gd name="T6" fmla="*/ 2 w 25"/>
                  <a:gd name="T7" fmla="*/ 0 h 4"/>
                  <a:gd name="T8" fmla="*/ 54 w 25"/>
                  <a:gd name="T9" fmla="*/ 0 h 4"/>
                  <a:gd name="T10" fmla="*/ 59 w 25"/>
                  <a:gd name="T11" fmla="*/ 2 h 4"/>
                  <a:gd name="T12" fmla="*/ 59 w 25"/>
                  <a:gd name="T13" fmla="*/ 5 h 4"/>
                  <a:gd name="T14" fmla="*/ 54 w 25"/>
                  <a:gd name="T15" fmla="*/ 9 h 4"/>
                  <a:gd name="T16" fmla="*/ 2 w 25"/>
                  <a:gd name="T17" fmla="*/ 9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4"/>
                    </a:move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0"/>
                      <a:pt x="25" y="0"/>
                      <a:pt x="25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3"/>
                      <a:pt x="24" y="4"/>
                      <a:pt x="23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9" name="Freeform 52"/>
              <p:cNvSpPr>
                <a:spLocks noChangeArrowheads="1"/>
              </p:cNvSpPr>
              <p:nvPr/>
            </p:nvSpPr>
            <p:spPr bwMode="auto">
              <a:xfrm>
                <a:off x="3738" y="2213"/>
                <a:ext cx="10" cy="31"/>
              </a:xfrm>
              <a:custGeom>
                <a:avLst/>
                <a:gdLst>
                  <a:gd name="T0" fmla="*/ 10 w 4"/>
                  <a:gd name="T1" fmla="*/ 26 h 13"/>
                  <a:gd name="T2" fmla="*/ 8 w 4"/>
                  <a:gd name="T3" fmla="*/ 31 h 13"/>
                  <a:gd name="T4" fmla="*/ 5 w 4"/>
                  <a:gd name="T5" fmla="*/ 31 h 13"/>
                  <a:gd name="T6" fmla="*/ 0 w 4"/>
                  <a:gd name="T7" fmla="*/ 26 h 13"/>
                  <a:gd name="T8" fmla="*/ 0 w 4"/>
                  <a:gd name="T9" fmla="*/ 2 h 13"/>
                  <a:gd name="T10" fmla="*/ 3 w 4"/>
                  <a:gd name="T11" fmla="*/ 0 h 13"/>
                  <a:gd name="T12" fmla="*/ 8 w 4"/>
                  <a:gd name="T13" fmla="*/ 0 h 13"/>
                  <a:gd name="T14" fmla="*/ 10 w 4"/>
                  <a:gd name="T15" fmla="*/ 2 h 13"/>
                  <a:gd name="T16" fmla="*/ 10 w 4"/>
                  <a:gd name="T17" fmla="*/ 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3">
                    <a:moveTo>
                      <a:pt x="4" y="11"/>
                    </a:moveTo>
                    <a:cubicBezTo>
                      <a:pt x="4" y="12"/>
                      <a:pt x="4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0" name="Freeform 53"/>
              <p:cNvSpPr>
                <a:spLocks noChangeArrowheads="1"/>
              </p:cNvSpPr>
              <p:nvPr/>
            </p:nvSpPr>
            <p:spPr bwMode="auto">
              <a:xfrm>
                <a:off x="3712" y="1608"/>
                <a:ext cx="10" cy="21"/>
              </a:xfrm>
              <a:custGeom>
                <a:avLst/>
                <a:gdLst>
                  <a:gd name="T0" fmla="*/ 8 w 4"/>
                  <a:gd name="T1" fmla="*/ 19 h 9"/>
                  <a:gd name="T2" fmla="*/ 5 w 4"/>
                  <a:gd name="T3" fmla="*/ 21 h 9"/>
                  <a:gd name="T4" fmla="*/ 3 w 4"/>
                  <a:gd name="T5" fmla="*/ 21 h 9"/>
                  <a:gd name="T6" fmla="*/ 0 w 4"/>
                  <a:gd name="T7" fmla="*/ 19 h 9"/>
                  <a:gd name="T8" fmla="*/ 0 w 4"/>
                  <a:gd name="T9" fmla="*/ 5 h 9"/>
                  <a:gd name="T10" fmla="*/ 3 w 4"/>
                  <a:gd name="T11" fmla="*/ 0 h 9"/>
                  <a:gd name="T12" fmla="*/ 8 w 4"/>
                  <a:gd name="T13" fmla="*/ 2 h 9"/>
                  <a:gd name="T14" fmla="*/ 10 w 4"/>
                  <a:gd name="T15" fmla="*/ 5 h 9"/>
                  <a:gd name="T16" fmla="*/ 8 w 4"/>
                  <a:gd name="T17" fmla="*/ 1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3" y="8"/>
                    </a:moveTo>
                    <a:cubicBezTo>
                      <a:pt x="3" y="9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1" name="Freeform 54"/>
              <p:cNvSpPr>
                <a:spLocks noChangeArrowheads="1"/>
              </p:cNvSpPr>
              <p:nvPr/>
            </p:nvSpPr>
            <p:spPr bwMode="auto">
              <a:xfrm>
                <a:off x="3724" y="1603"/>
                <a:ext cx="9" cy="26"/>
              </a:xfrm>
              <a:custGeom>
                <a:avLst/>
                <a:gdLst>
                  <a:gd name="T0" fmla="*/ 9 w 4"/>
                  <a:gd name="T1" fmla="*/ 24 h 11"/>
                  <a:gd name="T2" fmla="*/ 5 w 4"/>
                  <a:gd name="T3" fmla="*/ 26 h 11"/>
                  <a:gd name="T4" fmla="*/ 2 w 4"/>
                  <a:gd name="T5" fmla="*/ 26 h 11"/>
                  <a:gd name="T6" fmla="*/ 0 w 4"/>
                  <a:gd name="T7" fmla="*/ 24 h 11"/>
                  <a:gd name="T8" fmla="*/ 0 w 4"/>
                  <a:gd name="T9" fmla="*/ 5 h 11"/>
                  <a:gd name="T10" fmla="*/ 5 w 4"/>
                  <a:gd name="T11" fmla="*/ 0 h 11"/>
                  <a:gd name="T12" fmla="*/ 7 w 4"/>
                  <a:gd name="T13" fmla="*/ 0 h 11"/>
                  <a:gd name="T14" fmla="*/ 9 w 4"/>
                  <a:gd name="T15" fmla="*/ 5 h 11"/>
                  <a:gd name="T16" fmla="*/ 9 w 4"/>
                  <a:gd name="T17" fmla="*/ 2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4" y="10"/>
                    </a:moveTo>
                    <a:cubicBezTo>
                      <a:pt x="4" y="11"/>
                      <a:pt x="3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2" name="Freeform 55"/>
              <p:cNvSpPr>
                <a:spLocks noChangeArrowheads="1"/>
              </p:cNvSpPr>
              <p:nvPr/>
            </p:nvSpPr>
            <p:spPr bwMode="auto">
              <a:xfrm>
                <a:off x="3736" y="1599"/>
                <a:ext cx="12" cy="33"/>
              </a:xfrm>
              <a:custGeom>
                <a:avLst/>
                <a:gdLst>
                  <a:gd name="T0" fmla="*/ 10 w 5"/>
                  <a:gd name="T1" fmla="*/ 31 h 14"/>
                  <a:gd name="T2" fmla="*/ 7 w 5"/>
                  <a:gd name="T3" fmla="*/ 33 h 14"/>
                  <a:gd name="T4" fmla="*/ 2 w 5"/>
                  <a:gd name="T5" fmla="*/ 33 h 14"/>
                  <a:gd name="T6" fmla="*/ 0 w 5"/>
                  <a:gd name="T7" fmla="*/ 28 h 14"/>
                  <a:gd name="T8" fmla="*/ 2 w 5"/>
                  <a:gd name="T9" fmla="*/ 2 h 14"/>
                  <a:gd name="T10" fmla="*/ 5 w 5"/>
                  <a:gd name="T11" fmla="*/ 0 h 14"/>
                  <a:gd name="T12" fmla="*/ 7 w 5"/>
                  <a:gd name="T13" fmla="*/ 0 h 14"/>
                  <a:gd name="T14" fmla="*/ 12 w 5"/>
                  <a:gd name="T15" fmla="*/ 2 h 14"/>
                  <a:gd name="T16" fmla="*/ 10 w 5"/>
                  <a:gd name="T17" fmla="*/ 3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4">
                    <a:moveTo>
                      <a:pt x="4" y="13"/>
                    </a:moveTo>
                    <a:cubicBezTo>
                      <a:pt x="4" y="13"/>
                      <a:pt x="3" y="14"/>
                      <a:pt x="3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3" name="Freeform 56"/>
              <p:cNvSpPr>
                <a:spLocks noChangeArrowheads="1"/>
              </p:cNvSpPr>
              <p:nvPr/>
            </p:nvSpPr>
            <p:spPr bwMode="auto">
              <a:xfrm>
                <a:off x="3707" y="1632"/>
                <a:ext cx="50" cy="12"/>
              </a:xfrm>
              <a:custGeom>
                <a:avLst/>
                <a:gdLst>
                  <a:gd name="T0" fmla="*/ 5 w 21"/>
                  <a:gd name="T1" fmla="*/ 10 h 5"/>
                  <a:gd name="T2" fmla="*/ 2 w 21"/>
                  <a:gd name="T3" fmla="*/ 7 h 5"/>
                  <a:gd name="T4" fmla="*/ 2 w 21"/>
                  <a:gd name="T5" fmla="*/ 2 h 5"/>
                  <a:gd name="T6" fmla="*/ 5 w 21"/>
                  <a:gd name="T7" fmla="*/ 0 h 5"/>
                  <a:gd name="T8" fmla="*/ 48 w 21"/>
                  <a:gd name="T9" fmla="*/ 5 h 5"/>
                  <a:gd name="T10" fmla="*/ 50 w 21"/>
                  <a:gd name="T11" fmla="*/ 7 h 5"/>
                  <a:gd name="T12" fmla="*/ 50 w 21"/>
                  <a:gd name="T13" fmla="*/ 10 h 5"/>
                  <a:gd name="T14" fmla="*/ 48 w 21"/>
                  <a:gd name="T15" fmla="*/ 12 h 5"/>
                  <a:gd name="T16" fmla="*/ 5 w 21"/>
                  <a:gd name="T17" fmla="*/ 1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5">
                    <a:moveTo>
                      <a:pt x="2" y="4"/>
                    </a:moveTo>
                    <a:cubicBezTo>
                      <a:pt x="1" y="4"/>
                      <a:pt x="0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5"/>
                      <a:pt x="20" y="5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4" name="Freeform 57"/>
              <p:cNvSpPr>
                <a:spLocks noChangeArrowheads="1"/>
              </p:cNvSpPr>
              <p:nvPr/>
            </p:nvSpPr>
            <p:spPr bwMode="auto">
              <a:xfrm>
                <a:off x="3748" y="1606"/>
                <a:ext cx="9" cy="26"/>
              </a:xfrm>
              <a:custGeom>
                <a:avLst/>
                <a:gdLst>
                  <a:gd name="T0" fmla="*/ 9 w 4"/>
                  <a:gd name="T1" fmla="*/ 24 h 11"/>
                  <a:gd name="T2" fmla="*/ 7 w 4"/>
                  <a:gd name="T3" fmla="*/ 26 h 11"/>
                  <a:gd name="T4" fmla="*/ 2 w 4"/>
                  <a:gd name="T5" fmla="*/ 26 h 11"/>
                  <a:gd name="T6" fmla="*/ 0 w 4"/>
                  <a:gd name="T7" fmla="*/ 24 h 11"/>
                  <a:gd name="T8" fmla="*/ 2 w 4"/>
                  <a:gd name="T9" fmla="*/ 2 h 11"/>
                  <a:gd name="T10" fmla="*/ 5 w 4"/>
                  <a:gd name="T11" fmla="*/ 0 h 11"/>
                  <a:gd name="T12" fmla="*/ 7 w 4"/>
                  <a:gd name="T13" fmla="*/ 0 h 11"/>
                  <a:gd name="T14" fmla="*/ 9 w 4"/>
                  <a:gd name="T15" fmla="*/ 2 h 11"/>
                  <a:gd name="T16" fmla="*/ 9 w 4"/>
                  <a:gd name="T17" fmla="*/ 24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4" y="10"/>
                    </a:moveTo>
                    <a:cubicBezTo>
                      <a:pt x="4" y="11"/>
                      <a:pt x="3" y="11"/>
                      <a:pt x="3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5" name="Freeform 58"/>
              <p:cNvSpPr>
                <a:spLocks noChangeArrowheads="1"/>
              </p:cNvSpPr>
              <p:nvPr/>
            </p:nvSpPr>
            <p:spPr bwMode="auto">
              <a:xfrm>
                <a:off x="3831" y="1786"/>
                <a:ext cx="26" cy="17"/>
              </a:xfrm>
              <a:custGeom>
                <a:avLst/>
                <a:gdLst>
                  <a:gd name="T0" fmla="*/ 12 w 11"/>
                  <a:gd name="T1" fmla="*/ 17 h 7"/>
                  <a:gd name="T2" fmla="*/ 14 w 11"/>
                  <a:gd name="T3" fmla="*/ 17 h 7"/>
                  <a:gd name="T4" fmla="*/ 21 w 11"/>
                  <a:gd name="T5" fmla="*/ 17 h 7"/>
                  <a:gd name="T6" fmla="*/ 26 w 11"/>
                  <a:gd name="T7" fmla="*/ 2 h 7"/>
                  <a:gd name="T8" fmla="*/ 24 w 11"/>
                  <a:gd name="T9" fmla="*/ 0 h 7"/>
                  <a:gd name="T10" fmla="*/ 14 w 11"/>
                  <a:gd name="T11" fmla="*/ 0 h 7"/>
                  <a:gd name="T12" fmla="*/ 12 w 11"/>
                  <a:gd name="T13" fmla="*/ 0 h 7"/>
                  <a:gd name="T14" fmla="*/ 2 w 11"/>
                  <a:gd name="T15" fmla="*/ 0 h 7"/>
                  <a:gd name="T16" fmla="*/ 0 w 11"/>
                  <a:gd name="T17" fmla="*/ 2 h 7"/>
                  <a:gd name="T18" fmla="*/ 5 w 11"/>
                  <a:gd name="T19" fmla="*/ 17 h 7"/>
                  <a:gd name="T20" fmla="*/ 12 w 11"/>
                  <a:gd name="T21" fmla="*/ 1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7">
                    <a:moveTo>
                      <a:pt x="5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6" name="Freeform 59"/>
              <p:cNvSpPr>
                <a:spLocks noEditPoints="1" noChangeArrowheads="1"/>
              </p:cNvSpPr>
              <p:nvPr/>
            </p:nvSpPr>
            <p:spPr bwMode="auto">
              <a:xfrm>
                <a:off x="3816" y="1805"/>
                <a:ext cx="55" cy="64"/>
              </a:xfrm>
              <a:custGeom>
                <a:avLst/>
                <a:gdLst>
                  <a:gd name="T0" fmla="*/ 19 w 23"/>
                  <a:gd name="T1" fmla="*/ 0 h 27"/>
                  <a:gd name="T2" fmla="*/ 0 w 23"/>
                  <a:gd name="T3" fmla="*/ 47 h 27"/>
                  <a:gd name="T4" fmla="*/ 38 w 23"/>
                  <a:gd name="T5" fmla="*/ 64 h 27"/>
                  <a:gd name="T6" fmla="*/ 55 w 23"/>
                  <a:gd name="T7" fmla="*/ 28 h 27"/>
                  <a:gd name="T8" fmla="*/ 36 w 23"/>
                  <a:gd name="T9" fmla="*/ 19 h 27"/>
                  <a:gd name="T10" fmla="*/ 33 w 23"/>
                  <a:gd name="T11" fmla="*/ 19 h 27"/>
                  <a:gd name="T12" fmla="*/ 29 w 23"/>
                  <a:gd name="T13" fmla="*/ 19 h 27"/>
                  <a:gd name="T14" fmla="*/ 24 w 23"/>
                  <a:gd name="T15" fmla="*/ 24 h 27"/>
                  <a:gd name="T16" fmla="*/ 29 w 23"/>
                  <a:gd name="T17" fmla="*/ 26 h 27"/>
                  <a:gd name="T18" fmla="*/ 36 w 23"/>
                  <a:gd name="T19" fmla="*/ 36 h 27"/>
                  <a:gd name="T20" fmla="*/ 36 w 23"/>
                  <a:gd name="T21" fmla="*/ 40 h 27"/>
                  <a:gd name="T22" fmla="*/ 31 w 23"/>
                  <a:gd name="T23" fmla="*/ 43 h 27"/>
                  <a:gd name="T24" fmla="*/ 31 w 23"/>
                  <a:gd name="T25" fmla="*/ 45 h 27"/>
                  <a:gd name="T26" fmla="*/ 26 w 23"/>
                  <a:gd name="T27" fmla="*/ 45 h 27"/>
                  <a:gd name="T28" fmla="*/ 26 w 23"/>
                  <a:gd name="T29" fmla="*/ 45 h 27"/>
                  <a:gd name="T30" fmla="*/ 22 w 23"/>
                  <a:gd name="T31" fmla="*/ 43 h 27"/>
                  <a:gd name="T32" fmla="*/ 19 w 23"/>
                  <a:gd name="T33" fmla="*/ 40 h 27"/>
                  <a:gd name="T34" fmla="*/ 19 w 23"/>
                  <a:gd name="T35" fmla="*/ 38 h 27"/>
                  <a:gd name="T36" fmla="*/ 22 w 23"/>
                  <a:gd name="T37" fmla="*/ 38 h 27"/>
                  <a:gd name="T38" fmla="*/ 24 w 23"/>
                  <a:gd name="T39" fmla="*/ 38 h 27"/>
                  <a:gd name="T40" fmla="*/ 29 w 23"/>
                  <a:gd name="T41" fmla="*/ 38 h 27"/>
                  <a:gd name="T42" fmla="*/ 31 w 23"/>
                  <a:gd name="T43" fmla="*/ 38 h 27"/>
                  <a:gd name="T44" fmla="*/ 31 w 23"/>
                  <a:gd name="T45" fmla="*/ 33 h 27"/>
                  <a:gd name="T46" fmla="*/ 29 w 23"/>
                  <a:gd name="T47" fmla="*/ 31 h 27"/>
                  <a:gd name="T48" fmla="*/ 24 w 23"/>
                  <a:gd name="T49" fmla="*/ 28 h 27"/>
                  <a:gd name="T50" fmla="*/ 22 w 23"/>
                  <a:gd name="T51" fmla="*/ 26 h 27"/>
                  <a:gd name="T52" fmla="*/ 22 w 23"/>
                  <a:gd name="T53" fmla="*/ 19 h 27"/>
                  <a:gd name="T54" fmla="*/ 26 w 23"/>
                  <a:gd name="T55" fmla="*/ 14 h 27"/>
                  <a:gd name="T56" fmla="*/ 29 w 23"/>
                  <a:gd name="T57" fmla="*/ 12 h 27"/>
                  <a:gd name="T58" fmla="*/ 31 w 23"/>
                  <a:gd name="T59" fmla="*/ 14 h 27"/>
                  <a:gd name="T60" fmla="*/ 31 w 23"/>
                  <a:gd name="T61" fmla="*/ 17 h 27"/>
                  <a:gd name="T62" fmla="*/ 33 w 23"/>
                  <a:gd name="T63" fmla="*/ 17 h 27"/>
                  <a:gd name="T64" fmla="*/ 36 w 23"/>
                  <a:gd name="T65" fmla="*/ 17 h 27"/>
                  <a:gd name="T66" fmla="*/ 36 w 23"/>
                  <a:gd name="T67" fmla="*/ 19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" h="27">
                    <a:moveTo>
                      <a:pt x="15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9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4"/>
                      <a:pt x="4" y="27"/>
                      <a:pt x="8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20" y="27"/>
                      <a:pt x="23" y="24"/>
                      <a:pt x="23" y="2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8"/>
                      <a:pt x="19" y="0"/>
                      <a:pt x="15" y="0"/>
                    </a:cubicBezTo>
                    <a:close/>
                    <a:moveTo>
                      <a:pt x="15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1" y="8"/>
                      <a:pt x="11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2"/>
                      <a:pt x="14" y="12"/>
                      <a:pt x="15" y="13"/>
                    </a:cubicBezTo>
                    <a:cubicBezTo>
                      <a:pt x="15" y="13"/>
                      <a:pt x="15" y="14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7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9" y="18"/>
                    </a:cubicBezTo>
                    <a:cubicBezTo>
                      <a:pt x="9" y="18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7" name="Freeform 60"/>
              <p:cNvSpPr>
                <a:spLocks noChangeArrowheads="1"/>
              </p:cNvSpPr>
              <p:nvPr/>
            </p:nvSpPr>
            <p:spPr bwMode="auto">
              <a:xfrm>
                <a:off x="3854" y="1798"/>
                <a:ext cx="22" cy="17"/>
              </a:xfrm>
              <a:custGeom>
                <a:avLst/>
                <a:gdLst>
                  <a:gd name="T0" fmla="*/ 22 w 9"/>
                  <a:gd name="T1" fmla="*/ 10 h 7"/>
                  <a:gd name="T2" fmla="*/ 0 w 9"/>
                  <a:gd name="T3" fmla="*/ 5 h 7"/>
                  <a:gd name="T4" fmla="*/ 0 w 9"/>
                  <a:gd name="T5" fmla="*/ 5 h 7"/>
                  <a:gd name="T6" fmla="*/ 0 w 9"/>
                  <a:gd name="T7" fmla="*/ 5 h 7"/>
                  <a:gd name="T8" fmla="*/ 0 w 9"/>
                  <a:gd name="T9" fmla="*/ 5 h 7"/>
                  <a:gd name="T10" fmla="*/ 0 w 9"/>
                  <a:gd name="T11" fmla="*/ 5 h 7"/>
                  <a:gd name="T12" fmla="*/ 0 w 9"/>
                  <a:gd name="T13" fmla="*/ 5 h 7"/>
                  <a:gd name="T14" fmla="*/ 17 w 9"/>
                  <a:gd name="T15" fmla="*/ 17 h 7"/>
                  <a:gd name="T16" fmla="*/ 20 w 9"/>
                  <a:gd name="T17" fmla="*/ 17 h 7"/>
                  <a:gd name="T18" fmla="*/ 7 w 9"/>
                  <a:gd name="T19" fmla="*/ 5 h 7"/>
                  <a:gd name="T20" fmla="*/ 20 w 9"/>
                  <a:gd name="T21" fmla="*/ 10 h 7"/>
                  <a:gd name="T22" fmla="*/ 22 w 9"/>
                  <a:gd name="T23" fmla="*/ 1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cubicBezTo>
                      <a:pt x="6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3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4"/>
                      <a:pt x="5" y="3"/>
                      <a:pt x="3" y="2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8" name="Freeform 61"/>
              <p:cNvSpPr>
                <a:spLocks noEditPoints="1" noChangeArrowheads="1"/>
              </p:cNvSpPr>
              <p:nvPr/>
            </p:nvSpPr>
            <p:spPr bwMode="auto">
              <a:xfrm>
                <a:off x="4032" y="2524"/>
                <a:ext cx="99" cy="83"/>
              </a:xfrm>
              <a:custGeom>
                <a:avLst/>
                <a:gdLst>
                  <a:gd name="T0" fmla="*/ 83 w 42"/>
                  <a:gd name="T1" fmla="*/ 14 h 35"/>
                  <a:gd name="T2" fmla="*/ 83 w 42"/>
                  <a:gd name="T3" fmla="*/ 14 h 35"/>
                  <a:gd name="T4" fmla="*/ 80 w 42"/>
                  <a:gd name="T5" fmla="*/ 12 h 35"/>
                  <a:gd name="T6" fmla="*/ 71 w 42"/>
                  <a:gd name="T7" fmla="*/ 12 h 35"/>
                  <a:gd name="T8" fmla="*/ 71 w 42"/>
                  <a:gd name="T9" fmla="*/ 14 h 35"/>
                  <a:gd name="T10" fmla="*/ 66 w 42"/>
                  <a:gd name="T11" fmla="*/ 14 h 35"/>
                  <a:gd name="T12" fmla="*/ 64 w 42"/>
                  <a:gd name="T13" fmla="*/ 9 h 35"/>
                  <a:gd name="T14" fmla="*/ 52 w 42"/>
                  <a:gd name="T15" fmla="*/ 0 h 35"/>
                  <a:gd name="T16" fmla="*/ 45 w 42"/>
                  <a:gd name="T17" fmla="*/ 0 h 35"/>
                  <a:gd name="T18" fmla="*/ 33 w 42"/>
                  <a:gd name="T19" fmla="*/ 9 h 35"/>
                  <a:gd name="T20" fmla="*/ 33 w 42"/>
                  <a:gd name="T21" fmla="*/ 17 h 35"/>
                  <a:gd name="T22" fmla="*/ 28 w 42"/>
                  <a:gd name="T23" fmla="*/ 17 h 35"/>
                  <a:gd name="T24" fmla="*/ 26 w 42"/>
                  <a:gd name="T25" fmla="*/ 14 h 35"/>
                  <a:gd name="T26" fmla="*/ 17 w 42"/>
                  <a:gd name="T27" fmla="*/ 14 h 35"/>
                  <a:gd name="T28" fmla="*/ 14 w 42"/>
                  <a:gd name="T29" fmla="*/ 17 h 35"/>
                  <a:gd name="T30" fmla="*/ 14 w 42"/>
                  <a:gd name="T31" fmla="*/ 17 h 35"/>
                  <a:gd name="T32" fmla="*/ 0 w 42"/>
                  <a:gd name="T33" fmla="*/ 33 h 35"/>
                  <a:gd name="T34" fmla="*/ 0 w 42"/>
                  <a:gd name="T35" fmla="*/ 66 h 35"/>
                  <a:gd name="T36" fmla="*/ 19 w 42"/>
                  <a:gd name="T37" fmla="*/ 83 h 35"/>
                  <a:gd name="T38" fmla="*/ 80 w 42"/>
                  <a:gd name="T39" fmla="*/ 83 h 35"/>
                  <a:gd name="T40" fmla="*/ 97 w 42"/>
                  <a:gd name="T41" fmla="*/ 64 h 35"/>
                  <a:gd name="T42" fmla="*/ 97 w 42"/>
                  <a:gd name="T43" fmla="*/ 31 h 35"/>
                  <a:gd name="T44" fmla="*/ 83 w 42"/>
                  <a:gd name="T45" fmla="*/ 14 h 35"/>
                  <a:gd name="T46" fmla="*/ 38 w 42"/>
                  <a:gd name="T47" fmla="*/ 9 h 35"/>
                  <a:gd name="T48" fmla="*/ 45 w 42"/>
                  <a:gd name="T49" fmla="*/ 7 h 35"/>
                  <a:gd name="T50" fmla="*/ 52 w 42"/>
                  <a:gd name="T51" fmla="*/ 7 h 35"/>
                  <a:gd name="T52" fmla="*/ 59 w 42"/>
                  <a:gd name="T53" fmla="*/ 9 h 35"/>
                  <a:gd name="T54" fmla="*/ 59 w 42"/>
                  <a:gd name="T55" fmla="*/ 14 h 35"/>
                  <a:gd name="T56" fmla="*/ 38 w 42"/>
                  <a:gd name="T57" fmla="*/ 17 h 35"/>
                  <a:gd name="T58" fmla="*/ 38 w 42"/>
                  <a:gd name="T59" fmla="*/ 9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2" h="35">
                    <a:moveTo>
                      <a:pt x="35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4" y="5"/>
                      <a:pt x="34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6"/>
                      <a:pt x="30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1"/>
                      <a:pt x="25" y="0"/>
                      <a:pt x="22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"/>
                      <a:pt x="14" y="1"/>
                      <a:pt x="14" y="4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0" y="11"/>
                      <a:pt x="0" y="1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5"/>
                      <a:pt x="8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8" y="35"/>
                      <a:pt x="42" y="31"/>
                      <a:pt x="41" y="27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0"/>
                      <a:pt x="38" y="7"/>
                      <a:pt x="35" y="6"/>
                    </a:cubicBezTo>
                    <a:close/>
                    <a:moveTo>
                      <a:pt x="16" y="4"/>
                    </a:moveTo>
                    <a:cubicBezTo>
                      <a:pt x="16" y="4"/>
                      <a:pt x="16" y="3"/>
                      <a:pt x="19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9" name="Freeform 62"/>
              <p:cNvSpPr>
                <a:spLocks noEditPoints="1" noChangeArrowheads="1"/>
              </p:cNvSpPr>
              <p:nvPr/>
            </p:nvSpPr>
            <p:spPr bwMode="auto">
              <a:xfrm>
                <a:off x="4179" y="2624"/>
                <a:ext cx="71" cy="62"/>
              </a:xfrm>
              <a:custGeom>
                <a:avLst/>
                <a:gdLst>
                  <a:gd name="T0" fmla="*/ 59 w 30"/>
                  <a:gd name="T1" fmla="*/ 10 h 26"/>
                  <a:gd name="T2" fmla="*/ 62 w 30"/>
                  <a:gd name="T3" fmla="*/ 10 h 26"/>
                  <a:gd name="T4" fmla="*/ 59 w 30"/>
                  <a:gd name="T5" fmla="*/ 10 h 26"/>
                  <a:gd name="T6" fmla="*/ 52 w 30"/>
                  <a:gd name="T7" fmla="*/ 10 h 26"/>
                  <a:gd name="T8" fmla="*/ 50 w 30"/>
                  <a:gd name="T9" fmla="*/ 10 h 26"/>
                  <a:gd name="T10" fmla="*/ 47 w 30"/>
                  <a:gd name="T11" fmla="*/ 10 h 26"/>
                  <a:gd name="T12" fmla="*/ 47 w 30"/>
                  <a:gd name="T13" fmla="*/ 7 h 26"/>
                  <a:gd name="T14" fmla="*/ 38 w 30"/>
                  <a:gd name="T15" fmla="*/ 0 h 26"/>
                  <a:gd name="T16" fmla="*/ 31 w 30"/>
                  <a:gd name="T17" fmla="*/ 0 h 26"/>
                  <a:gd name="T18" fmla="*/ 24 w 30"/>
                  <a:gd name="T19" fmla="*/ 7 h 26"/>
                  <a:gd name="T20" fmla="*/ 24 w 30"/>
                  <a:gd name="T21" fmla="*/ 12 h 26"/>
                  <a:gd name="T22" fmla="*/ 19 w 30"/>
                  <a:gd name="T23" fmla="*/ 12 h 26"/>
                  <a:gd name="T24" fmla="*/ 19 w 30"/>
                  <a:gd name="T25" fmla="*/ 10 h 26"/>
                  <a:gd name="T26" fmla="*/ 12 w 30"/>
                  <a:gd name="T27" fmla="*/ 10 h 26"/>
                  <a:gd name="T28" fmla="*/ 9 w 30"/>
                  <a:gd name="T29" fmla="*/ 12 h 26"/>
                  <a:gd name="T30" fmla="*/ 9 w 30"/>
                  <a:gd name="T31" fmla="*/ 12 h 26"/>
                  <a:gd name="T32" fmla="*/ 0 w 30"/>
                  <a:gd name="T33" fmla="*/ 24 h 26"/>
                  <a:gd name="T34" fmla="*/ 0 w 30"/>
                  <a:gd name="T35" fmla="*/ 50 h 26"/>
                  <a:gd name="T36" fmla="*/ 12 w 30"/>
                  <a:gd name="T37" fmla="*/ 62 h 26"/>
                  <a:gd name="T38" fmla="*/ 59 w 30"/>
                  <a:gd name="T39" fmla="*/ 60 h 26"/>
                  <a:gd name="T40" fmla="*/ 71 w 30"/>
                  <a:gd name="T41" fmla="*/ 48 h 26"/>
                  <a:gd name="T42" fmla="*/ 71 w 30"/>
                  <a:gd name="T43" fmla="*/ 24 h 26"/>
                  <a:gd name="T44" fmla="*/ 59 w 30"/>
                  <a:gd name="T45" fmla="*/ 10 h 26"/>
                  <a:gd name="T46" fmla="*/ 28 w 30"/>
                  <a:gd name="T47" fmla="*/ 7 h 26"/>
                  <a:gd name="T48" fmla="*/ 31 w 30"/>
                  <a:gd name="T49" fmla="*/ 5 h 26"/>
                  <a:gd name="T50" fmla="*/ 38 w 30"/>
                  <a:gd name="T51" fmla="*/ 5 h 26"/>
                  <a:gd name="T52" fmla="*/ 43 w 30"/>
                  <a:gd name="T53" fmla="*/ 7 h 26"/>
                  <a:gd name="T54" fmla="*/ 43 w 30"/>
                  <a:gd name="T55" fmla="*/ 12 h 26"/>
                  <a:gd name="T56" fmla="*/ 28 w 30"/>
                  <a:gd name="T57" fmla="*/ 12 h 26"/>
                  <a:gd name="T58" fmla="*/ 28 w 30"/>
                  <a:gd name="T59" fmla="*/ 7 h 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0" h="26">
                    <a:moveTo>
                      <a:pt x="25" y="4"/>
                    </a:moveTo>
                    <a:cubicBezTo>
                      <a:pt x="25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0" y="1"/>
                      <a:pt x="10" y="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5"/>
                      <a:pt x="0" y="8"/>
                      <a:pt x="0" y="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8" y="25"/>
                      <a:pt x="30" y="23"/>
                      <a:pt x="30" y="2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7"/>
                      <a:pt x="28" y="5"/>
                      <a:pt x="25" y="4"/>
                    </a:cubicBezTo>
                    <a:close/>
                    <a:moveTo>
                      <a:pt x="12" y="3"/>
                    </a:moveTo>
                    <a:cubicBezTo>
                      <a:pt x="12" y="2"/>
                      <a:pt x="12" y="2"/>
                      <a:pt x="13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8" y="2"/>
                      <a:pt x="18" y="2"/>
                      <a:pt x="18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12" y="5"/>
                      <a:pt x="12" y="5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0" name="Freeform 63"/>
              <p:cNvSpPr>
                <a:spLocks noEditPoints="1" noChangeArrowheads="1"/>
              </p:cNvSpPr>
              <p:nvPr/>
            </p:nvSpPr>
            <p:spPr bwMode="auto">
              <a:xfrm>
                <a:off x="3812" y="2235"/>
                <a:ext cx="125" cy="107"/>
              </a:xfrm>
              <a:custGeom>
                <a:avLst/>
                <a:gdLst>
                  <a:gd name="T0" fmla="*/ 104 w 53"/>
                  <a:gd name="T1" fmla="*/ 19 h 45"/>
                  <a:gd name="T2" fmla="*/ 104 w 53"/>
                  <a:gd name="T3" fmla="*/ 19 h 45"/>
                  <a:gd name="T4" fmla="*/ 101 w 53"/>
                  <a:gd name="T5" fmla="*/ 17 h 45"/>
                  <a:gd name="T6" fmla="*/ 92 w 53"/>
                  <a:gd name="T7" fmla="*/ 17 h 45"/>
                  <a:gd name="T8" fmla="*/ 87 w 53"/>
                  <a:gd name="T9" fmla="*/ 19 h 45"/>
                  <a:gd name="T10" fmla="*/ 83 w 53"/>
                  <a:gd name="T11" fmla="*/ 19 h 45"/>
                  <a:gd name="T12" fmla="*/ 83 w 53"/>
                  <a:gd name="T13" fmla="*/ 12 h 45"/>
                  <a:gd name="T14" fmla="*/ 66 w 53"/>
                  <a:gd name="T15" fmla="*/ 0 h 45"/>
                  <a:gd name="T16" fmla="*/ 54 w 53"/>
                  <a:gd name="T17" fmla="*/ 0 h 45"/>
                  <a:gd name="T18" fmla="*/ 40 w 53"/>
                  <a:gd name="T19" fmla="*/ 12 h 45"/>
                  <a:gd name="T20" fmla="*/ 40 w 53"/>
                  <a:gd name="T21" fmla="*/ 19 h 45"/>
                  <a:gd name="T22" fmla="*/ 33 w 53"/>
                  <a:gd name="T23" fmla="*/ 19 h 45"/>
                  <a:gd name="T24" fmla="*/ 31 w 53"/>
                  <a:gd name="T25" fmla="*/ 17 h 45"/>
                  <a:gd name="T26" fmla="*/ 21 w 53"/>
                  <a:gd name="T27" fmla="*/ 17 h 45"/>
                  <a:gd name="T28" fmla="*/ 19 w 53"/>
                  <a:gd name="T29" fmla="*/ 21 h 45"/>
                  <a:gd name="T30" fmla="*/ 19 w 53"/>
                  <a:gd name="T31" fmla="*/ 21 h 45"/>
                  <a:gd name="T32" fmla="*/ 0 w 53"/>
                  <a:gd name="T33" fmla="*/ 43 h 45"/>
                  <a:gd name="T34" fmla="*/ 0 w 53"/>
                  <a:gd name="T35" fmla="*/ 86 h 45"/>
                  <a:gd name="T36" fmla="*/ 24 w 53"/>
                  <a:gd name="T37" fmla="*/ 107 h 45"/>
                  <a:gd name="T38" fmla="*/ 101 w 53"/>
                  <a:gd name="T39" fmla="*/ 105 h 45"/>
                  <a:gd name="T40" fmla="*/ 125 w 53"/>
                  <a:gd name="T41" fmla="*/ 81 h 45"/>
                  <a:gd name="T42" fmla="*/ 123 w 53"/>
                  <a:gd name="T43" fmla="*/ 40 h 45"/>
                  <a:gd name="T44" fmla="*/ 104 w 53"/>
                  <a:gd name="T45" fmla="*/ 19 h 45"/>
                  <a:gd name="T46" fmla="*/ 47 w 53"/>
                  <a:gd name="T47" fmla="*/ 12 h 45"/>
                  <a:gd name="T48" fmla="*/ 57 w 53"/>
                  <a:gd name="T49" fmla="*/ 7 h 45"/>
                  <a:gd name="T50" fmla="*/ 66 w 53"/>
                  <a:gd name="T51" fmla="*/ 7 h 45"/>
                  <a:gd name="T52" fmla="*/ 75 w 53"/>
                  <a:gd name="T53" fmla="*/ 12 h 45"/>
                  <a:gd name="T54" fmla="*/ 75 w 53"/>
                  <a:gd name="T55" fmla="*/ 19 h 45"/>
                  <a:gd name="T56" fmla="*/ 47 w 53"/>
                  <a:gd name="T57" fmla="*/ 19 h 45"/>
                  <a:gd name="T58" fmla="*/ 47 w 53"/>
                  <a:gd name="T59" fmla="*/ 12 h 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3" h="45"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7"/>
                      <a:pt x="44" y="7"/>
                      <a:pt x="43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7" y="7"/>
                      <a:pt x="37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1"/>
                      <a:pt x="32" y="0"/>
                      <a:pt x="2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0"/>
                      <a:pt x="17" y="1"/>
                      <a:pt x="17" y="5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8" y="8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0" y="13"/>
                      <a:pt x="0" y="1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1"/>
                      <a:pt x="4" y="45"/>
                      <a:pt x="10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9" y="44"/>
                      <a:pt x="53" y="40"/>
                      <a:pt x="53" y="34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2"/>
                      <a:pt x="49" y="8"/>
                      <a:pt x="44" y="8"/>
                    </a:cubicBezTo>
                    <a:close/>
                    <a:moveTo>
                      <a:pt x="20" y="5"/>
                    </a:moveTo>
                    <a:cubicBezTo>
                      <a:pt x="20" y="4"/>
                      <a:pt x="20" y="3"/>
                      <a:pt x="24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32" y="3"/>
                      <a:pt x="32" y="4"/>
                      <a:pt x="32" y="5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0" y="8"/>
                      <a:pt x="20" y="8"/>
                      <a:pt x="20" y="8"/>
                    </a:cubicBez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1" name="Freeform 64"/>
              <p:cNvSpPr>
                <a:spLocks noEditPoints="1" noChangeArrowheads="1"/>
              </p:cNvSpPr>
              <p:nvPr/>
            </p:nvSpPr>
            <p:spPr bwMode="auto">
              <a:xfrm>
                <a:off x="3923" y="2356"/>
                <a:ext cx="107" cy="109"/>
              </a:xfrm>
              <a:custGeom>
                <a:avLst/>
                <a:gdLst>
                  <a:gd name="T0" fmla="*/ 107 w 45"/>
                  <a:gd name="T1" fmla="*/ 62 h 46"/>
                  <a:gd name="T2" fmla="*/ 107 w 45"/>
                  <a:gd name="T3" fmla="*/ 19 h 46"/>
                  <a:gd name="T4" fmla="*/ 86 w 45"/>
                  <a:gd name="T5" fmla="*/ 0 h 46"/>
                  <a:gd name="T6" fmla="*/ 19 w 45"/>
                  <a:gd name="T7" fmla="*/ 2 h 46"/>
                  <a:gd name="T8" fmla="*/ 0 w 45"/>
                  <a:gd name="T9" fmla="*/ 21 h 46"/>
                  <a:gd name="T10" fmla="*/ 2 w 45"/>
                  <a:gd name="T11" fmla="*/ 64 h 46"/>
                  <a:gd name="T12" fmla="*/ 21 w 45"/>
                  <a:gd name="T13" fmla="*/ 83 h 46"/>
                  <a:gd name="T14" fmla="*/ 48 w 45"/>
                  <a:gd name="T15" fmla="*/ 83 h 46"/>
                  <a:gd name="T16" fmla="*/ 48 w 45"/>
                  <a:gd name="T17" fmla="*/ 97 h 46"/>
                  <a:gd name="T18" fmla="*/ 17 w 45"/>
                  <a:gd name="T19" fmla="*/ 97 h 46"/>
                  <a:gd name="T20" fmla="*/ 12 w 45"/>
                  <a:gd name="T21" fmla="*/ 104 h 46"/>
                  <a:gd name="T22" fmla="*/ 17 w 45"/>
                  <a:gd name="T23" fmla="*/ 109 h 46"/>
                  <a:gd name="T24" fmla="*/ 95 w 45"/>
                  <a:gd name="T25" fmla="*/ 107 h 46"/>
                  <a:gd name="T26" fmla="*/ 100 w 45"/>
                  <a:gd name="T27" fmla="*/ 102 h 46"/>
                  <a:gd name="T28" fmla="*/ 93 w 45"/>
                  <a:gd name="T29" fmla="*/ 95 h 46"/>
                  <a:gd name="T30" fmla="*/ 64 w 45"/>
                  <a:gd name="T31" fmla="*/ 97 h 46"/>
                  <a:gd name="T32" fmla="*/ 64 w 45"/>
                  <a:gd name="T33" fmla="*/ 83 h 46"/>
                  <a:gd name="T34" fmla="*/ 88 w 45"/>
                  <a:gd name="T35" fmla="*/ 83 h 46"/>
                  <a:gd name="T36" fmla="*/ 107 w 45"/>
                  <a:gd name="T37" fmla="*/ 62 h 46"/>
                  <a:gd name="T38" fmla="*/ 21 w 45"/>
                  <a:gd name="T39" fmla="*/ 76 h 46"/>
                  <a:gd name="T40" fmla="*/ 10 w 45"/>
                  <a:gd name="T41" fmla="*/ 64 h 46"/>
                  <a:gd name="T42" fmla="*/ 7 w 45"/>
                  <a:gd name="T43" fmla="*/ 21 h 46"/>
                  <a:gd name="T44" fmla="*/ 19 w 45"/>
                  <a:gd name="T45" fmla="*/ 9 h 46"/>
                  <a:gd name="T46" fmla="*/ 88 w 45"/>
                  <a:gd name="T47" fmla="*/ 7 h 46"/>
                  <a:gd name="T48" fmla="*/ 100 w 45"/>
                  <a:gd name="T49" fmla="*/ 19 h 46"/>
                  <a:gd name="T50" fmla="*/ 100 w 45"/>
                  <a:gd name="T51" fmla="*/ 62 h 46"/>
                  <a:gd name="T52" fmla="*/ 88 w 45"/>
                  <a:gd name="T53" fmla="*/ 73 h 46"/>
                  <a:gd name="T54" fmla="*/ 21 w 45"/>
                  <a:gd name="T55" fmla="*/ 76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5" h="46">
                    <a:moveTo>
                      <a:pt x="45" y="26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1" y="0"/>
                      <a:pt x="36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1"/>
                      <a:pt x="0" y="5"/>
                      <a:pt x="0" y="9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32"/>
                      <a:pt x="5" y="35"/>
                      <a:pt x="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6" y="41"/>
                      <a:pt x="4" y="42"/>
                      <a:pt x="5" y="44"/>
                    </a:cubicBezTo>
                    <a:cubicBezTo>
                      <a:pt x="5" y="45"/>
                      <a:pt x="6" y="46"/>
                      <a:pt x="7" y="46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5"/>
                      <a:pt x="42" y="44"/>
                      <a:pt x="42" y="43"/>
                    </a:cubicBezTo>
                    <a:cubicBezTo>
                      <a:pt x="42" y="41"/>
                      <a:pt x="41" y="40"/>
                      <a:pt x="39" y="4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42" y="34"/>
                      <a:pt x="45" y="31"/>
                      <a:pt x="45" y="26"/>
                    </a:cubicBezTo>
                    <a:close/>
                    <a:moveTo>
                      <a:pt x="9" y="32"/>
                    </a:moveTo>
                    <a:cubicBezTo>
                      <a:pt x="6" y="32"/>
                      <a:pt x="4" y="30"/>
                      <a:pt x="4" y="2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8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9" y="3"/>
                      <a:pt x="42" y="5"/>
                      <a:pt x="42" y="8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9"/>
                      <a:pt x="40" y="31"/>
                      <a:pt x="37" y="31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2" name="Freeform 65"/>
              <p:cNvSpPr>
                <a:spLocks noChangeArrowheads="1"/>
              </p:cNvSpPr>
              <p:nvPr/>
            </p:nvSpPr>
            <p:spPr bwMode="auto">
              <a:xfrm>
                <a:off x="3940" y="2375"/>
                <a:ext cx="71" cy="9"/>
              </a:xfrm>
              <a:custGeom>
                <a:avLst/>
                <a:gdLst>
                  <a:gd name="T0" fmla="*/ 71 w 30"/>
                  <a:gd name="T1" fmla="*/ 5 h 4"/>
                  <a:gd name="T2" fmla="*/ 69 w 30"/>
                  <a:gd name="T3" fmla="*/ 7 h 4"/>
                  <a:gd name="T4" fmla="*/ 5 w 30"/>
                  <a:gd name="T5" fmla="*/ 9 h 4"/>
                  <a:gd name="T6" fmla="*/ 0 w 30"/>
                  <a:gd name="T7" fmla="*/ 5 h 4"/>
                  <a:gd name="T8" fmla="*/ 0 w 30"/>
                  <a:gd name="T9" fmla="*/ 5 h 4"/>
                  <a:gd name="T10" fmla="*/ 5 w 30"/>
                  <a:gd name="T11" fmla="*/ 2 h 4"/>
                  <a:gd name="T12" fmla="*/ 69 w 30"/>
                  <a:gd name="T13" fmla="*/ 0 h 4"/>
                  <a:gd name="T14" fmla="*/ 71 w 30"/>
                  <a:gd name="T15" fmla="*/ 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30" y="3"/>
                      <a:pt x="29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1"/>
                      <a:pt x="3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3" name="Freeform 66"/>
              <p:cNvSpPr>
                <a:spLocks noChangeArrowheads="1"/>
              </p:cNvSpPr>
              <p:nvPr/>
            </p:nvSpPr>
            <p:spPr bwMode="auto">
              <a:xfrm>
                <a:off x="3940" y="2387"/>
                <a:ext cx="71" cy="9"/>
              </a:xfrm>
              <a:custGeom>
                <a:avLst/>
                <a:gdLst>
                  <a:gd name="T0" fmla="*/ 71 w 30"/>
                  <a:gd name="T1" fmla="*/ 5 h 4"/>
                  <a:gd name="T2" fmla="*/ 69 w 30"/>
                  <a:gd name="T3" fmla="*/ 7 h 4"/>
                  <a:gd name="T4" fmla="*/ 5 w 30"/>
                  <a:gd name="T5" fmla="*/ 9 h 4"/>
                  <a:gd name="T6" fmla="*/ 0 w 30"/>
                  <a:gd name="T7" fmla="*/ 5 h 4"/>
                  <a:gd name="T8" fmla="*/ 0 w 30"/>
                  <a:gd name="T9" fmla="*/ 5 h 4"/>
                  <a:gd name="T10" fmla="*/ 5 w 30"/>
                  <a:gd name="T11" fmla="*/ 2 h 4"/>
                  <a:gd name="T12" fmla="*/ 69 w 30"/>
                  <a:gd name="T13" fmla="*/ 0 h 4"/>
                  <a:gd name="T14" fmla="*/ 71 w 30"/>
                  <a:gd name="T15" fmla="*/ 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30" y="3"/>
                      <a:pt x="29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1"/>
                      <a:pt x="3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4" name="Freeform 67"/>
              <p:cNvSpPr>
                <a:spLocks noChangeArrowheads="1"/>
              </p:cNvSpPr>
              <p:nvPr/>
            </p:nvSpPr>
            <p:spPr bwMode="auto">
              <a:xfrm>
                <a:off x="3942" y="2398"/>
                <a:ext cx="71" cy="10"/>
              </a:xfrm>
              <a:custGeom>
                <a:avLst/>
                <a:gdLst>
                  <a:gd name="T0" fmla="*/ 71 w 30"/>
                  <a:gd name="T1" fmla="*/ 5 h 4"/>
                  <a:gd name="T2" fmla="*/ 66 w 30"/>
                  <a:gd name="T3" fmla="*/ 8 h 4"/>
                  <a:gd name="T4" fmla="*/ 2 w 30"/>
                  <a:gd name="T5" fmla="*/ 10 h 4"/>
                  <a:gd name="T6" fmla="*/ 0 w 30"/>
                  <a:gd name="T7" fmla="*/ 5 h 4"/>
                  <a:gd name="T8" fmla="*/ 0 w 30"/>
                  <a:gd name="T9" fmla="*/ 5 h 4"/>
                  <a:gd name="T10" fmla="*/ 2 w 30"/>
                  <a:gd name="T11" fmla="*/ 3 h 4"/>
                  <a:gd name="T12" fmla="*/ 66 w 30"/>
                  <a:gd name="T13" fmla="*/ 0 h 4"/>
                  <a:gd name="T14" fmla="*/ 71 w 30"/>
                  <a:gd name="T15" fmla="*/ 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4">
                    <a:moveTo>
                      <a:pt x="30" y="2"/>
                    </a:moveTo>
                    <a:cubicBezTo>
                      <a:pt x="30" y="3"/>
                      <a:pt x="29" y="3"/>
                      <a:pt x="28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29" y="1"/>
                      <a:pt x="3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5" name="Freeform 68"/>
              <p:cNvSpPr>
                <a:spLocks noChangeArrowheads="1"/>
              </p:cNvSpPr>
              <p:nvPr/>
            </p:nvSpPr>
            <p:spPr bwMode="auto">
              <a:xfrm>
                <a:off x="3961" y="2410"/>
                <a:ext cx="52" cy="10"/>
              </a:xfrm>
              <a:custGeom>
                <a:avLst/>
                <a:gdLst>
                  <a:gd name="T0" fmla="*/ 52 w 22"/>
                  <a:gd name="T1" fmla="*/ 5 h 4"/>
                  <a:gd name="T2" fmla="*/ 47 w 22"/>
                  <a:gd name="T3" fmla="*/ 8 h 4"/>
                  <a:gd name="T4" fmla="*/ 2 w 22"/>
                  <a:gd name="T5" fmla="*/ 10 h 4"/>
                  <a:gd name="T6" fmla="*/ 0 w 22"/>
                  <a:gd name="T7" fmla="*/ 5 h 4"/>
                  <a:gd name="T8" fmla="*/ 0 w 22"/>
                  <a:gd name="T9" fmla="*/ 5 h 4"/>
                  <a:gd name="T10" fmla="*/ 2 w 22"/>
                  <a:gd name="T11" fmla="*/ 3 h 4"/>
                  <a:gd name="T12" fmla="*/ 47 w 22"/>
                  <a:gd name="T13" fmla="*/ 0 h 4"/>
                  <a:gd name="T14" fmla="*/ 52 w 22"/>
                  <a:gd name="T15" fmla="*/ 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4">
                    <a:moveTo>
                      <a:pt x="22" y="2"/>
                    </a:moveTo>
                    <a:cubicBezTo>
                      <a:pt x="22" y="3"/>
                      <a:pt x="21" y="3"/>
                      <a:pt x="2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1"/>
                      <a:pt x="22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6" name="Freeform 69"/>
              <p:cNvSpPr>
                <a:spLocks noEditPoints="1" noChangeArrowheads="1"/>
              </p:cNvSpPr>
              <p:nvPr/>
            </p:nvSpPr>
            <p:spPr bwMode="auto">
              <a:xfrm>
                <a:off x="3954" y="1907"/>
                <a:ext cx="90" cy="93"/>
              </a:xfrm>
              <a:custGeom>
                <a:avLst/>
                <a:gdLst>
                  <a:gd name="T0" fmla="*/ 90 w 38"/>
                  <a:gd name="T1" fmla="*/ 52 h 39"/>
                  <a:gd name="T2" fmla="*/ 90 w 38"/>
                  <a:gd name="T3" fmla="*/ 17 h 39"/>
                  <a:gd name="T4" fmla="*/ 73 w 38"/>
                  <a:gd name="T5" fmla="*/ 0 h 39"/>
                  <a:gd name="T6" fmla="*/ 17 w 38"/>
                  <a:gd name="T7" fmla="*/ 0 h 39"/>
                  <a:gd name="T8" fmla="*/ 0 w 38"/>
                  <a:gd name="T9" fmla="*/ 17 h 39"/>
                  <a:gd name="T10" fmla="*/ 2 w 38"/>
                  <a:gd name="T11" fmla="*/ 55 h 39"/>
                  <a:gd name="T12" fmla="*/ 19 w 38"/>
                  <a:gd name="T13" fmla="*/ 72 h 39"/>
                  <a:gd name="T14" fmla="*/ 40 w 38"/>
                  <a:gd name="T15" fmla="*/ 69 h 39"/>
                  <a:gd name="T16" fmla="*/ 40 w 38"/>
                  <a:gd name="T17" fmla="*/ 81 h 39"/>
                  <a:gd name="T18" fmla="*/ 14 w 38"/>
                  <a:gd name="T19" fmla="*/ 81 h 39"/>
                  <a:gd name="T20" fmla="*/ 9 w 38"/>
                  <a:gd name="T21" fmla="*/ 88 h 39"/>
                  <a:gd name="T22" fmla="*/ 14 w 38"/>
                  <a:gd name="T23" fmla="*/ 93 h 39"/>
                  <a:gd name="T24" fmla="*/ 78 w 38"/>
                  <a:gd name="T25" fmla="*/ 91 h 39"/>
                  <a:gd name="T26" fmla="*/ 85 w 38"/>
                  <a:gd name="T27" fmla="*/ 86 h 39"/>
                  <a:gd name="T28" fmla="*/ 78 w 38"/>
                  <a:gd name="T29" fmla="*/ 81 h 39"/>
                  <a:gd name="T30" fmla="*/ 54 w 38"/>
                  <a:gd name="T31" fmla="*/ 81 h 39"/>
                  <a:gd name="T32" fmla="*/ 52 w 38"/>
                  <a:gd name="T33" fmla="*/ 69 h 39"/>
                  <a:gd name="T34" fmla="*/ 73 w 38"/>
                  <a:gd name="T35" fmla="*/ 69 h 39"/>
                  <a:gd name="T36" fmla="*/ 90 w 38"/>
                  <a:gd name="T37" fmla="*/ 52 h 39"/>
                  <a:gd name="T38" fmla="*/ 19 w 38"/>
                  <a:gd name="T39" fmla="*/ 64 h 39"/>
                  <a:gd name="T40" fmla="*/ 7 w 38"/>
                  <a:gd name="T41" fmla="*/ 55 h 39"/>
                  <a:gd name="T42" fmla="*/ 7 w 38"/>
                  <a:gd name="T43" fmla="*/ 17 h 39"/>
                  <a:gd name="T44" fmla="*/ 17 w 38"/>
                  <a:gd name="T45" fmla="*/ 7 h 39"/>
                  <a:gd name="T46" fmla="*/ 73 w 38"/>
                  <a:gd name="T47" fmla="*/ 5 h 39"/>
                  <a:gd name="T48" fmla="*/ 83 w 38"/>
                  <a:gd name="T49" fmla="*/ 17 h 39"/>
                  <a:gd name="T50" fmla="*/ 85 w 38"/>
                  <a:gd name="T51" fmla="*/ 52 h 39"/>
                  <a:gd name="T52" fmla="*/ 73 w 38"/>
                  <a:gd name="T53" fmla="*/ 62 h 39"/>
                  <a:gd name="T54" fmla="*/ 19 w 38"/>
                  <a:gd name="T55" fmla="*/ 64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7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7"/>
                      <a:pt x="4" y="30"/>
                      <a:pt x="8" y="30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5"/>
                      <a:pt x="4" y="35"/>
                      <a:pt x="4" y="37"/>
                    </a:cubicBezTo>
                    <a:cubicBezTo>
                      <a:pt x="4" y="38"/>
                      <a:pt x="5" y="39"/>
                      <a:pt x="6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8"/>
                      <a:pt x="36" y="37"/>
                      <a:pt x="36" y="36"/>
                    </a:cubicBezTo>
                    <a:cubicBezTo>
                      <a:pt x="36" y="35"/>
                      <a:pt x="35" y="34"/>
                      <a:pt x="3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5" y="29"/>
                      <a:pt x="38" y="26"/>
                      <a:pt x="38" y="22"/>
                    </a:cubicBezTo>
                    <a:close/>
                    <a:moveTo>
                      <a:pt x="8" y="27"/>
                    </a:moveTo>
                    <a:cubicBezTo>
                      <a:pt x="5" y="27"/>
                      <a:pt x="3" y="25"/>
                      <a:pt x="3" y="23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3" y="2"/>
                      <a:pt x="35" y="4"/>
                      <a:pt x="35" y="7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4"/>
                      <a:pt x="34" y="26"/>
                      <a:pt x="31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7" name="Freeform 70"/>
              <p:cNvSpPr>
                <a:spLocks noChangeArrowheads="1"/>
              </p:cNvSpPr>
              <p:nvPr/>
            </p:nvSpPr>
            <p:spPr bwMode="auto">
              <a:xfrm>
                <a:off x="3968" y="1924"/>
                <a:ext cx="62" cy="7"/>
              </a:xfrm>
              <a:custGeom>
                <a:avLst/>
                <a:gdLst>
                  <a:gd name="T0" fmla="*/ 62 w 26"/>
                  <a:gd name="T1" fmla="*/ 2 h 3"/>
                  <a:gd name="T2" fmla="*/ 57 w 26"/>
                  <a:gd name="T3" fmla="*/ 5 h 3"/>
                  <a:gd name="T4" fmla="*/ 2 w 26"/>
                  <a:gd name="T5" fmla="*/ 7 h 3"/>
                  <a:gd name="T6" fmla="*/ 0 w 26"/>
                  <a:gd name="T7" fmla="*/ 5 h 3"/>
                  <a:gd name="T8" fmla="*/ 0 w 26"/>
                  <a:gd name="T9" fmla="*/ 5 h 3"/>
                  <a:gd name="T10" fmla="*/ 2 w 26"/>
                  <a:gd name="T11" fmla="*/ 0 h 3"/>
                  <a:gd name="T12" fmla="*/ 57 w 26"/>
                  <a:gd name="T13" fmla="*/ 0 h 3"/>
                  <a:gd name="T14" fmla="*/ 62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1"/>
                    </a:moveTo>
                    <a:cubicBezTo>
                      <a:pt x="26" y="2"/>
                      <a:pt x="25" y="2"/>
                      <a:pt x="24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5" y="0"/>
                      <a:pt x="26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8" name="Freeform 71"/>
              <p:cNvSpPr>
                <a:spLocks noChangeArrowheads="1"/>
              </p:cNvSpPr>
              <p:nvPr/>
            </p:nvSpPr>
            <p:spPr bwMode="auto">
              <a:xfrm>
                <a:off x="3968" y="1933"/>
                <a:ext cx="62" cy="7"/>
              </a:xfrm>
              <a:custGeom>
                <a:avLst/>
                <a:gdLst>
                  <a:gd name="T0" fmla="*/ 62 w 26"/>
                  <a:gd name="T1" fmla="*/ 2 h 3"/>
                  <a:gd name="T2" fmla="*/ 57 w 26"/>
                  <a:gd name="T3" fmla="*/ 7 h 3"/>
                  <a:gd name="T4" fmla="*/ 5 w 26"/>
                  <a:gd name="T5" fmla="*/ 7 h 3"/>
                  <a:gd name="T6" fmla="*/ 0 w 26"/>
                  <a:gd name="T7" fmla="*/ 5 h 3"/>
                  <a:gd name="T8" fmla="*/ 0 w 26"/>
                  <a:gd name="T9" fmla="*/ 5 h 3"/>
                  <a:gd name="T10" fmla="*/ 2 w 26"/>
                  <a:gd name="T11" fmla="*/ 2 h 3"/>
                  <a:gd name="T12" fmla="*/ 57 w 26"/>
                  <a:gd name="T13" fmla="*/ 0 h 3"/>
                  <a:gd name="T14" fmla="*/ 62 w 26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1"/>
                    </a:moveTo>
                    <a:cubicBezTo>
                      <a:pt x="26" y="2"/>
                      <a:pt x="25" y="2"/>
                      <a:pt x="2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9" name="Freeform 72"/>
              <p:cNvSpPr>
                <a:spLocks noChangeArrowheads="1"/>
              </p:cNvSpPr>
              <p:nvPr/>
            </p:nvSpPr>
            <p:spPr bwMode="auto">
              <a:xfrm>
                <a:off x="3968" y="1943"/>
                <a:ext cx="62" cy="7"/>
              </a:xfrm>
              <a:custGeom>
                <a:avLst/>
                <a:gdLst>
                  <a:gd name="T0" fmla="*/ 62 w 26"/>
                  <a:gd name="T1" fmla="*/ 5 h 3"/>
                  <a:gd name="T2" fmla="*/ 60 w 26"/>
                  <a:gd name="T3" fmla="*/ 7 h 3"/>
                  <a:gd name="T4" fmla="*/ 5 w 26"/>
                  <a:gd name="T5" fmla="*/ 7 h 3"/>
                  <a:gd name="T6" fmla="*/ 0 w 26"/>
                  <a:gd name="T7" fmla="*/ 5 h 3"/>
                  <a:gd name="T8" fmla="*/ 0 w 26"/>
                  <a:gd name="T9" fmla="*/ 5 h 3"/>
                  <a:gd name="T10" fmla="*/ 5 w 26"/>
                  <a:gd name="T11" fmla="*/ 2 h 3"/>
                  <a:gd name="T12" fmla="*/ 57 w 26"/>
                  <a:gd name="T13" fmla="*/ 0 h 3"/>
                  <a:gd name="T14" fmla="*/ 62 w 26"/>
                  <a:gd name="T15" fmla="*/ 5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">
                    <a:moveTo>
                      <a:pt x="26" y="2"/>
                    </a:moveTo>
                    <a:cubicBezTo>
                      <a:pt x="26" y="2"/>
                      <a:pt x="25" y="3"/>
                      <a:pt x="25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0" name="Freeform 73"/>
              <p:cNvSpPr>
                <a:spLocks noChangeArrowheads="1"/>
              </p:cNvSpPr>
              <p:nvPr/>
            </p:nvSpPr>
            <p:spPr bwMode="auto">
              <a:xfrm>
                <a:off x="3985" y="1955"/>
                <a:ext cx="45" cy="4"/>
              </a:xfrm>
              <a:custGeom>
                <a:avLst/>
                <a:gdLst>
                  <a:gd name="T0" fmla="*/ 45 w 19"/>
                  <a:gd name="T1" fmla="*/ 2 h 2"/>
                  <a:gd name="T2" fmla="*/ 43 w 19"/>
                  <a:gd name="T3" fmla="*/ 4 h 2"/>
                  <a:gd name="T4" fmla="*/ 5 w 19"/>
                  <a:gd name="T5" fmla="*/ 4 h 2"/>
                  <a:gd name="T6" fmla="*/ 0 w 19"/>
                  <a:gd name="T7" fmla="*/ 2 h 2"/>
                  <a:gd name="T8" fmla="*/ 0 w 19"/>
                  <a:gd name="T9" fmla="*/ 2 h 2"/>
                  <a:gd name="T10" fmla="*/ 5 w 19"/>
                  <a:gd name="T11" fmla="*/ 0 h 2"/>
                  <a:gd name="T12" fmla="*/ 43 w 19"/>
                  <a:gd name="T13" fmla="*/ 0 h 2"/>
                  <a:gd name="T14" fmla="*/ 45 w 19"/>
                  <a:gd name="T15" fmla="*/ 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9" y="1"/>
                      <a:pt x="18" y="2"/>
                      <a:pt x="18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1" name="Freeform 74"/>
              <p:cNvSpPr>
                <a:spLocks noEditPoints="1" noChangeArrowheads="1"/>
              </p:cNvSpPr>
              <p:nvPr/>
            </p:nvSpPr>
            <p:spPr bwMode="auto">
              <a:xfrm>
                <a:off x="3733" y="2679"/>
                <a:ext cx="79" cy="80"/>
              </a:xfrm>
              <a:custGeom>
                <a:avLst/>
                <a:gdLst>
                  <a:gd name="T0" fmla="*/ 79 w 33"/>
                  <a:gd name="T1" fmla="*/ 47 h 34"/>
                  <a:gd name="T2" fmla="*/ 77 w 33"/>
                  <a:gd name="T3" fmla="*/ 14 h 34"/>
                  <a:gd name="T4" fmla="*/ 62 w 33"/>
                  <a:gd name="T5" fmla="*/ 0 h 34"/>
                  <a:gd name="T6" fmla="*/ 12 w 33"/>
                  <a:gd name="T7" fmla="*/ 2 h 34"/>
                  <a:gd name="T8" fmla="*/ 0 w 33"/>
                  <a:gd name="T9" fmla="*/ 16 h 34"/>
                  <a:gd name="T10" fmla="*/ 0 w 33"/>
                  <a:gd name="T11" fmla="*/ 47 h 34"/>
                  <a:gd name="T12" fmla="*/ 14 w 33"/>
                  <a:gd name="T13" fmla="*/ 61 h 34"/>
                  <a:gd name="T14" fmla="*/ 34 w 33"/>
                  <a:gd name="T15" fmla="*/ 61 h 34"/>
                  <a:gd name="T16" fmla="*/ 34 w 33"/>
                  <a:gd name="T17" fmla="*/ 71 h 34"/>
                  <a:gd name="T18" fmla="*/ 12 w 33"/>
                  <a:gd name="T19" fmla="*/ 73 h 34"/>
                  <a:gd name="T20" fmla="*/ 7 w 33"/>
                  <a:gd name="T21" fmla="*/ 78 h 34"/>
                  <a:gd name="T22" fmla="*/ 12 w 33"/>
                  <a:gd name="T23" fmla="*/ 80 h 34"/>
                  <a:gd name="T24" fmla="*/ 69 w 33"/>
                  <a:gd name="T25" fmla="*/ 80 h 34"/>
                  <a:gd name="T26" fmla="*/ 72 w 33"/>
                  <a:gd name="T27" fmla="*/ 75 h 34"/>
                  <a:gd name="T28" fmla="*/ 69 w 33"/>
                  <a:gd name="T29" fmla="*/ 71 h 34"/>
                  <a:gd name="T30" fmla="*/ 45 w 33"/>
                  <a:gd name="T31" fmla="*/ 71 h 34"/>
                  <a:gd name="T32" fmla="*/ 45 w 33"/>
                  <a:gd name="T33" fmla="*/ 61 h 34"/>
                  <a:gd name="T34" fmla="*/ 65 w 33"/>
                  <a:gd name="T35" fmla="*/ 61 h 34"/>
                  <a:gd name="T36" fmla="*/ 79 w 33"/>
                  <a:gd name="T37" fmla="*/ 47 h 34"/>
                  <a:gd name="T38" fmla="*/ 14 w 33"/>
                  <a:gd name="T39" fmla="*/ 56 h 34"/>
                  <a:gd name="T40" fmla="*/ 5 w 33"/>
                  <a:gd name="T41" fmla="*/ 47 h 34"/>
                  <a:gd name="T42" fmla="*/ 5 w 33"/>
                  <a:gd name="T43" fmla="*/ 16 h 34"/>
                  <a:gd name="T44" fmla="*/ 14 w 33"/>
                  <a:gd name="T45" fmla="*/ 7 h 34"/>
                  <a:gd name="T46" fmla="*/ 62 w 33"/>
                  <a:gd name="T47" fmla="*/ 7 h 34"/>
                  <a:gd name="T48" fmla="*/ 72 w 33"/>
                  <a:gd name="T49" fmla="*/ 14 h 34"/>
                  <a:gd name="T50" fmla="*/ 72 w 33"/>
                  <a:gd name="T51" fmla="*/ 47 h 34"/>
                  <a:gd name="T52" fmla="*/ 65 w 33"/>
                  <a:gd name="T53" fmla="*/ 54 h 34"/>
                  <a:gd name="T54" fmla="*/ 14 w 33"/>
                  <a:gd name="T55" fmla="*/ 56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3" h="34">
                    <a:moveTo>
                      <a:pt x="33" y="20"/>
                    </a:moveTo>
                    <a:cubicBezTo>
                      <a:pt x="32" y="6"/>
                      <a:pt x="32" y="6"/>
                      <a:pt x="32" y="6"/>
                    </a:cubicBezTo>
                    <a:cubicBezTo>
                      <a:pt x="32" y="3"/>
                      <a:pt x="30" y="0"/>
                      <a:pt x="2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1"/>
                      <a:pt x="0" y="4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3" y="26"/>
                      <a:pt x="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1"/>
                      <a:pt x="3" y="31"/>
                      <a:pt x="3" y="33"/>
                    </a:cubicBezTo>
                    <a:cubicBezTo>
                      <a:pt x="3" y="34"/>
                      <a:pt x="4" y="34"/>
                      <a:pt x="5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1"/>
                      <a:pt x="30" y="30"/>
                      <a:pt x="2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0" y="26"/>
                      <a:pt x="33" y="23"/>
                      <a:pt x="33" y="20"/>
                    </a:cubicBezTo>
                    <a:close/>
                    <a:moveTo>
                      <a:pt x="6" y="24"/>
                    </a:moveTo>
                    <a:cubicBezTo>
                      <a:pt x="4" y="24"/>
                      <a:pt x="2" y="22"/>
                      <a:pt x="2" y="2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3" y="3"/>
                      <a:pt x="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8" y="3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2"/>
                      <a:pt x="29" y="23"/>
                      <a:pt x="27" y="23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2" name="Freeform 75"/>
              <p:cNvSpPr>
                <a:spLocks noChangeArrowheads="1"/>
              </p:cNvSpPr>
              <p:nvPr/>
            </p:nvSpPr>
            <p:spPr bwMode="auto">
              <a:xfrm>
                <a:off x="3745" y="2693"/>
                <a:ext cx="52" cy="7"/>
              </a:xfrm>
              <a:custGeom>
                <a:avLst/>
                <a:gdLst>
                  <a:gd name="T0" fmla="*/ 52 w 22"/>
                  <a:gd name="T1" fmla="*/ 2 h 3"/>
                  <a:gd name="T2" fmla="*/ 50 w 22"/>
                  <a:gd name="T3" fmla="*/ 7 h 3"/>
                  <a:gd name="T4" fmla="*/ 2 w 22"/>
                  <a:gd name="T5" fmla="*/ 7 h 3"/>
                  <a:gd name="T6" fmla="*/ 0 w 22"/>
                  <a:gd name="T7" fmla="*/ 5 h 3"/>
                  <a:gd name="T8" fmla="*/ 0 w 22"/>
                  <a:gd name="T9" fmla="*/ 5 h 3"/>
                  <a:gd name="T10" fmla="*/ 2 w 22"/>
                  <a:gd name="T11" fmla="*/ 2 h 3"/>
                  <a:gd name="T12" fmla="*/ 50 w 22"/>
                  <a:gd name="T13" fmla="*/ 0 h 3"/>
                  <a:gd name="T14" fmla="*/ 52 w 2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1" y="3"/>
                      <a:pt x="2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3" name="Freeform 76"/>
              <p:cNvSpPr>
                <a:spLocks noChangeArrowheads="1"/>
              </p:cNvSpPr>
              <p:nvPr/>
            </p:nvSpPr>
            <p:spPr bwMode="auto">
              <a:xfrm>
                <a:off x="3745" y="2702"/>
                <a:ext cx="52" cy="7"/>
              </a:xfrm>
              <a:custGeom>
                <a:avLst/>
                <a:gdLst>
                  <a:gd name="T0" fmla="*/ 52 w 22"/>
                  <a:gd name="T1" fmla="*/ 2 h 3"/>
                  <a:gd name="T2" fmla="*/ 50 w 22"/>
                  <a:gd name="T3" fmla="*/ 5 h 3"/>
                  <a:gd name="T4" fmla="*/ 2 w 22"/>
                  <a:gd name="T5" fmla="*/ 7 h 3"/>
                  <a:gd name="T6" fmla="*/ 0 w 22"/>
                  <a:gd name="T7" fmla="*/ 5 h 3"/>
                  <a:gd name="T8" fmla="*/ 0 w 22"/>
                  <a:gd name="T9" fmla="*/ 5 h 3"/>
                  <a:gd name="T10" fmla="*/ 2 w 22"/>
                  <a:gd name="T11" fmla="*/ 2 h 3"/>
                  <a:gd name="T12" fmla="*/ 50 w 22"/>
                  <a:gd name="T13" fmla="*/ 0 h 3"/>
                  <a:gd name="T14" fmla="*/ 52 w 22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2" y="2"/>
                      <a:pt x="2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4" name="Freeform 77"/>
              <p:cNvSpPr>
                <a:spLocks noChangeArrowheads="1"/>
              </p:cNvSpPr>
              <p:nvPr/>
            </p:nvSpPr>
            <p:spPr bwMode="auto">
              <a:xfrm>
                <a:off x="3745" y="2712"/>
                <a:ext cx="52" cy="5"/>
              </a:xfrm>
              <a:custGeom>
                <a:avLst/>
                <a:gdLst>
                  <a:gd name="T0" fmla="*/ 52 w 22"/>
                  <a:gd name="T1" fmla="*/ 3 h 2"/>
                  <a:gd name="T2" fmla="*/ 50 w 22"/>
                  <a:gd name="T3" fmla="*/ 5 h 2"/>
                  <a:gd name="T4" fmla="*/ 2 w 22"/>
                  <a:gd name="T5" fmla="*/ 5 h 2"/>
                  <a:gd name="T6" fmla="*/ 0 w 22"/>
                  <a:gd name="T7" fmla="*/ 3 h 2"/>
                  <a:gd name="T8" fmla="*/ 0 w 22"/>
                  <a:gd name="T9" fmla="*/ 3 h 2"/>
                  <a:gd name="T10" fmla="*/ 2 w 22"/>
                  <a:gd name="T11" fmla="*/ 0 h 2"/>
                  <a:gd name="T12" fmla="*/ 50 w 22"/>
                  <a:gd name="T13" fmla="*/ 0 h 2"/>
                  <a:gd name="T14" fmla="*/ 52 w 22"/>
                  <a:gd name="T15" fmla="*/ 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2">
                    <a:moveTo>
                      <a:pt x="22" y="1"/>
                    </a:moveTo>
                    <a:cubicBezTo>
                      <a:pt x="22" y="2"/>
                      <a:pt x="22" y="2"/>
                      <a:pt x="2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5" name="Freeform 78"/>
              <p:cNvSpPr>
                <a:spLocks noChangeArrowheads="1"/>
              </p:cNvSpPr>
              <p:nvPr/>
            </p:nvSpPr>
            <p:spPr bwMode="auto">
              <a:xfrm>
                <a:off x="3759" y="2721"/>
                <a:ext cx="38" cy="5"/>
              </a:xfrm>
              <a:custGeom>
                <a:avLst/>
                <a:gdLst>
                  <a:gd name="T0" fmla="*/ 38 w 16"/>
                  <a:gd name="T1" fmla="*/ 3 h 2"/>
                  <a:gd name="T2" fmla="*/ 36 w 16"/>
                  <a:gd name="T3" fmla="*/ 5 h 2"/>
                  <a:gd name="T4" fmla="*/ 2 w 16"/>
                  <a:gd name="T5" fmla="*/ 5 h 2"/>
                  <a:gd name="T6" fmla="*/ 0 w 16"/>
                  <a:gd name="T7" fmla="*/ 3 h 2"/>
                  <a:gd name="T8" fmla="*/ 0 w 16"/>
                  <a:gd name="T9" fmla="*/ 3 h 2"/>
                  <a:gd name="T10" fmla="*/ 2 w 16"/>
                  <a:gd name="T11" fmla="*/ 0 h 2"/>
                  <a:gd name="T12" fmla="*/ 36 w 16"/>
                  <a:gd name="T13" fmla="*/ 0 h 2"/>
                  <a:gd name="T14" fmla="*/ 38 w 16"/>
                  <a:gd name="T15" fmla="*/ 3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cubicBezTo>
                      <a:pt x="16" y="1"/>
                      <a:pt x="16" y="2"/>
                      <a:pt x="1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6" name="Freeform 79"/>
              <p:cNvSpPr>
                <a:spLocks noEditPoints="1" noChangeArrowheads="1"/>
              </p:cNvSpPr>
              <p:nvPr/>
            </p:nvSpPr>
            <p:spPr bwMode="auto">
              <a:xfrm>
                <a:off x="3660" y="2019"/>
                <a:ext cx="147" cy="109"/>
              </a:xfrm>
              <a:custGeom>
                <a:avLst/>
                <a:gdLst>
                  <a:gd name="T0" fmla="*/ 123 w 62"/>
                  <a:gd name="T1" fmla="*/ 0 h 46"/>
                  <a:gd name="T2" fmla="*/ 21 w 62"/>
                  <a:gd name="T3" fmla="*/ 2 h 46"/>
                  <a:gd name="T4" fmla="*/ 0 w 62"/>
                  <a:gd name="T5" fmla="*/ 26 h 46"/>
                  <a:gd name="T6" fmla="*/ 0 w 62"/>
                  <a:gd name="T7" fmla="*/ 88 h 46"/>
                  <a:gd name="T8" fmla="*/ 24 w 62"/>
                  <a:gd name="T9" fmla="*/ 109 h 46"/>
                  <a:gd name="T10" fmla="*/ 126 w 62"/>
                  <a:gd name="T11" fmla="*/ 107 h 46"/>
                  <a:gd name="T12" fmla="*/ 147 w 62"/>
                  <a:gd name="T13" fmla="*/ 83 h 46"/>
                  <a:gd name="T14" fmla="*/ 145 w 62"/>
                  <a:gd name="T15" fmla="*/ 21 h 46"/>
                  <a:gd name="T16" fmla="*/ 123 w 62"/>
                  <a:gd name="T17" fmla="*/ 0 h 46"/>
                  <a:gd name="T18" fmla="*/ 21 w 62"/>
                  <a:gd name="T19" fmla="*/ 12 h 46"/>
                  <a:gd name="T20" fmla="*/ 123 w 62"/>
                  <a:gd name="T21" fmla="*/ 9 h 46"/>
                  <a:gd name="T22" fmla="*/ 135 w 62"/>
                  <a:gd name="T23" fmla="*/ 21 h 46"/>
                  <a:gd name="T24" fmla="*/ 135 w 62"/>
                  <a:gd name="T25" fmla="*/ 28 h 46"/>
                  <a:gd name="T26" fmla="*/ 9 w 62"/>
                  <a:gd name="T27" fmla="*/ 31 h 46"/>
                  <a:gd name="T28" fmla="*/ 9 w 62"/>
                  <a:gd name="T29" fmla="*/ 26 h 46"/>
                  <a:gd name="T30" fmla="*/ 21 w 62"/>
                  <a:gd name="T31" fmla="*/ 12 h 46"/>
                  <a:gd name="T32" fmla="*/ 123 w 62"/>
                  <a:gd name="T33" fmla="*/ 97 h 46"/>
                  <a:gd name="T34" fmla="*/ 24 w 62"/>
                  <a:gd name="T35" fmla="*/ 100 h 46"/>
                  <a:gd name="T36" fmla="*/ 12 w 62"/>
                  <a:gd name="T37" fmla="*/ 88 h 46"/>
                  <a:gd name="T38" fmla="*/ 9 w 62"/>
                  <a:gd name="T39" fmla="*/ 55 h 46"/>
                  <a:gd name="T40" fmla="*/ 135 w 62"/>
                  <a:gd name="T41" fmla="*/ 52 h 46"/>
                  <a:gd name="T42" fmla="*/ 138 w 62"/>
                  <a:gd name="T43" fmla="*/ 85 h 46"/>
                  <a:gd name="T44" fmla="*/ 123 w 62"/>
                  <a:gd name="T45" fmla="*/ 97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2" h="46">
                    <a:moveTo>
                      <a:pt x="52" y="0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42"/>
                      <a:pt x="5" y="46"/>
                      <a:pt x="10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8" y="45"/>
                      <a:pt x="62" y="41"/>
                      <a:pt x="62" y="3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4"/>
                      <a:pt x="57" y="0"/>
                      <a:pt x="52" y="0"/>
                    </a:cubicBezTo>
                    <a:close/>
                    <a:moveTo>
                      <a:pt x="9" y="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55" y="4"/>
                      <a:pt x="57" y="6"/>
                      <a:pt x="57" y="9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6" y="5"/>
                      <a:pt x="9" y="5"/>
                    </a:cubicBezTo>
                    <a:close/>
                    <a:moveTo>
                      <a:pt x="52" y="41"/>
                    </a:moveTo>
                    <a:cubicBezTo>
                      <a:pt x="10" y="42"/>
                      <a:pt x="10" y="42"/>
                      <a:pt x="10" y="42"/>
                    </a:cubicBezTo>
                    <a:cubicBezTo>
                      <a:pt x="7" y="42"/>
                      <a:pt x="5" y="40"/>
                      <a:pt x="5" y="37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9"/>
                      <a:pt x="55" y="41"/>
                      <a:pt x="52" y="4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7" name="Freeform 80"/>
              <p:cNvSpPr>
                <a:spLocks noChangeArrowheads="1"/>
              </p:cNvSpPr>
              <p:nvPr/>
            </p:nvSpPr>
            <p:spPr bwMode="auto">
              <a:xfrm>
                <a:off x="3679" y="2080"/>
                <a:ext cx="71" cy="12"/>
              </a:xfrm>
              <a:custGeom>
                <a:avLst/>
                <a:gdLst>
                  <a:gd name="T0" fmla="*/ 71 w 30"/>
                  <a:gd name="T1" fmla="*/ 5 h 5"/>
                  <a:gd name="T2" fmla="*/ 66 w 30"/>
                  <a:gd name="T3" fmla="*/ 10 h 5"/>
                  <a:gd name="T4" fmla="*/ 5 w 30"/>
                  <a:gd name="T5" fmla="*/ 12 h 5"/>
                  <a:gd name="T6" fmla="*/ 0 w 30"/>
                  <a:gd name="T7" fmla="*/ 7 h 5"/>
                  <a:gd name="T8" fmla="*/ 0 w 30"/>
                  <a:gd name="T9" fmla="*/ 7 h 5"/>
                  <a:gd name="T10" fmla="*/ 5 w 30"/>
                  <a:gd name="T11" fmla="*/ 2 h 5"/>
                  <a:gd name="T12" fmla="*/ 66 w 30"/>
                  <a:gd name="T13" fmla="*/ 0 h 5"/>
                  <a:gd name="T14" fmla="*/ 71 w 30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5">
                    <a:moveTo>
                      <a:pt x="30" y="2"/>
                    </a:moveTo>
                    <a:cubicBezTo>
                      <a:pt x="30" y="3"/>
                      <a:pt x="29" y="4"/>
                      <a:pt x="28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8" name="Freeform 81"/>
              <p:cNvSpPr>
                <a:spLocks noChangeArrowheads="1"/>
              </p:cNvSpPr>
              <p:nvPr/>
            </p:nvSpPr>
            <p:spPr bwMode="auto">
              <a:xfrm>
                <a:off x="3679" y="2099"/>
                <a:ext cx="43" cy="10"/>
              </a:xfrm>
              <a:custGeom>
                <a:avLst/>
                <a:gdLst>
                  <a:gd name="T0" fmla="*/ 43 w 18"/>
                  <a:gd name="T1" fmla="*/ 5 h 4"/>
                  <a:gd name="T2" fmla="*/ 38 w 18"/>
                  <a:gd name="T3" fmla="*/ 10 h 4"/>
                  <a:gd name="T4" fmla="*/ 7 w 18"/>
                  <a:gd name="T5" fmla="*/ 10 h 4"/>
                  <a:gd name="T6" fmla="*/ 0 w 18"/>
                  <a:gd name="T7" fmla="*/ 5 h 4"/>
                  <a:gd name="T8" fmla="*/ 0 w 18"/>
                  <a:gd name="T9" fmla="*/ 5 h 4"/>
                  <a:gd name="T10" fmla="*/ 7 w 18"/>
                  <a:gd name="T11" fmla="*/ 0 h 4"/>
                  <a:gd name="T12" fmla="*/ 38 w 18"/>
                  <a:gd name="T13" fmla="*/ 0 h 4"/>
                  <a:gd name="T14" fmla="*/ 43 w 18"/>
                  <a:gd name="T15" fmla="*/ 5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9" name="Freeform 82"/>
              <p:cNvSpPr>
                <a:spLocks noEditPoints="1" noChangeArrowheads="1"/>
              </p:cNvSpPr>
              <p:nvPr/>
            </p:nvSpPr>
            <p:spPr bwMode="auto">
              <a:xfrm>
                <a:off x="3726" y="2586"/>
                <a:ext cx="112" cy="83"/>
              </a:xfrm>
              <a:custGeom>
                <a:avLst/>
                <a:gdLst>
                  <a:gd name="T0" fmla="*/ 93 w 47"/>
                  <a:gd name="T1" fmla="*/ 0 h 35"/>
                  <a:gd name="T2" fmla="*/ 17 w 47"/>
                  <a:gd name="T3" fmla="*/ 2 h 35"/>
                  <a:gd name="T4" fmla="*/ 0 w 47"/>
                  <a:gd name="T5" fmla="*/ 19 h 35"/>
                  <a:gd name="T6" fmla="*/ 2 w 47"/>
                  <a:gd name="T7" fmla="*/ 66 h 35"/>
                  <a:gd name="T8" fmla="*/ 19 w 47"/>
                  <a:gd name="T9" fmla="*/ 83 h 35"/>
                  <a:gd name="T10" fmla="*/ 95 w 47"/>
                  <a:gd name="T11" fmla="*/ 81 h 35"/>
                  <a:gd name="T12" fmla="*/ 112 w 47"/>
                  <a:gd name="T13" fmla="*/ 64 h 35"/>
                  <a:gd name="T14" fmla="*/ 110 w 47"/>
                  <a:gd name="T15" fmla="*/ 17 h 35"/>
                  <a:gd name="T16" fmla="*/ 93 w 47"/>
                  <a:gd name="T17" fmla="*/ 0 h 35"/>
                  <a:gd name="T18" fmla="*/ 17 w 47"/>
                  <a:gd name="T19" fmla="*/ 9 h 35"/>
                  <a:gd name="T20" fmla="*/ 93 w 47"/>
                  <a:gd name="T21" fmla="*/ 7 h 35"/>
                  <a:gd name="T22" fmla="*/ 102 w 47"/>
                  <a:gd name="T23" fmla="*/ 17 h 35"/>
                  <a:gd name="T24" fmla="*/ 102 w 47"/>
                  <a:gd name="T25" fmla="*/ 21 h 35"/>
                  <a:gd name="T26" fmla="*/ 7 w 47"/>
                  <a:gd name="T27" fmla="*/ 24 h 35"/>
                  <a:gd name="T28" fmla="*/ 7 w 47"/>
                  <a:gd name="T29" fmla="*/ 19 h 35"/>
                  <a:gd name="T30" fmla="*/ 17 w 47"/>
                  <a:gd name="T31" fmla="*/ 9 h 35"/>
                  <a:gd name="T32" fmla="*/ 95 w 47"/>
                  <a:gd name="T33" fmla="*/ 74 h 35"/>
                  <a:gd name="T34" fmla="*/ 19 w 47"/>
                  <a:gd name="T35" fmla="*/ 76 h 35"/>
                  <a:gd name="T36" fmla="*/ 10 w 47"/>
                  <a:gd name="T37" fmla="*/ 66 h 35"/>
                  <a:gd name="T38" fmla="*/ 10 w 47"/>
                  <a:gd name="T39" fmla="*/ 43 h 35"/>
                  <a:gd name="T40" fmla="*/ 102 w 47"/>
                  <a:gd name="T41" fmla="*/ 40 h 35"/>
                  <a:gd name="T42" fmla="*/ 105 w 47"/>
                  <a:gd name="T43" fmla="*/ 64 h 35"/>
                  <a:gd name="T44" fmla="*/ 95 w 47"/>
                  <a:gd name="T45" fmla="*/ 74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35">
                    <a:moveTo>
                      <a:pt x="39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32"/>
                      <a:pt x="4" y="35"/>
                      <a:pt x="8" y="3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4" y="34"/>
                      <a:pt x="47" y="31"/>
                      <a:pt x="47" y="2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lose/>
                    <a:moveTo>
                      <a:pt x="7" y="4"/>
                    </a:moveTo>
                    <a:cubicBezTo>
                      <a:pt x="39" y="3"/>
                      <a:pt x="39" y="3"/>
                      <a:pt x="39" y="3"/>
                    </a:cubicBezTo>
                    <a:cubicBezTo>
                      <a:pt x="41" y="3"/>
                      <a:pt x="43" y="5"/>
                      <a:pt x="43" y="7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lose/>
                    <a:moveTo>
                      <a:pt x="40" y="31"/>
                    </a:moveTo>
                    <a:cubicBezTo>
                      <a:pt x="8" y="32"/>
                      <a:pt x="8" y="32"/>
                      <a:pt x="8" y="32"/>
                    </a:cubicBezTo>
                    <a:cubicBezTo>
                      <a:pt x="6" y="32"/>
                      <a:pt x="4" y="30"/>
                      <a:pt x="4" y="2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9"/>
                      <a:pt x="42" y="31"/>
                      <a:pt x="40" y="3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0" name="Freeform 83"/>
              <p:cNvSpPr>
                <a:spLocks noChangeArrowheads="1"/>
              </p:cNvSpPr>
              <p:nvPr/>
            </p:nvSpPr>
            <p:spPr bwMode="auto">
              <a:xfrm>
                <a:off x="3743" y="2633"/>
                <a:ext cx="52" cy="8"/>
              </a:xfrm>
              <a:custGeom>
                <a:avLst/>
                <a:gdLst>
                  <a:gd name="T0" fmla="*/ 52 w 22"/>
                  <a:gd name="T1" fmla="*/ 3 h 3"/>
                  <a:gd name="T2" fmla="*/ 47 w 22"/>
                  <a:gd name="T3" fmla="*/ 8 h 3"/>
                  <a:gd name="T4" fmla="*/ 2 w 22"/>
                  <a:gd name="T5" fmla="*/ 8 h 3"/>
                  <a:gd name="T6" fmla="*/ 0 w 22"/>
                  <a:gd name="T7" fmla="*/ 5 h 3"/>
                  <a:gd name="T8" fmla="*/ 0 w 22"/>
                  <a:gd name="T9" fmla="*/ 5 h 3"/>
                  <a:gd name="T10" fmla="*/ 2 w 22"/>
                  <a:gd name="T11" fmla="*/ 0 h 3"/>
                  <a:gd name="T12" fmla="*/ 47 w 22"/>
                  <a:gd name="T13" fmla="*/ 0 h 3"/>
                  <a:gd name="T14" fmla="*/ 52 w 22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3">
                    <a:moveTo>
                      <a:pt x="22" y="1"/>
                    </a:moveTo>
                    <a:cubicBezTo>
                      <a:pt x="22" y="2"/>
                      <a:pt x="21" y="3"/>
                      <a:pt x="2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2" y="0"/>
                      <a:pt x="2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1" name="Freeform 84"/>
              <p:cNvSpPr>
                <a:spLocks noChangeArrowheads="1"/>
              </p:cNvSpPr>
              <p:nvPr/>
            </p:nvSpPr>
            <p:spPr bwMode="auto">
              <a:xfrm>
                <a:off x="3743" y="2648"/>
                <a:ext cx="31" cy="7"/>
              </a:xfrm>
              <a:custGeom>
                <a:avLst/>
                <a:gdLst>
                  <a:gd name="T0" fmla="*/ 31 w 13"/>
                  <a:gd name="T1" fmla="*/ 2 h 3"/>
                  <a:gd name="T2" fmla="*/ 26 w 13"/>
                  <a:gd name="T3" fmla="*/ 7 h 3"/>
                  <a:gd name="T4" fmla="*/ 2 w 13"/>
                  <a:gd name="T5" fmla="*/ 7 h 3"/>
                  <a:gd name="T6" fmla="*/ 0 w 13"/>
                  <a:gd name="T7" fmla="*/ 2 h 3"/>
                  <a:gd name="T8" fmla="*/ 0 w 13"/>
                  <a:gd name="T9" fmla="*/ 2 h 3"/>
                  <a:gd name="T10" fmla="*/ 2 w 13"/>
                  <a:gd name="T11" fmla="*/ 0 h 3"/>
                  <a:gd name="T12" fmla="*/ 26 w 13"/>
                  <a:gd name="T13" fmla="*/ 0 h 3"/>
                  <a:gd name="T14" fmla="*/ 31 w 1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cubicBezTo>
                      <a:pt x="13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2" name="Freeform 85"/>
              <p:cNvSpPr>
                <a:spLocks noEditPoints="1" noChangeArrowheads="1"/>
              </p:cNvSpPr>
              <p:nvPr/>
            </p:nvSpPr>
            <p:spPr bwMode="auto">
              <a:xfrm>
                <a:off x="3861" y="2484"/>
                <a:ext cx="15" cy="28"/>
              </a:xfrm>
              <a:custGeom>
                <a:avLst/>
                <a:gdLst>
                  <a:gd name="T0" fmla="*/ 3 w 6"/>
                  <a:gd name="T1" fmla="*/ 14 h 12"/>
                  <a:gd name="T2" fmla="*/ 0 w 6"/>
                  <a:gd name="T3" fmla="*/ 16 h 12"/>
                  <a:gd name="T4" fmla="*/ 0 w 6"/>
                  <a:gd name="T5" fmla="*/ 21 h 12"/>
                  <a:gd name="T6" fmla="*/ 3 w 6"/>
                  <a:gd name="T7" fmla="*/ 21 h 12"/>
                  <a:gd name="T8" fmla="*/ 5 w 6"/>
                  <a:gd name="T9" fmla="*/ 23 h 12"/>
                  <a:gd name="T10" fmla="*/ 5 w 6"/>
                  <a:gd name="T11" fmla="*/ 26 h 12"/>
                  <a:gd name="T12" fmla="*/ 5 w 6"/>
                  <a:gd name="T13" fmla="*/ 28 h 12"/>
                  <a:gd name="T14" fmla="*/ 5 w 6"/>
                  <a:gd name="T15" fmla="*/ 26 h 12"/>
                  <a:gd name="T16" fmla="*/ 5 w 6"/>
                  <a:gd name="T17" fmla="*/ 23 h 12"/>
                  <a:gd name="T18" fmla="*/ 8 w 6"/>
                  <a:gd name="T19" fmla="*/ 23 h 12"/>
                  <a:gd name="T20" fmla="*/ 8 w 6"/>
                  <a:gd name="T21" fmla="*/ 26 h 12"/>
                  <a:gd name="T22" fmla="*/ 10 w 6"/>
                  <a:gd name="T23" fmla="*/ 28 h 12"/>
                  <a:gd name="T24" fmla="*/ 10 w 6"/>
                  <a:gd name="T25" fmla="*/ 26 h 12"/>
                  <a:gd name="T26" fmla="*/ 10 w 6"/>
                  <a:gd name="T27" fmla="*/ 23 h 12"/>
                  <a:gd name="T28" fmla="*/ 13 w 6"/>
                  <a:gd name="T29" fmla="*/ 23 h 12"/>
                  <a:gd name="T30" fmla="*/ 15 w 6"/>
                  <a:gd name="T31" fmla="*/ 23 h 12"/>
                  <a:gd name="T32" fmla="*/ 15 w 6"/>
                  <a:gd name="T33" fmla="*/ 21 h 12"/>
                  <a:gd name="T34" fmla="*/ 15 w 6"/>
                  <a:gd name="T35" fmla="*/ 21 h 12"/>
                  <a:gd name="T36" fmla="*/ 15 w 6"/>
                  <a:gd name="T37" fmla="*/ 19 h 12"/>
                  <a:gd name="T38" fmla="*/ 15 w 6"/>
                  <a:gd name="T39" fmla="*/ 19 h 12"/>
                  <a:gd name="T40" fmla="*/ 13 w 6"/>
                  <a:gd name="T41" fmla="*/ 19 h 12"/>
                  <a:gd name="T42" fmla="*/ 10 w 6"/>
                  <a:gd name="T43" fmla="*/ 21 h 12"/>
                  <a:gd name="T44" fmla="*/ 10 w 6"/>
                  <a:gd name="T45" fmla="*/ 14 h 12"/>
                  <a:gd name="T46" fmla="*/ 10 w 6"/>
                  <a:gd name="T47" fmla="*/ 14 h 12"/>
                  <a:gd name="T48" fmla="*/ 13 w 6"/>
                  <a:gd name="T49" fmla="*/ 12 h 12"/>
                  <a:gd name="T50" fmla="*/ 15 w 6"/>
                  <a:gd name="T51" fmla="*/ 12 h 12"/>
                  <a:gd name="T52" fmla="*/ 15 w 6"/>
                  <a:gd name="T53" fmla="*/ 9 h 12"/>
                  <a:gd name="T54" fmla="*/ 15 w 6"/>
                  <a:gd name="T55" fmla="*/ 7 h 12"/>
                  <a:gd name="T56" fmla="*/ 13 w 6"/>
                  <a:gd name="T57" fmla="*/ 5 h 12"/>
                  <a:gd name="T58" fmla="*/ 10 w 6"/>
                  <a:gd name="T59" fmla="*/ 5 h 12"/>
                  <a:gd name="T60" fmla="*/ 10 w 6"/>
                  <a:gd name="T61" fmla="*/ 0 h 12"/>
                  <a:gd name="T62" fmla="*/ 10 w 6"/>
                  <a:gd name="T63" fmla="*/ 0 h 12"/>
                  <a:gd name="T64" fmla="*/ 10 w 6"/>
                  <a:gd name="T65" fmla="*/ 0 h 12"/>
                  <a:gd name="T66" fmla="*/ 10 w 6"/>
                  <a:gd name="T67" fmla="*/ 2 h 12"/>
                  <a:gd name="T68" fmla="*/ 8 w 6"/>
                  <a:gd name="T69" fmla="*/ 2 h 12"/>
                  <a:gd name="T70" fmla="*/ 8 w 6"/>
                  <a:gd name="T71" fmla="*/ 2 h 12"/>
                  <a:gd name="T72" fmla="*/ 8 w 6"/>
                  <a:gd name="T73" fmla="*/ 0 h 12"/>
                  <a:gd name="T74" fmla="*/ 5 w 6"/>
                  <a:gd name="T75" fmla="*/ 0 h 12"/>
                  <a:gd name="T76" fmla="*/ 5 w 6"/>
                  <a:gd name="T77" fmla="*/ 0 h 12"/>
                  <a:gd name="T78" fmla="*/ 5 w 6"/>
                  <a:gd name="T79" fmla="*/ 2 h 12"/>
                  <a:gd name="T80" fmla="*/ 3 w 6"/>
                  <a:gd name="T81" fmla="*/ 2 h 12"/>
                  <a:gd name="T82" fmla="*/ 3 w 6"/>
                  <a:gd name="T83" fmla="*/ 2 h 12"/>
                  <a:gd name="T84" fmla="*/ 3 w 6"/>
                  <a:gd name="T85" fmla="*/ 2 h 12"/>
                  <a:gd name="T86" fmla="*/ 3 w 6"/>
                  <a:gd name="T87" fmla="*/ 5 h 12"/>
                  <a:gd name="T88" fmla="*/ 3 w 6"/>
                  <a:gd name="T89" fmla="*/ 5 h 12"/>
                  <a:gd name="T90" fmla="*/ 3 w 6"/>
                  <a:gd name="T91" fmla="*/ 7 h 12"/>
                  <a:gd name="T92" fmla="*/ 3 w 6"/>
                  <a:gd name="T93" fmla="*/ 7 h 12"/>
                  <a:gd name="T94" fmla="*/ 5 w 6"/>
                  <a:gd name="T95" fmla="*/ 7 h 12"/>
                  <a:gd name="T96" fmla="*/ 5 w 6"/>
                  <a:gd name="T97" fmla="*/ 7 h 12"/>
                  <a:gd name="T98" fmla="*/ 5 w 6"/>
                  <a:gd name="T99" fmla="*/ 12 h 12"/>
                  <a:gd name="T100" fmla="*/ 3 w 6"/>
                  <a:gd name="T101" fmla="*/ 14 h 12"/>
                  <a:gd name="T102" fmla="*/ 8 w 6"/>
                  <a:gd name="T103" fmla="*/ 16 h 12"/>
                  <a:gd name="T104" fmla="*/ 8 w 6"/>
                  <a:gd name="T105" fmla="*/ 14 h 12"/>
                  <a:gd name="T106" fmla="*/ 8 w 6"/>
                  <a:gd name="T107" fmla="*/ 21 h 12"/>
                  <a:gd name="T108" fmla="*/ 8 w 6"/>
                  <a:gd name="T109" fmla="*/ 19 h 12"/>
                  <a:gd name="T110" fmla="*/ 8 w 6"/>
                  <a:gd name="T111" fmla="*/ 16 h 12"/>
                  <a:gd name="T112" fmla="*/ 8 w 6"/>
                  <a:gd name="T113" fmla="*/ 7 h 12"/>
                  <a:gd name="T114" fmla="*/ 8 w 6"/>
                  <a:gd name="T115" fmla="*/ 7 h 12"/>
                  <a:gd name="T116" fmla="*/ 8 w 6"/>
                  <a:gd name="T117" fmla="*/ 9 h 12"/>
                  <a:gd name="T118" fmla="*/ 8 w 6"/>
                  <a:gd name="T119" fmla="*/ 12 h 12"/>
                  <a:gd name="T120" fmla="*/ 8 w 6"/>
                  <a:gd name="T121" fmla="*/ 7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6"/>
                      <a:pt x="1" y="6"/>
                    </a:cubicBezTo>
                    <a:close/>
                    <a:moveTo>
                      <a:pt x="3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lnTo>
                      <a:pt x="3" y="7"/>
                    </a:ln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3" name="Freeform 86"/>
              <p:cNvSpPr>
                <a:spLocks noEditPoints="1" noChangeArrowheads="1"/>
              </p:cNvSpPr>
              <p:nvPr/>
            </p:nvSpPr>
            <p:spPr bwMode="auto">
              <a:xfrm>
                <a:off x="3840" y="2470"/>
                <a:ext cx="57" cy="83"/>
              </a:xfrm>
              <a:custGeom>
                <a:avLst/>
                <a:gdLst>
                  <a:gd name="T0" fmla="*/ 21 w 24"/>
                  <a:gd name="T1" fmla="*/ 55 h 35"/>
                  <a:gd name="T2" fmla="*/ 19 w 24"/>
                  <a:gd name="T3" fmla="*/ 78 h 35"/>
                  <a:gd name="T4" fmla="*/ 24 w 24"/>
                  <a:gd name="T5" fmla="*/ 83 h 35"/>
                  <a:gd name="T6" fmla="*/ 31 w 24"/>
                  <a:gd name="T7" fmla="*/ 83 h 35"/>
                  <a:gd name="T8" fmla="*/ 36 w 24"/>
                  <a:gd name="T9" fmla="*/ 78 h 35"/>
                  <a:gd name="T10" fmla="*/ 36 w 24"/>
                  <a:gd name="T11" fmla="*/ 55 h 35"/>
                  <a:gd name="T12" fmla="*/ 57 w 24"/>
                  <a:gd name="T13" fmla="*/ 28 h 35"/>
                  <a:gd name="T14" fmla="*/ 29 w 24"/>
                  <a:gd name="T15" fmla="*/ 0 h 35"/>
                  <a:gd name="T16" fmla="*/ 0 w 24"/>
                  <a:gd name="T17" fmla="*/ 26 h 35"/>
                  <a:gd name="T18" fmla="*/ 21 w 24"/>
                  <a:gd name="T19" fmla="*/ 55 h 35"/>
                  <a:gd name="T20" fmla="*/ 10 w 24"/>
                  <a:gd name="T21" fmla="*/ 28 h 35"/>
                  <a:gd name="T22" fmla="*/ 29 w 24"/>
                  <a:gd name="T23" fmla="*/ 7 h 35"/>
                  <a:gd name="T24" fmla="*/ 48 w 24"/>
                  <a:gd name="T25" fmla="*/ 28 h 35"/>
                  <a:gd name="T26" fmla="*/ 29 w 24"/>
                  <a:gd name="T27" fmla="*/ 47 h 35"/>
                  <a:gd name="T28" fmla="*/ 10 w 24"/>
                  <a:gd name="T29" fmla="*/ 28 h 3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5">
                    <a:moveTo>
                      <a:pt x="9" y="23"/>
                    </a:moveTo>
                    <a:cubicBezTo>
                      <a:pt x="8" y="33"/>
                      <a:pt x="8" y="33"/>
                      <a:pt x="8" y="33"/>
                    </a:cubicBezTo>
                    <a:cubicBezTo>
                      <a:pt x="8" y="34"/>
                      <a:pt x="9" y="35"/>
                      <a:pt x="10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4" y="35"/>
                      <a:pt x="15" y="34"/>
                      <a:pt x="15" y="3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0" y="22"/>
                      <a:pt x="24" y="17"/>
                      <a:pt x="24" y="12"/>
                    </a:cubicBezTo>
                    <a:cubicBezTo>
                      <a:pt x="24" y="6"/>
                      <a:pt x="19" y="0"/>
                      <a:pt x="12" y="0"/>
                    </a:cubicBezTo>
                    <a:cubicBezTo>
                      <a:pt x="6" y="0"/>
                      <a:pt x="1" y="5"/>
                      <a:pt x="0" y="11"/>
                    </a:cubicBezTo>
                    <a:cubicBezTo>
                      <a:pt x="0" y="17"/>
                      <a:pt x="4" y="21"/>
                      <a:pt x="9" y="23"/>
                    </a:cubicBezTo>
                    <a:close/>
                    <a:moveTo>
                      <a:pt x="4" y="12"/>
                    </a:moveTo>
                    <a:cubicBezTo>
                      <a:pt x="4" y="7"/>
                      <a:pt x="8" y="3"/>
                      <a:pt x="12" y="3"/>
                    </a:cubicBezTo>
                    <a:cubicBezTo>
                      <a:pt x="17" y="4"/>
                      <a:pt x="21" y="7"/>
                      <a:pt x="20" y="12"/>
                    </a:cubicBezTo>
                    <a:cubicBezTo>
                      <a:pt x="20" y="17"/>
                      <a:pt x="16" y="20"/>
                      <a:pt x="12" y="20"/>
                    </a:cubicBezTo>
                    <a:cubicBezTo>
                      <a:pt x="7" y="20"/>
                      <a:pt x="4" y="16"/>
                      <a:pt x="4" y="1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4" name="Freeform 87"/>
              <p:cNvSpPr>
                <a:spLocks noChangeArrowheads="1"/>
              </p:cNvSpPr>
              <p:nvPr/>
            </p:nvSpPr>
            <p:spPr bwMode="auto">
              <a:xfrm>
                <a:off x="3807" y="2460"/>
                <a:ext cx="104" cy="64"/>
              </a:xfrm>
              <a:custGeom>
                <a:avLst/>
                <a:gdLst>
                  <a:gd name="T0" fmla="*/ 17 w 44"/>
                  <a:gd name="T1" fmla="*/ 0 h 27"/>
                  <a:gd name="T2" fmla="*/ 90 w 44"/>
                  <a:gd name="T3" fmla="*/ 2 h 27"/>
                  <a:gd name="T4" fmla="*/ 104 w 44"/>
                  <a:gd name="T5" fmla="*/ 14 h 27"/>
                  <a:gd name="T6" fmla="*/ 102 w 44"/>
                  <a:gd name="T7" fmla="*/ 52 h 27"/>
                  <a:gd name="T8" fmla="*/ 90 w 44"/>
                  <a:gd name="T9" fmla="*/ 64 h 27"/>
                  <a:gd name="T10" fmla="*/ 83 w 44"/>
                  <a:gd name="T11" fmla="*/ 64 h 27"/>
                  <a:gd name="T12" fmla="*/ 90 w 44"/>
                  <a:gd name="T13" fmla="*/ 59 h 27"/>
                  <a:gd name="T14" fmla="*/ 90 w 44"/>
                  <a:gd name="T15" fmla="*/ 59 h 27"/>
                  <a:gd name="T16" fmla="*/ 97 w 44"/>
                  <a:gd name="T17" fmla="*/ 52 h 27"/>
                  <a:gd name="T18" fmla="*/ 97 w 44"/>
                  <a:gd name="T19" fmla="*/ 14 h 27"/>
                  <a:gd name="T20" fmla="*/ 90 w 44"/>
                  <a:gd name="T21" fmla="*/ 7 h 27"/>
                  <a:gd name="T22" fmla="*/ 14 w 44"/>
                  <a:gd name="T23" fmla="*/ 5 h 27"/>
                  <a:gd name="T24" fmla="*/ 7 w 44"/>
                  <a:gd name="T25" fmla="*/ 12 h 27"/>
                  <a:gd name="T26" fmla="*/ 7 w 44"/>
                  <a:gd name="T27" fmla="*/ 50 h 27"/>
                  <a:gd name="T28" fmla="*/ 14 w 44"/>
                  <a:gd name="T29" fmla="*/ 57 h 27"/>
                  <a:gd name="T30" fmla="*/ 33 w 44"/>
                  <a:gd name="T31" fmla="*/ 57 h 27"/>
                  <a:gd name="T32" fmla="*/ 38 w 44"/>
                  <a:gd name="T33" fmla="*/ 64 h 27"/>
                  <a:gd name="T34" fmla="*/ 14 w 44"/>
                  <a:gd name="T35" fmla="*/ 62 h 27"/>
                  <a:gd name="T36" fmla="*/ 0 w 44"/>
                  <a:gd name="T37" fmla="*/ 50 h 27"/>
                  <a:gd name="T38" fmla="*/ 2 w 44"/>
                  <a:gd name="T39" fmla="*/ 12 h 27"/>
                  <a:gd name="T40" fmla="*/ 17 w 44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" h="27">
                    <a:moveTo>
                      <a:pt x="7" y="0"/>
                    </a:moveTo>
                    <a:cubicBezTo>
                      <a:pt x="38" y="1"/>
                      <a:pt x="38" y="1"/>
                      <a:pt x="38" y="1"/>
                    </a:cubicBezTo>
                    <a:cubicBezTo>
                      <a:pt x="41" y="1"/>
                      <a:pt x="44" y="3"/>
                      <a:pt x="44" y="6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5"/>
                      <a:pt x="41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7" y="26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41" y="24"/>
                      <a:pt x="41" y="22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5"/>
                      <a:pt x="40" y="3"/>
                      <a:pt x="38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3" y="3"/>
                      <a:pt x="3" y="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4" y="24"/>
                      <a:pt x="6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5"/>
                      <a:pt x="15" y="26"/>
                      <a:pt x="16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3" y="26"/>
                      <a:pt x="0" y="24"/>
                      <a:pt x="0" y="2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5" name="Freeform 88"/>
              <p:cNvSpPr>
                <a:spLocks noChangeArrowheads="1"/>
              </p:cNvSpPr>
              <p:nvPr/>
            </p:nvSpPr>
            <p:spPr bwMode="auto">
              <a:xfrm>
                <a:off x="3783" y="2353"/>
                <a:ext cx="69" cy="43"/>
              </a:xfrm>
              <a:custGeom>
                <a:avLst/>
                <a:gdLst>
                  <a:gd name="T0" fmla="*/ 69 w 29"/>
                  <a:gd name="T1" fmla="*/ 0 h 18"/>
                  <a:gd name="T2" fmla="*/ 36 w 29"/>
                  <a:gd name="T3" fmla="*/ 36 h 18"/>
                  <a:gd name="T4" fmla="*/ 24 w 29"/>
                  <a:gd name="T5" fmla="*/ 24 h 18"/>
                  <a:gd name="T6" fmla="*/ 0 w 29"/>
                  <a:gd name="T7" fmla="*/ 43 h 18"/>
                  <a:gd name="T8" fmla="*/ 0 w 29"/>
                  <a:gd name="T9" fmla="*/ 33 h 18"/>
                  <a:gd name="T10" fmla="*/ 24 w 29"/>
                  <a:gd name="T11" fmla="*/ 14 h 18"/>
                  <a:gd name="T12" fmla="*/ 36 w 29"/>
                  <a:gd name="T13" fmla="*/ 26 h 18"/>
                  <a:gd name="T14" fmla="*/ 69 w 29"/>
                  <a:gd name="T15" fmla="*/ 0 h 18"/>
                  <a:gd name="T16" fmla="*/ 69 w 29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29" y="0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6" name="Freeform 89"/>
              <p:cNvSpPr>
                <a:spLocks noChangeArrowheads="1"/>
              </p:cNvSpPr>
              <p:nvPr/>
            </p:nvSpPr>
            <p:spPr bwMode="auto">
              <a:xfrm>
                <a:off x="3842" y="2401"/>
                <a:ext cx="0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5 h 2"/>
                  <a:gd name="T4" fmla="*/ 0 w 1"/>
                  <a:gd name="T5" fmla="*/ 3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7" name="Freeform 90"/>
              <p:cNvSpPr>
                <a:spLocks noChangeArrowheads="1"/>
              </p:cNvSpPr>
              <p:nvPr/>
            </p:nvSpPr>
            <p:spPr bwMode="auto">
              <a:xfrm>
                <a:off x="3842" y="2394"/>
                <a:ext cx="0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4 h 2"/>
                  <a:gd name="T6" fmla="*/ 0 w 1"/>
                  <a:gd name="T7" fmla="*/ 4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8" name="Freeform 91"/>
              <p:cNvSpPr>
                <a:spLocks noEditPoints="1" noChangeArrowheads="1"/>
              </p:cNvSpPr>
              <p:nvPr/>
            </p:nvSpPr>
            <p:spPr bwMode="auto">
              <a:xfrm>
                <a:off x="3783" y="2363"/>
                <a:ext cx="71" cy="52"/>
              </a:xfrm>
              <a:custGeom>
                <a:avLst/>
                <a:gdLst>
                  <a:gd name="T0" fmla="*/ 69 w 30"/>
                  <a:gd name="T1" fmla="*/ 0 h 22"/>
                  <a:gd name="T2" fmla="*/ 64 w 30"/>
                  <a:gd name="T3" fmla="*/ 7 h 22"/>
                  <a:gd name="T4" fmla="*/ 36 w 30"/>
                  <a:gd name="T5" fmla="*/ 35 h 22"/>
                  <a:gd name="T6" fmla="*/ 24 w 30"/>
                  <a:gd name="T7" fmla="*/ 26 h 22"/>
                  <a:gd name="T8" fmla="*/ 0 w 30"/>
                  <a:gd name="T9" fmla="*/ 43 h 22"/>
                  <a:gd name="T10" fmla="*/ 0 w 30"/>
                  <a:gd name="T11" fmla="*/ 47 h 22"/>
                  <a:gd name="T12" fmla="*/ 5 w 30"/>
                  <a:gd name="T13" fmla="*/ 52 h 22"/>
                  <a:gd name="T14" fmla="*/ 64 w 30"/>
                  <a:gd name="T15" fmla="*/ 52 h 22"/>
                  <a:gd name="T16" fmla="*/ 71 w 30"/>
                  <a:gd name="T17" fmla="*/ 45 h 22"/>
                  <a:gd name="T18" fmla="*/ 69 w 30"/>
                  <a:gd name="T19" fmla="*/ 0 h 22"/>
                  <a:gd name="T20" fmla="*/ 64 w 30"/>
                  <a:gd name="T21" fmla="*/ 43 h 22"/>
                  <a:gd name="T22" fmla="*/ 62 w 30"/>
                  <a:gd name="T23" fmla="*/ 43 h 22"/>
                  <a:gd name="T24" fmla="*/ 62 w 30"/>
                  <a:gd name="T25" fmla="*/ 43 h 22"/>
                  <a:gd name="T26" fmla="*/ 62 w 30"/>
                  <a:gd name="T27" fmla="*/ 47 h 22"/>
                  <a:gd name="T28" fmla="*/ 62 w 30"/>
                  <a:gd name="T29" fmla="*/ 47 h 22"/>
                  <a:gd name="T30" fmla="*/ 59 w 30"/>
                  <a:gd name="T31" fmla="*/ 47 h 22"/>
                  <a:gd name="T32" fmla="*/ 59 w 30"/>
                  <a:gd name="T33" fmla="*/ 45 h 22"/>
                  <a:gd name="T34" fmla="*/ 59 w 30"/>
                  <a:gd name="T35" fmla="*/ 45 h 22"/>
                  <a:gd name="T36" fmla="*/ 59 w 30"/>
                  <a:gd name="T37" fmla="*/ 47 h 22"/>
                  <a:gd name="T38" fmla="*/ 57 w 30"/>
                  <a:gd name="T39" fmla="*/ 47 h 22"/>
                  <a:gd name="T40" fmla="*/ 57 w 30"/>
                  <a:gd name="T41" fmla="*/ 47 h 22"/>
                  <a:gd name="T42" fmla="*/ 57 w 30"/>
                  <a:gd name="T43" fmla="*/ 45 h 22"/>
                  <a:gd name="T44" fmla="*/ 54 w 30"/>
                  <a:gd name="T45" fmla="*/ 43 h 22"/>
                  <a:gd name="T46" fmla="*/ 54 w 30"/>
                  <a:gd name="T47" fmla="*/ 43 h 22"/>
                  <a:gd name="T48" fmla="*/ 54 w 30"/>
                  <a:gd name="T49" fmla="*/ 43 h 22"/>
                  <a:gd name="T50" fmla="*/ 54 w 30"/>
                  <a:gd name="T51" fmla="*/ 43 h 22"/>
                  <a:gd name="T52" fmla="*/ 54 w 30"/>
                  <a:gd name="T53" fmla="*/ 40 h 22"/>
                  <a:gd name="T54" fmla="*/ 54 w 30"/>
                  <a:gd name="T55" fmla="*/ 40 h 22"/>
                  <a:gd name="T56" fmla="*/ 57 w 30"/>
                  <a:gd name="T57" fmla="*/ 40 h 22"/>
                  <a:gd name="T58" fmla="*/ 57 w 30"/>
                  <a:gd name="T59" fmla="*/ 43 h 22"/>
                  <a:gd name="T60" fmla="*/ 57 w 30"/>
                  <a:gd name="T61" fmla="*/ 38 h 22"/>
                  <a:gd name="T62" fmla="*/ 57 w 30"/>
                  <a:gd name="T63" fmla="*/ 38 h 22"/>
                  <a:gd name="T64" fmla="*/ 54 w 30"/>
                  <a:gd name="T65" fmla="*/ 35 h 22"/>
                  <a:gd name="T66" fmla="*/ 54 w 30"/>
                  <a:gd name="T67" fmla="*/ 35 h 22"/>
                  <a:gd name="T68" fmla="*/ 54 w 30"/>
                  <a:gd name="T69" fmla="*/ 33 h 22"/>
                  <a:gd name="T70" fmla="*/ 54 w 30"/>
                  <a:gd name="T71" fmla="*/ 31 h 22"/>
                  <a:gd name="T72" fmla="*/ 54 w 30"/>
                  <a:gd name="T73" fmla="*/ 31 h 22"/>
                  <a:gd name="T74" fmla="*/ 57 w 30"/>
                  <a:gd name="T75" fmla="*/ 28 h 22"/>
                  <a:gd name="T76" fmla="*/ 57 w 30"/>
                  <a:gd name="T77" fmla="*/ 28 h 22"/>
                  <a:gd name="T78" fmla="*/ 57 w 30"/>
                  <a:gd name="T79" fmla="*/ 26 h 22"/>
                  <a:gd name="T80" fmla="*/ 59 w 30"/>
                  <a:gd name="T81" fmla="*/ 26 h 22"/>
                  <a:gd name="T82" fmla="*/ 59 w 30"/>
                  <a:gd name="T83" fmla="*/ 28 h 22"/>
                  <a:gd name="T84" fmla="*/ 59 w 30"/>
                  <a:gd name="T85" fmla="*/ 28 h 22"/>
                  <a:gd name="T86" fmla="*/ 59 w 30"/>
                  <a:gd name="T87" fmla="*/ 28 h 22"/>
                  <a:gd name="T88" fmla="*/ 59 w 30"/>
                  <a:gd name="T89" fmla="*/ 26 h 22"/>
                  <a:gd name="T90" fmla="*/ 59 w 30"/>
                  <a:gd name="T91" fmla="*/ 26 h 22"/>
                  <a:gd name="T92" fmla="*/ 62 w 30"/>
                  <a:gd name="T93" fmla="*/ 26 h 22"/>
                  <a:gd name="T94" fmla="*/ 62 w 30"/>
                  <a:gd name="T95" fmla="*/ 28 h 22"/>
                  <a:gd name="T96" fmla="*/ 62 w 30"/>
                  <a:gd name="T97" fmla="*/ 28 h 22"/>
                  <a:gd name="T98" fmla="*/ 62 w 30"/>
                  <a:gd name="T99" fmla="*/ 28 h 22"/>
                  <a:gd name="T100" fmla="*/ 64 w 30"/>
                  <a:gd name="T101" fmla="*/ 28 h 22"/>
                  <a:gd name="T102" fmla="*/ 64 w 30"/>
                  <a:gd name="T103" fmla="*/ 31 h 22"/>
                  <a:gd name="T104" fmla="*/ 64 w 30"/>
                  <a:gd name="T105" fmla="*/ 31 h 22"/>
                  <a:gd name="T106" fmla="*/ 64 w 30"/>
                  <a:gd name="T107" fmla="*/ 31 h 22"/>
                  <a:gd name="T108" fmla="*/ 62 w 30"/>
                  <a:gd name="T109" fmla="*/ 31 h 22"/>
                  <a:gd name="T110" fmla="*/ 62 w 30"/>
                  <a:gd name="T111" fmla="*/ 31 h 22"/>
                  <a:gd name="T112" fmla="*/ 62 w 30"/>
                  <a:gd name="T113" fmla="*/ 31 h 22"/>
                  <a:gd name="T114" fmla="*/ 62 w 30"/>
                  <a:gd name="T115" fmla="*/ 35 h 22"/>
                  <a:gd name="T116" fmla="*/ 64 w 30"/>
                  <a:gd name="T117" fmla="*/ 38 h 22"/>
                  <a:gd name="T118" fmla="*/ 64 w 30"/>
                  <a:gd name="T119" fmla="*/ 40 h 22"/>
                  <a:gd name="T120" fmla="*/ 64 w 30"/>
                  <a:gd name="T121" fmla="*/ 43 h 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0" h="22">
                    <a:moveTo>
                      <a:pt x="29" y="0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2"/>
                      <a:pt x="2" y="22"/>
                    </a:cubicBezTo>
                    <a:cubicBezTo>
                      <a:pt x="2" y="22"/>
                      <a:pt x="25" y="22"/>
                      <a:pt x="27" y="22"/>
                    </a:cubicBezTo>
                    <a:cubicBezTo>
                      <a:pt x="30" y="22"/>
                      <a:pt x="30" y="19"/>
                      <a:pt x="30" y="19"/>
                    </a:cubicBezTo>
                    <a:lnTo>
                      <a:pt x="29" y="0"/>
                    </a:lnTo>
                    <a:close/>
                    <a:moveTo>
                      <a:pt x="27" y="18"/>
                    </a:move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4" y="17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5" y="11"/>
                      <a:pt x="25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6" y="15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7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9" name="Freeform 92"/>
              <p:cNvSpPr>
                <a:spLocks noChangeArrowheads="1"/>
              </p:cNvSpPr>
              <p:nvPr/>
            </p:nvSpPr>
            <p:spPr bwMode="auto">
              <a:xfrm>
                <a:off x="3778" y="1613"/>
                <a:ext cx="83" cy="52"/>
              </a:xfrm>
              <a:custGeom>
                <a:avLst/>
                <a:gdLst>
                  <a:gd name="T0" fmla="*/ 83 w 35"/>
                  <a:gd name="T1" fmla="*/ 2 h 22"/>
                  <a:gd name="T2" fmla="*/ 43 w 35"/>
                  <a:gd name="T3" fmla="*/ 45 h 22"/>
                  <a:gd name="T4" fmla="*/ 28 w 35"/>
                  <a:gd name="T5" fmla="*/ 31 h 22"/>
                  <a:gd name="T6" fmla="*/ 0 w 35"/>
                  <a:gd name="T7" fmla="*/ 52 h 22"/>
                  <a:gd name="T8" fmla="*/ 0 w 35"/>
                  <a:gd name="T9" fmla="*/ 43 h 22"/>
                  <a:gd name="T10" fmla="*/ 28 w 35"/>
                  <a:gd name="T11" fmla="*/ 19 h 22"/>
                  <a:gd name="T12" fmla="*/ 43 w 35"/>
                  <a:gd name="T13" fmla="*/ 33 h 22"/>
                  <a:gd name="T14" fmla="*/ 83 w 35"/>
                  <a:gd name="T15" fmla="*/ 0 h 22"/>
                  <a:gd name="T16" fmla="*/ 83 w 35"/>
                  <a:gd name="T17" fmla="*/ 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22">
                    <a:moveTo>
                      <a:pt x="35" y="1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0" name="Freeform 93"/>
              <p:cNvSpPr>
                <a:spLocks noChangeArrowheads="1"/>
              </p:cNvSpPr>
              <p:nvPr/>
            </p:nvSpPr>
            <p:spPr bwMode="auto">
              <a:xfrm>
                <a:off x="3849" y="1670"/>
                <a:ext cx="3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7 h 3"/>
                  <a:gd name="T4" fmla="*/ 3 w 1"/>
                  <a:gd name="T5" fmla="*/ 5 h 3"/>
                  <a:gd name="T6" fmla="*/ 3 w 1"/>
                  <a:gd name="T7" fmla="*/ 2 h 3"/>
                  <a:gd name="T8" fmla="*/ 0 w 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1" name="Freeform 94"/>
              <p:cNvSpPr>
                <a:spLocks noChangeArrowheads="1"/>
              </p:cNvSpPr>
              <p:nvPr/>
            </p:nvSpPr>
            <p:spPr bwMode="auto">
              <a:xfrm>
                <a:off x="3849" y="1663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4 h 2"/>
                  <a:gd name="T6" fmla="*/ 3 w 1"/>
                  <a:gd name="T7" fmla="*/ 4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2" name="Freeform 95"/>
              <p:cNvSpPr>
                <a:spLocks noEditPoints="1" noChangeArrowheads="1"/>
              </p:cNvSpPr>
              <p:nvPr/>
            </p:nvSpPr>
            <p:spPr bwMode="auto">
              <a:xfrm>
                <a:off x="3778" y="1627"/>
                <a:ext cx="86" cy="62"/>
              </a:xfrm>
              <a:custGeom>
                <a:avLst/>
                <a:gdLst>
                  <a:gd name="T0" fmla="*/ 84 w 36"/>
                  <a:gd name="T1" fmla="*/ 0 h 26"/>
                  <a:gd name="T2" fmla="*/ 79 w 36"/>
                  <a:gd name="T3" fmla="*/ 7 h 26"/>
                  <a:gd name="T4" fmla="*/ 43 w 36"/>
                  <a:gd name="T5" fmla="*/ 43 h 26"/>
                  <a:gd name="T6" fmla="*/ 29 w 36"/>
                  <a:gd name="T7" fmla="*/ 29 h 26"/>
                  <a:gd name="T8" fmla="*/ 0 w 36"/>
                  <a:gd name="T9" fmla="*/ 50 h 26"/>
                  <a:gd name="T10" fmla="*/ 0 w 36"/>
                  <a:gd name="T11" fmla="*/ 55 h 26"/>
                  <a:gd name="T12" fmla="*/ 7 w 36"/>
                  <a:gd name="T13" fmla="*/ 62 h 26"/>
                  <a:gd name="T14" fmla="*/ 79 w 36"/>
                  <a:gd name="T15" fmla="*/ 62 h 26"/>
                  <a:gd name="T16" fmla="*/ 86 w 36"/>
                  <a:gd name="T17" fmla="*/ 52 h 26"/>
                  <a:gd name="T18" fmla="*/ 84 w 36"/>
                  <a:gd name="T19" fmla="*/ 0 h 26"/>
                  <a:gd name="T20" fmla="*/ 76 w 36"/>
                  <a:gd name="T21" fmla="*/ 50 h 26"/>
                  <a:gd name="T22" fmla="*/ 76 w 36"/>
                  <a:gd name="T23" fmla="*/ 50 h 26"/>
                  <a:gd name="T24" fmla="*/ 74 w 36"/>
                  <a:gd name="T25" fmla="*/ 52 h 26"/>
                  <a:gd name="T26" fmla="*/ 74 w 36"/>
                  <a:gd name="T27" fmla="*/ 55 h 26"/>
                  <a:gd name="T28" fmla="*/ 74 w 36"/>
                  <a:gd name="T29" fmla="*/ 55 h 26"/>
                  <a:gd name="T30" fmla="*/ 74 w 36"/>
                  <a:gd name="T31" fmla="*/ 55 h 26"/>
                  <a:gd name="T32" fmla="*/ 74 w 36"/>
                  <a:gd name="T33" fmla="*/ 52 h 26"/>
                  <a:gd name="T34" fmla="*/ 72 w 36"/>
                  <a:gd name="T35" fmla="*/ 52 h 26"/>
                  <a:gd name="T36" fmla="*/ 72 w 36"/>
                  <a:gd name="T37" fmla="*/ 55 h 26"/>
                  <a:gd name="T38" fmla="*/ 72 w 36"/>
                  <a:gd name="T39" fmla="*/ 55 h 26"/>
                  <a:gd name="T40" fmla="*/ 69 w 36"/>
                  <a:gd name="T41" fmla="*/ 55 h 26"/>
                  <a:gd name="T42" fmla="*/ 69 w 36"/>
                  <a:gd name="T43" fmla="*/ 52 h 26"/>
                  <a:gd name="T44" fmla="*/ 67 w 36"/>
                  <a:gd name="T45" fmla="*/ 52 h 26"/>
                  <a:gd name="T46" fmla="*/ 67 w 36"/>
                  <a:gd name="T47" fmla="*/ 50 h 26"/>
                  <a:gd name="T48" fmla="*/ 67 w 36"/>
                  <a:gd name="T49" fmla="*/ 50 h 26"/>
                  <a:gd name="T50" fmla="*/ 67 w 36"/>
                  <a:gd name="T51" fmla="*/ 50 h 26"/>
                  <a:gd name="T52" fmla="*/ 67 w 36"/>
                  <a:gd name="T53" fmla="*/ 48 h 26"/>
                  <a:gd name="T54" fmla="*/ 67 w 36"/>
                  <a:gd name="T55" fmla="*/ 48 h 26"/>
                  <a:gd name="T56" fmla="*/ 69 w 36"/>
                  <a:gd name="T57" fmla="*/ 48 h 26"/>
                  <a:gd name="T58" fmla="*/ 69 w 36"/>
                  <a:gd name="T59" fmla="*/ 50 h 26"/>
                  <a:gd name="T60" fmla="*/ 69 w 36"/>
                  <a:gd name="T61" fmla="*/ 43 h 26"/>
                  <a:gd name="T62" fmla="*/ 69 w 36"/>
                  <a:gd name="T63" fmla="*/ 43 h 26"/>
                  <a:gd name="T64" fmla="*/ 67 w 36"/>
                  <a:gd name="T65" fmla="*/ 43 h 26"/>
                  <a:gd name="T66" fmla="*/ 67 w 36"/>
                  <a:gd name="T67" fmla="*/ 41 h 26"/>
                  <a:gd name="T68" fmla="*/ 67 w 36"/>
                  <a:gd name="T69" fmla="*/ 38 h 26"/>
                  <a:gd name="T70" fmla="*/ 67 w 36"/>
                  <a:gd name="T71" fmla="*/ 36 h 26"/>
                  <a:gd name="T72" fmla="*/ 67 w 36"/>
                  <a:gd name="T73" fmla="*/ 36 h 26"/>
                  <a:gd name="T74" fmla="*/ 69 w 36"/>
                  <a:gd name="T75" fmla="*/ 33 h 26"/>
                  <a:gd name="T76" fmla="*/ 69 w 36"/>
                  <a:gd name="T77" fmla="*/ 31 h 26"/>
                  <a:gd name="T78" fmla="*/ 69 w 36"/>
                  <a:gd name="T79" fmla="*/ 31 h 26"/>
                  <a:gd name="T80" fmla="*/ 72 w 36"/>
                  <a:gd name="T81" fmla="*/ 31 h 26"/>
                  <a:gd name="T82" fmla="*/ 72 w 36"/>
                  <a:gd name="T83" fmla="*/ 33 h 26"/>
                  <a:gd name="T84" fmla="*/ 72 w 36"/>
                  <a:gd name="T85" fmla="*/ 33 h 26"/>
                  <a:gd name="T86" fmla="*/ 72 w 36"/>
                  <a:gd name="T87" fmla="*/ 33 h 26"/>
                  <a:gd name="T88" fmla="*/ 72 w 36"/>
                  <a:gd name="T89" fmla="*/ 31 h 26"/>
                  <a:gd name="T90" fmla="*/ 74 w 36"/>
                  <a:gd name="T91" fmla="*/ 31 h 26"/>
                  <a:gd name="T92" fmla="*/ 74 w 36"/>
                  <a:gd name="T93" fmla="*/ 31 h 26"/>
                  <a:gd name="T94" fmla="*/ 74 w 36"/>
                  <a:gd name="T95" fmla="*/ 33 h 26"/>
                  <a:gd name="T96" fmla="*/ 76 w 36"/>
                  <a:gd name="T97" fmla="*/ 33 h 26"/>
                  <a:gd name="T98" fmla="*/ 76 w 36"/>
                  <a:gd name="T99" fmla="*/ 33 h 26"/>
                  <a:gd name="T100" fmla="*/ 76 w 36"/>
                  <a:gd name="T101" fmla="*/ 33 h 26"/>
                  <a:gd name="T102" fmla="*/ 76 w 36"/>
                  <a:gd name="T103" fmla="*/ 36 h 26"/>
                  <a:gd name="T104" fmla="*/ 76 w 36"/>
                  <a:gd name="T105" fmla="*/ 36 h 26"/>
                  <a:gd name="T106" fmla="*/ 76 w 36"/>
                  <a:gd name="T107" fmla="*/ 36 h 26"/>
                  <a:gd name="T108" fmla="*/ 76 w 36"/>
                  <a:gd name="T109" fmla="*/ 38 h 26"/>
                  <a:gd name="T110" fmla="*/ 74 w 36"/>
                  <a:gd name="T111" fmla="*/ 36 h 26"/>
                  <a:gd name="T112" fmla="*/ 74 w 36"/>
                  <a:gd name="T113" fmla="*/ 36 h 26"/>
                  <a:gd name="T114" fmla="*/ 74 w 36"/>
                  <a:gd name="T115" fmla="*/ 43 h 26"/>
                  <a:gd name="T116" fmla="*/ 76 w 36"/>
                  <a:gd name="T117" fmla="*/ 43 h 26"/>
                  <a:gd name="T118" fmla="*/ 79 w 36"/>
                  <a:gd name="T119" fmla="*/ 48 h 26"/>
                  <a:gd name="T120" fmla="*/ 76 w 36"/>
                  <a:gd name="T121" fmla="*/ 50 h 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6" h="26">
                    <a:moveTo>
                      <a:pt x="35" y="0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3" y="26"/>
                      <a:pt x="3" y="26"/>
                    </a:cubicBezTo>
                    <a:cubicBezTo>
                      <a:pt x="3" y="26"/>
                      <a:pt x="31" y="26"/>
                      <a:pt x="33" y="26"/>
                    </a:cubicBezTo>
                    <a:cubicBezTo>
                      <a:pt x="36" y="25"/>
                      <a:pt x="36" y="22"/>
                      <a:pt x="36" y="22"/>
                    </a:cubicBezTo>
                    <a:lnTo>
                      <a:pt x="35" y="0"/>
                    </a:lnTo>
                    <a:close/>
                    <a:moveTo>
                      <a:pt x="32" y="21"/>
                    </a:move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1" y="21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9" y="22"/>
                      <a:pt x="29" y="22"/>
                      <a:pt x="28" y="22"/>
                    </a:cubicBezTo>
                    <a:cubicBezTo>
                      <a:pt x="28" y="22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9" y="20"/>
                    </a:cubicBezTo>
                    <a:cubicBezTo>
                      <a:pt x="29" y="20"/>
                      <a:pt x="29" y="21"/>
                      <a:pt x="29" y="21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7"/>
                      <a:pt x="28" y="16"/>
                    </a:cubicBezTo>
                    <a:cubicBezTo>
                      <a:pt x="28" y="16"/>
                      <a:pt x="28" y="16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3" y="20"/>
                      <a:pt x="33" y="20"/>
                      <a:pt x="32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3" name="Freeform 96"/>
              <p:cNvSpPr>
                <a:spLocks noEditPoints="1" noChangeArrowheads="1"/>
              </p:cNvSpPr>
              <p:nvPr/>
            </p:nvSpPr>
            <p:spPr bwMode="auto">
              <a:xfrm>
                <a:off x="3660" y="1874"/>
                <a:ext cx="45" cy="45"/>
              </a:xfrm>
              <a:custGeom>
                <a:avLst/>
                <a:gdLst>
                  <a:gd name="T0" fmla="*/ 21 w 19"/>
                  <a:gd name="T1" fmla="*/ 0 h 19"/>
                  <a:gd name="T2" fmla="*/ 0 w 19"/>
                  <a:gd name="T3" fmla="*/ 21 h 19"/>
                  <a:gd name="T4" fmla="*/ 24 w 19"/>
                  <a:gd name="T5" fmla="*/ 43 h 19"/>
                  <a:gd name="T6" fmla="*/ 45 w 19"/>
                  <a:gd name="T7" fmla="*/ 21 h 19"/>
                  <a:gd name="T8" fmla="*/ 21 w 19"/>
                  <a:gd name="T9" fmla="*/ 0 h 19"/>
                  <a:gd name="T10" fmla="*/ 24 w 19"/>
                  <a:gd name="T11" fmla="*/ 40 h 19"/>
                  <a:gd name="T12" fmla="*/ 5 w 19"/>
                  <a:gd name="T13" fmla="*/ 21 h 19"/>
                  <a:gd name="T14" fmla="*/ 21 w 19"/>
                  <a:gd name="T15" fmla="*/ 5 h 19"/>
                  <a:gd name="T16" fmla="*/ 40 w 19"/>
                  <a:gd name="T17" fmla="*/ 21 h 19"/>
                  <a:gd name="T18" fmla="*/ 24 w 19"/>
                  <a:gd name="T19" fmla="*/ 4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9"/>
                      <a:pt x="10" y="18"/>
                    </a:cubicBez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4" y="0"/>
                      <a:pt x="9" y="0"/>
                    </a:cubicBezTo>
                    <a:close/>
                    <a:moveTo>
                      <a:pt x="10" y="17"/>
                    </a:moveTo>
                    <a:cubicBezTo>
                      <a:pt x="5" y="17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cubicBezTo>
                      <a:pt x="17" y="13"/>
                      <a:pt x="14" y="17"/>
                      <a:pt x="10" y="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4" name="Freeform 97"/>
              <p:cNvSpPr>
                <a:spLocks noEditPoints="1" noChangeArrowheads="1"/>
              </p:cNvSpPr>
              <p:nvPr/>
            </p:nvSpPr>
            <p:spPr bwMode="auto">
              <a:xfrm>
                <a:off x="3674" y="1881"/>
                <a:ext cx="17" cy="29"/>
              </a:xfrm>
              <a:custGeom>
                <a:avLst/>
                <a:gdLst>
                  <a:gd name="T0" fmla="*/ 12 w 7"/>
                  <a:gd name="T1" fmla="*/ 12 h 12"/>
                  <a:gd name="T2" fmla="*/ 12 w 7"/>
                  <a:gd name="T3" fmla="*/ 7 h 12"/>
                  <a:gd name="T4" fmla="*/ 12 w 7"/>
                  <a:gd name="T5" fmla="*/ 7 h 12"/>
                  <a:gd name="T6" fmla="*/ 15 w 7"/>
                  <a:gd name="T7" fmla="*/ 7 h 12"/>
                  <a:gd name="T8" fmla="*/ 15 w 7"/>
                  <a:gd name="T9" fmla="*/ 7 h 12"/>
                  <a:gd name="T10" fmla="*/ 15 w 7"/>
                  <a:gd name="T11" fmla="*/ 5 h 12"/>
                  <a:gd name="T12" fmla="*/ 15 w 7"/>
                  <a:gd name="T13" fmla="*/ 5 h 12"/>
                  <a:gd name="T14" fmla="*/ 15 w 7"/>
                  <a:gd name="T15" fmla="*/ 5 h 12"/>
                  <a:gd name="T16" fmla="*/ 15 w 7"/>
                  <a:gd name="T17" fmla="*/ 5 h 12"/>
                  <a:gd name="T18" fmla="*/ 12 w 7"/>
                  <a:gd name="T19" fmla="*/ 5 h 12"/>
                  <a:gd name="T20" fmla="*/ 12 w 7"/>
                  <a:gd name="T21" fmla="*/ 2 h 12"/>
                  <a:gd name="T22" fmla="*/ 12 w 7"/>
                  <a:gd name="T23" fmla="*/ 0 h 12"/>
                  <a:gd name="T24" fmla="*/ 10 w 7"/>
                  <a:gd name="T25" fmla="*/ 0 h 12"/>
                  <a:gd name="T26" fmla="*/ 10 w 7"/>
                  <a:gd name="T27" fmla="*/ 0 h 12"/>
                  <a:gd name="T28" fmla="*/ 10 w 7"/>
                  <a:gd name="T29" fmla="*/ 2 h 12"/>
                  <a:gd name="T30" fmla="*/ 10 w 7"/>
                  <a:gd name="T31" fmla="*/ 2 h 12"/>
                  <a:gd name="T32" fmla="*/ 7 w 7"/>
                  <a:gd name="T33" fmla="*/ 5 h 12"/>
                  <a:gd name="T34" fmla="*/ 7 w 7"/>
                  <a:gd name="T35" fmla="*/ 0 h 12"/>
                  <a:gd name="T36" fmla="*/ 7 w 7"/>
                  <a:gd name="T37" fmla="*/ 0 h 12"/>
                  <a:gd name="T38" fmla="*/ 5 w 7"/>
                  <a:gd name="T39" fmla="*/ 0 h 12"/>
                  <a:gd name="T40" fmla="*/ 5 w 7"/>
                  <a:gd name="T41" fmla="*/ 5 h 12"/>
                  <a:gd name="T42" fmla="*/ 2 w 7"/>
                  <a:gd name="T43" fmla="*/ 5 h 12"/>
                  <a:gd name="T44" fmla="*/ 2 w 7"/>
                  <a:gd name="T45" fmla="*/ 7 h 12"/>
                  <a:gd name="T46" fmla="*/ 2 w 7"/>
                  <a:gd name="T47" fmla="*/ 10 h 12"/>
                  <a:gd name="T48" fmla="*/ 2 w 7"/>
                  <a:gd name="T49" fmla="*/ 12 h 12"/>
                  <a:gd name="T50" fmla="*/ 2 w 7"/>
                  <a:gd name="T51" fmla="*/ 15 h 12"/>
                  <a:gd name="T52" fmla="*/ 5 w 7"/>
                  <a:gd name="T53" fmla="*/ 15 h 12"/>
                  <a:gd name="T54" fmla="*/ 5 w 7"/>
                  <a:gd name="T55" fmla="*/ 15 h 12"/>
                  <a:gd name="T56" fmla="*/ 5 w 7"/>
                  <a:gd name="T57" fmla="*/ 22 h 12"/>
                  <a:gd name="T58" fmla="*/ 5 w 7"/>
                  <a:gd name="T59" fmla="*/ 22 h 12"/>
                  <a:gd name="T60" fmla="*/ 2 w 7"/>
                  <a:gd name="T61" fmla="*/ 22 h 12"/>
                  <a:gd name="T62" fmla="*/ 2 w 7"/>
                  <a:gd name="T63" fmla="*/ 22 h 12"/>
                  <a:gd name="T64" fmla="*/ 2 w 7"/>
                  <a:gd name="T65" fmla="*/ 22 h 12"/>
                  <a:gd name="T66" fmla="*/ 0 w 7"/>
                  <a:gd name="T67" fmla="*/ 24 h 12"/>
                  <a:gd name="T68" fmla="*/ 2 w 7"/>
                  <a:gd name="T69" fmla="*/ 24 h 12"/>
                  <a:gd name="T70" fmla="*/ 2 w 7"/>
                  <a:gd name="T71" fmla="*/ 24 h 12"/>
                  <a:gd name="T72" fmla="*/ 7 w 7"/>
                  <a:gd name="T73" fmla="*/ 27 h 12"/>
                  <a:gd name="T74" fmla="*/ 7 w 7"/>
                  <a:gd name="T75" fmla="*/ 29 h 12"/>
                  <a:gd name="T76" fmla="*/ 7 w 7"/>
                  <a:gd name="T77" fmla="*/ 29 h 12"/>
                  <a:gd name="T78" fmla="*/ 7 w 7"/>
                  <a:gd name="T79" fmla="*/ 29 h 12"/>
                  <a:gd name="T80" fmla="*/ 7 w 7"/>
                  <a:gd name="T81" fmla="*/ 27 h 12"/>
                  <a:gd name="T82" fmla="*/ 10 w 7"/>
                  <a:gd name="T83" fmla="*/ 27 h 12"/>
                  <a:gd name="T84" fmla="*/ 10 w 7"/>
                  <a:gd name="T85" fmla="*/ 29 h 12"/>
                  <a:gd name="T86" fmla="*/ 12 w 7"/>
                  <a:gd name="T87" fmla="*/ 29 h 12"/>
                  <a:gd name="T88" fmla="*/ 12 w 7"/>
                  <a:gd name="T89" fmla="*/ 29 h 12"/>
                  <a:gd name="T90" fmla="*/ 12 w 7"/>
                  <a:gd name="T91" fmla="*/ 24 h 12"/>
                  <a:gd name="T92" fmla="*/ 15 w 7"/>
                  <a:gd name="T93" fmla="*/ 24 h 12"/>
                  <a:gd name="T94" fmla="*/ 15 w 7"/>
                  <a:gd name="T95" fmla="*/ 22 h 12"/>
                  <a:gd name="T96" fmla="*/ 17 w 7"/>
                  <a:gd name="T97" fmla="*/ 19 h 12"/>
                  <a:gd name="T98" fmla="*/ 15 w 7"/>
                  <a:gd name="T99" fmla="*/ 15 h 12"/>
                  <a:gd name="T100" fmla="*/ 12 w 7"/>
                  <a:gd name="T101" fmla="*/ 12 h 12"/>
                  <a:gd name="T102" fmla="*/ 10 w 7"/>
                  <a:gd name="T103" fmla="*/ 22 h 12"/>
                  <a:gd name="T104" fmla="*/ 7 w 7"/>
                  <a:gd name="T105" fmla="*/ 22 h 12"/>
                  <a:gd name="T106" fmla="*/ 7 w 7"/>
                  <a:gd name="T107" fmla="*/ 17 h 12"/>
                  <a:gd name="T108" fmla="*/ 10 w 7"/>
                  <a:gd name="T109" fmla="*/ 17 h 12"/>
                  <a:gd name="T110" fmla="*/ 10 w 7"/>
                  <a:gd name="T111" fmla="*/ 22 h 12"/>
                  <a:gd name="T112" fmla="*/ 10 w 7"/>
                  <a:gd name="T113" fmla="*/ 12 h 12"/>
                  <a:gd name="T114" fmla="*/ 7 w 7"/>
                  <a:gd name="T115" fmla="*/ 12 h 12"/>
                  <a:gd name="T116" fmla="*/ 7 w 7"/>
                  <a:gd name="T117" fmla="*/ 7 h 12"/>
                  <a:gd name="T118" fmla="*/ 10 w 7"/>
                  <a:gd name="T119" fmla="*/ 7 h 12"/>
                  <a:gd name="T120" fmla="*/ 10 w 7"/>
                  <a:gd name="T121" fmla="*/ 12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" h="12">
                    <a:moveTo>
                      <a:pt x="5" y="5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5"/>
                    </a:cubicBezTo>
                    <a:close/>
                    <a:moveTo>
                      <a:pt x="4" y="9"/>
                    </a:moveTo>
                    <a:cubicBezTo>
                      <a:pt x="4" y="9"/>
                      <a:pt x="4" y="9"/>
                      <a:pt x="3" y="9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4" y="9"/>
                    </a:lnTo>
                    <a:close/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5" name="Freeform 98"/>
              <p:cNvSpPr>
                <a:spLocks noEditPoints="1" noChangeArrowheads="1"/>
              </p:cNvSpPr>
              <p:nvPr/>
            </p:nvSpPr>
            <p:spPr bwMode="auto">
              <a:xfrm>
                <a:off x="3906" y="1974"/>
                <a:ext cx="41" cy="40"/>
              </a:xfrm>
              <a:custGeom>
                <a:avLst/>
                <a:gdLst>
                  <a:gd name="T0" fmla="*/ 22 w 17"/>
                  <a:gd name="T1" fmla="*/ 0 h 17"/>
                  <a:gd name="T2" fmla="*/ 0 w 17"/>
                  <a:gd name="T3" fmla="*/ 21 h 17"/>
                  <a:gd name="T4" fmla="*/ 22 w 17"/>
                  <a:gd name="T5" fmla="*/ 40 h 17"/>
                  <a:gd name="T6" fmla="*/ 41 w 17"/>
                  <a:gd name="T7" fmla="*/ 19 h 17"/>
                  <a:gd name="T8" fmla="*/ 22 w 17"/>
                  <a:gd name="T9" fmla="*/ 0 h 17"/>
                  <a:gd name="T10" fmla="*/ 22 w 17"/>
                  <a:gd name="T11" fmla="*/ 38 h 17"/>
                  <a:gd name="T12" fmla="*/ 5 w 17"/>
                  <a:gd name="T13" fmla="*/ 21 h 17"/>
                  <a:gd name="T14" fmla="*/ 22 w 17"/>
                  <a:gd name="T15" fmla="*/ 5 h 17"/>
                  <a:gd name="T16" fmla="*/ 39 w 17"/>
                  <a:gd name="T17" fmla="*/ 19 h 17"/>
                  <a:gd name="T18" fmla="*/ 22 w 17"/>
                  <a:gd name="T19" fmla="*/ 38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ubicBezTo>
                      <a:pt x="14" y="17"/>
                      <a:pt x="17" y="13"/>
                      <a:pt x="17" y="8"/>
                    </a:cubicBezTo>
                    <a:cubicBezTo>
                      <a:pt x="17" y="4"/>
                      <a:pt x="13" y="0"/>
                      <a:pt x="9" y="0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2" y="2"/>
                      <a:pt x="16" y="5"/>
                      <a:pt x="16" y="8"/>
                    </a:cubicBezTo>
                    <a:cubicBezTo>
                      <a:pt x="16" y="12"/>
                      <a:pt x="13" y="15"/>
                      <a:pt x="9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6" name="Freeform 99"/>
              <p:cNvSpPr>
                <a:spLocks noEditPoints="1" noChangeArrowheads="1"/>
              </p:cNvSpPr>
              <p:nvPr/>
            </p:nvSpPr>
            <p:spPr bwMode="auto">
              <a:xfrm>
                <a:off x="3921" y="1981"/>
                <a:ext cx="14" cy="26"/>
              </a:xfrm>
              <a:custGeom>
                <a:avLst/>
                <a:gdLst>
                  <a:gd name="T0" fmla="*/ 9 w 6"/>
                  <a:gd name="T1" fmla="*/ 12 h 11"/>
                  <a:gd name="T2" fmla="*/ 9 w 6"/>
                  <a:gd name="T3" fmla="*/ 7 h 11"/>
                  <a:gd name="T4" fmla="*/ 9 w 6"/>
                  <a:gd name="T5" fmla="*/ 7 h 11"/>
                  <a:gd name="T6" fmla="*/ 12 w 6"/>
                  <a:gd name="T7" fmla="*/ 7 h 11"/>
                  <a:gd name="T8" fmla="*/ 12 w 6"/>
                  <a:gd name="T9" fmla="*/ 7 h 11"/>
                  <a:gd name="T10" fmla="*/ 12 w 6"/>
                  <a:gd name="T11" fmla="*/ 5 h 11"/>
                  <a:gd name="T12" fmla="*/ 12 w 6"/>
                  <a:gd name="T13" fmla="*/ 5 h 11"/>
                  <a:gd name="T14" fmla="*/ 12 w 6"/>
                  <a:gd name="T15" fmla="*/ 5 h 11"/>
                  <a:gd name="T16" fmla="*/ 12 w 6"/>
                  <a:gd name="T17" fmla="*/ 2 h 11"/>
                  <a:gd name="T18" fmla="*/ 12 w 6"/>
                  <a:gd name="T19" fmla="*/ 2 h 11"/>
                  <a:gd name="T20" fmla="*/ 9 w 6"/>
                  <a:gd name="T21" fmla="*/ 2 h 11"/>
                  <a:gd name="T22" fmla="*/ 9 w 6"/>
                  <a:gd name="T23" fmla="*/ 0 h 11"/>
                  <a:gd name="T24" fmla="*/ 9 w 6"/>
                  <a:gd name="T25" fmla="*/ 0 h 11"/>
                  <a:gd name="T26" fmla="*/ 7 w 6"/>
                  <a:gd name="T27" fmla="*/ 0 h 11"/>
                  <a:gd name="T28" fmla="*/ 7 w 6"/>
                  <a:gd name="T29" fmla="*/ 2 h 11"/>
                  <a:gd name="T30" fmla="*/ 7 w 6"/>
                  <a:gd name="T31" fmla="*/ 2 h 11"/>
                  <a:gd name="T32" fmla="*/ 7 w 6"/>
                  <a:gd name="T33" fmla="*/ 2 h 11"/>
                  <a:gd name="T34" fmla="*/ 5 w 6"/>
                  <a:gd name="T35" fmla="*/ 0 h 11"/>
                  <a:gd name="T36" fmla="*/ 5 w 6"/>
                  <a:gd name="T37" fmla="*/ 0 h 11"/>
                  <a:gd name="T38" fmla="*/ 5 w 6"/>
                  <a:gd name="T39" fmla="*/ 0 h 11"/>
                  <a:gd name="T40" fmla="*/ 5 w 6"/>
                  <a:gd name="T41" fmla="*/ 5 h 11"/>
                  <a:gd name="T42" fmla="*/ 2 w 6"/>
                  <a:gd name="T43" fmla="*/ 5 h 11"/>
                  <a:gd name="T44" fmla="*/ 0 w 6"/>
                  <a:gd name="T45" fmla="*/ 7 h 11"/>
                  <a:gd name="T46" fmla="*/ 0 w 6"/>
                  <a:gd name="T47" fmla="*/ 9 h 11"/>
                  <a:gd name="T48" fmla="*/ 0 w 6"/>
                  <a:gd name="T49" fmla="*/ 12 h 11"/>
                  <a:gd name="T50" fmla="*/ 2 w 6"/>
                  <a:gd name="T51" fmla="*/ 12 h 11"/>
                  <a:gd name="T52" fmla="*/ 5 w 6"/>
                  <a:gd name="T53" fmla="*/ 14 h 11"/>
                  <a:gd name="T54" fmla="*/ 5 w 6"/>
                  <a:gd name="T55" fmla="*/ 14 h 11"/>
                  <a:gd name="T56" fmla="*/ 5 w 6"/>
                  <a:gd name="T57" fmla="*/ 19 h 11"/>
                  <a:gd name="T58" fmla="*/ 2 w 6"/>
                  <a:gd name="T59" fmla="*/ 19 h 11"/>
                  <a:gd name="T60" fmla="*/ 0 w 6"/>
                  <a:gd name="T61" fmla="*/ 19 h 11"/>
                  <a:gd name="T62" fmla="*/ 0 w 6"/>
                  <a:gd name="T63" fmla="*/ 19 h 11"/>
                  <a:gd name="T64" fmla="*/ 0 w 6"/>
                  <a:gd name="T65" fmla="*/ 21 h 11"/>
                  <a:gd name="T66" fmla="*/ 0 w 6"/>
                  <a:gd name="T67" fmla="*/ 21 h 11"/>
                  <a:gd name="T68" fmla="*/ 0 w 6"/>
                  <a:gd name="T69" fmla="*/ 21 h 11"/>
                  <a:gd name="T70" fmla="*/ 2 w 6"/>
                  <a:gd name="T71" fmla="*/ 24 h 11"/>
                  <a:gd name="T72" fmla="*/ 5 w 6"/>
                  <a:gd name="T73" fmla="*/ 24 h 11"/>
                  <a:gd name="T74" fmla="*/ 5 w 6"/>
                  <a:gd name="T75" fmla="*/ 26 h 11"/>
                  <a:gd name="T76" fmla="*/ 5 w 6"/>
                  <a:gd name="T77" fmla="*/ 26 h 11"/>
                  <a:gd name="T78" fmla="*/ 7 w 6"/>
                  <a:gd name="T79" fmla="*/ 26 h 11"/>
                  <a:gd name="T80" fmla="*/ 7 w 6"/>
                  <a:gd name="T81" fmla="*/ 24 h 11"/>
                  <a:gd name="T82" fmla="*/ 7 w 6"/>
                  <a:gd name="T83" fmla="*/ 24 h 11"/>
                  <a:gd name="T84" fmla="*/ 7 w 6"/>
                  <a:gd name="T85" fmla="*/ 26 h 11"/>
                  <a:gd name="T86" fmla="*/ 9 w 6"/>
                  <a:gd name="T87" fmla="*/ 26 h 11"/>
                  <a:gd name="T88" fmla="*/ 9 w 6"/>
                  <a:gd name="T89" fmla="*/ 26 h 11"/>
                  <a:gd name="T90" fmla="*/ 9 w 6"/>
                  <a:gd name="T91" fmla="*/ 24 h 11"/>
                  <a:gd name="T92" fmla="*/ 12 w 6"/>
                  <a:gd name="T93" fmla="*/ 21 h 11"/>
                  <a:gd name="T94" fmla="*/ 12 w 6"/>
                  <a:gd name="T95" fmla="*/ 21 h 11"/>
                  <a:gd name="T96" fmla="*/ 14 w 6"/>
                  <a:gd name="T97" fmla="*/ 17 h 11"/>
                  <a:gd name="T98" fmla="*/ 12 w 6"/>
                  <a:gd name="T99" fmla="*/ 14 h 11"/>
                  <a:gd name="T100" fmla="*/ 9 w 6"/>
                  <a:gd name="T101" fmla="*/ 12 h 11"/>
                  <a:gd name="T102" fmla="*/ 7 w 6"/>
                  <a:gd name="T103" fmla="*/ 19 h 11"/>
                  <a:gd name="T104" fmla="*/ 7 w 6"/>
                  <a:gd name="T105" fmla="*/ 19 h 11"/>
                  <a:gd name="T106" fmla="*/ 7 w 6"/>
                  <a:gd name="T107" fmla="*/ 14 h 11"/>
                  <a:gd name="T108" fmla="*/ 7 w 6"/>
                  <a:gd name="T109" fmla="*/ 14 h 11"/>
                  <a:gd name="T110" fmla="*/ 7 w 6"/>
                  <a:gd name="T111" fmla="*/ 19 h 11"/>
                  <a:gd name="T112" fmla="*/ 7 w 6"/>
                  <a:gd name="T113" fmla="*/ 12 h 11"/>
                  <a:gd name="T114" fmla="*/ 7 w 6"/>
                  <a:gd name="T115" fmla="*/ 9 h 11"/>
                  <a:gd name="T116" fmla="*/ 7 w 6"/>
                  <a:gd name="T117" fmla="*/ 7 h 11"/>
                  <a:gd name="T118" fmla="*/ 7 w 6"/>
                  <a:gd name="T119" fmla="*/ 7 h 11"/>
                  <a:gd name="T120" fmla="*/ 7 w 6"/>
                  <a:gd name="T121" fmla="*/ 12 h 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" h="11">
                    <a:moveTo>
                      <a:pt x="4" y="5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8"/>
                    </a:ln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7" name="Freeform 100"/>
              <p:cNvSpPr>
                <a:spLocks noEditPoints="1" noChangeArrowheads="1"/>
              </p:cNvSpPr>
              <p:nvPr/>
            </p:nvSpPr>
            <p:spPr bwMode="auto">
              <a:xfrm>
                <a:off x="3847" y="1454"/>
                <a:ext cx="36" cy="33"/>
              </a:xfrm>
              <a:custGeom>
                <a:avLst/>
                <a:gdLst>
                  <a:gd name="T0" fmla="*/ 17 w 15"/>
                  <a:gd name="T1" fmla="*/ 0 h 14"/>
                  <a:gd name="T2" fmla="*/ 0 w 15"/>
                  <a:gd name="T3" fmla="*/ 17 h 14"/>
                  <a:gd name="T4" fmla="*/ 17 w 15"/>
                  <a:gd name="T5" fmla="*/ 33 h 14"/>
                  <a:gd name="T6" fmla="*/ 34 w 15"/>
                  <a:gd name="T7" fmla="*/ 17 h 14"/>
                  <a:gd name="T8" fmla="*/ 17 w 15"/>
                  <a:gd name="T9" fmla="*/ 0 h 14"/>
                  <a:gd name="T10" fmla="*/ 17 w 15"/>
                  <a:gd name="T11" fmla="*/ 31 h 14"/>
                  <a:gd name="T12" fmla="*/ 2 w 15"/>
                  <a:gd name="T13" fmla="*/ 17 h 14"/>
                  <a:gd name="T14" fmla="*/ 17 w 15"/>
                  <a:gd name="T15" fmla="*/ 2 h 14"/>
                  <a:gd name="T16" fmla="*/ 31 w 15"/>
                  <a:gd name="T17" fmla="*/ 17 h 14"/>
                  <a:gd name="T18" fmla="*/ 17 w 15"/>
                  <a:gd name="T19" fmla="*/ 3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3"/>
                    </a:moveTo>
                    <a:cubicBezTo>
                      <a:pt x="4" y="13"/>
                      <a:pt x="1" y="10"/>
                      <a:pt x="1" y="7"/>
                    </a:cubicBezTo>
                    <a:cubicBezTo>
                      <a:pt x="1" y="4"/>
                      <a:pt x="4" y="1"/>
                      <a:pt x="7" y="1"/>
                    </a:cubicBezTo>
                    <a:cubicBezTo>
                      <a:pt x="10" y="1"/>
                      <a:pt x="13" y="4"/>
                      <a:pt x="13" y="7"/>
                    </a:cubicBezTo>
                    <a:cubicBezTo>
                      <a:pt x="13" y="10"/>
                      <a:pt x="10" y="13"/>
                      <a:pt x="7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8" name="Freeform 101"/>
              <p:cNvSpPr>
                <a:spLocks noEditPoints="1" noChangeArrowheads="1"/>
              </p:cNvSpPr>
              <p:nvPr/>
            </p:nvSpPr>
            <p:spPr bwMode="auto">
              <a:xfrm>
                <a:off x="3859" y="1459"/>
                <a:ext cx="12" cy="23"/>
              </a:xfrm>
              <a:custGeom>
                <a:avLst/>
                <a:gdLst>
                  <a:gd name="T0" fmla="*/ 7 w 5"/>
                  <a:gd name="T1" fmla="*/ 9 h 10"/>
                  <a:gd name="T2" fmla="*/ 7 w 5"/>
                  <a:gd name="T3" fmla="*/ 5 h 10"/>
                  <a:gd name="T4" fmla="*/ 7 w 5"/>
                  <a:gd name="T5" fmla="*/ 5 h 10"/>
                  <a:gd name="T6" fmla="*/ 10 w 5"/>
                  <a:gd name="T7" fmla="*/ 7 h 10"/>
                  <a:gd name="T8" fmla="*/ 10 w 5"/>
                  <a:gd name="T9" fmla="*/ 5 h 10"/>
                  <a:gd name="T10" fmla="*/ 10 w 5"/>
                  <a:gd name="T11" fmla="*/ 5 h 10"/>
                  <a:gd name="T12" fmla="*/ 10 w 5"/>
                  <a:gd name="T13" fmla="*/ 5 h 10"/>
                  <a:gd name="T14" fmla="*/ 10 w 5"/>
                  <a:gd name="T15" fmla="*/ 2 h 10"/>
                  <a:gd name="T16" fmla="*/ 10 w 5"/>
                  <a:gd name="T17" fmla="*/ 2 h 10"/>
                  <a:gd name="T18" fmla="*/ 10 w 5"/>
                  <a:gd name="T19" fmla="*/ 2 h 10"/>
                  <a:gd name="T20" fmla="*/ 7 w 5"/>
                  <a:gd name="T21" fmla="*/ 2 h 10"/>
                  <a:gd name="T22" fmla="*/ 7 w 5"/>
                  <a:gd name="T23" fmla="*/ 0 h 10"/>
                  <a:gd name="T24" fmla="*/ 7 w 5"/>
                  <a:gd name="T25" fmla="*/ 0 h 10"/>
                  <a:gd name="T26" fmla="*/ 7 w 5"/>
                  <a:gd name="T27" fmla="*/ 0 h 10"/>
                  <a:gd name="T28" fmla="*/ 7 w 5"/>
                  <a:gd name="T29" fmla="*/ 2 h 10"/>
                  <a:gd name="T30" fmla="*/ 5 w 5"/>
                  <a:gd name="T31" fmla="*/ 2 h 10"/>
                  <a:gd name="T32" fmla="*/ 5 w 5"/>
                  <a:gd name="T33" fmla="*/ 2 h 10"/>
                  <a:gd name="T34" fmla="*/ 5 w 5"/>
                  <a:gd name="T35" fmla="*/ 0 h 10"/>
                  <a:gd name="T36" fmla="*/ 5 w 5"/>
                  <a:gd name="T37" fmla="*/ 0 h 10"/>
                  <a:gd name="T38" fmla="*/ 2 w 5"/>
                  <a:gd name="T39" fmla="*/ 0 h 10"/>
                  <a:gd name="T40" fmla="*/ 2 w 5"/>
                  <a:gd name="T41" fmla="*/ 2 h 10"/>
                  <a:gd name="T42" fmla="*/ 2 w 5"/>
                  <a:gd name="T43" fmla="*/ 5 h 10"/>
                  <a:gd name="T44" fmla="*/ 0 w 5"/>
                  <a:gd name="T45" fmla="*/ 5 h 10"/>
                  <a:gd name="T46" fmla="*/ 0 w 5"/>
                  <a:gd name="T47" fmla="*/ 7 h 10"/>
                  <a:gd name="T48" fmla="*/ 0 w 5"/>
                  <a:gd name="T49" fmla="*/ 9 h 10"/>
                  <a:gd name="T50" fmla="*/ 2 w 5"/>
                  <a:gd name="T51" fmla="*/ 12 h 10"/>
                  <a:gd name="T52" fmla="*/ 2 w 5"/>
                  <a:gd name="T53" fmla="*/ 12 h 10"/>
                  <a:gd name="T54" fmla="*/ 2 w 5"/>
                  <a:gd name="T55" fmla="*/ 12 h 10"/>
                  <a:gd name="T56" fmla="*/ 2 w 5"/>
                  <a:gd name="T57" fmla="*/ 16 h 10"/>
                  <a:gd name="T58" fmla="*/ 2 w 5"/>
                  <a:gd name="T59" fmla="*/ 16 h 10"/>
                  <a:gd name="T60" fmla="*/ 0 w 5"/>
                  <a:gd name="T61" fmla="*/ 16 h 10"/>
                  <a:gd name="T62" fmla="*/ 0 w 5"/>
                  <a:gd name="T63" fmla="*/ 16 h 10"/>
                  <a:gd name="T64" fmla="*/ 0 w 5"/>
                  <a:gd name="T65" fmla="*/ 16 h 10"/>
                  <a:gd name="T66" fmla="*/ 0 w 5"/>
                  <a:gd name="T67" fmla="*/ 18 h 10"/>
                  <a:gd name="T68" fmla="*/ 0 w 5"/>
                  <a:gd name="T69" fmla="*/ 18 h 10"/>
                  <a:gd name="T70" fmla="*/ 2 w 5"/>
                  <a:gd name="T71" fmla="*/ 18 h 10"/>
                  <a:gd name="T72" fmla="*/ 2 w 5"/>
                  <a:gd name="T73" fmla="*/ 18 h 10"/>
                  <a:gd name="T74" fmla="*/ 2 w 5"/>
                  <a:gd name="T75" fmla="*/ 23 h 10"/>
                  <a:gd name="T76" fmla="*/ 5 w 5"/>
                  <a:gd name="T77" fmla="*/ 23 h 10"/>
                  <a:gd name="T78" fmla="*/ 5 w 5"/>
                  <a:gd name="T79" fmla="*/ 23 h 10"/>
                  <a:gd name="T80" fmla="*/ 5 w 5"/>
                  <a:gd name="T81" fmla="*/ 18 h 10"/>
                  <a:gd name="T82" fmla="*/ 7 w 5"/>
                  <a:gd name="T83" fmla="*/ 18 h 10"/>
                  <a:gd name="T84" fmla="*/ 7 w 5"/>
                  <a:gd name="T85" fmla="*/ 23 h 10"/>
                  <a:gd name="T86" fmla="*/ 7 w 5"/>
                  <a:gd name="T87" fmla="*/ 23 h 10"/>
                  <a:gd name="T88" fmla="*/ 7 w 5"/>
                  <a:gd name="T89" fmla="*/ 23 h 10"/>
                  <a:gd name="T90" fmla="*/ 7 w 5"/>
                  <a:gd name="T91" fmla="*/ 18 h 10"/>
                  <a:gd name="T92" fmla="*/ 10 w 5"/>
                  <a:gd name="T93" fmla="*/ 18 h 10"/>
                  <a:gd name="T94" fmla="*/ 10 w 5"/>
                  <a:gd name="T95" fmla="*/ 16 h 10"/>
                  <a:gd name="T96" fmla="*/ 12 w 5"/>
                  <a:gd name="T97" fmla="*/ 14 h 10"/>
                  <a:gd name="T98" fmla="*/ 10 w 5"/>
                  <a:gd name="T99" fmla="*/ 12 h 10"/>
                  <a:gd name="T100" fmla="*/ 7 w 5"/>
                  <a:gd name="T101" fmla="*/ 9 h 10"/>
                  <a:gd name="T102" fmla="*/ 7 w 5"/>
                  <a:gd name="T103" fmla="*/ 16 h 10"/>
                  <a:gd name="T104" fmla="*/ 5 w 5"/>
                  <a:gd name="T105" fmla="*/ 16 h 10"/>
                  <a:gd name="T106" fmla="*/ 5 w 5"/>
                  <a:gd name="T107" fmla="*/ 12 h 10"/>
                  <a:gd name="T108" fmla="*/ 7 w 5"/>
                  <a:gd name="T109" fmla="*/ 14 h 10"/>
                  <a:gd name="T110" fmla="*/ 7 w 5"/>
                  <a:gd name="T111" fmla="*/ 16 h 10"/>
                  <a:gd name="T112" fmla="*/ 7 w 5"/>
                  <a:gd name="T113" fmla="*/ 9 h 10"/>
                  <a:gd name="T114" fmla="*/ 5 w 5"/>
                  <a:gd name="T115" fmla="*/ 9 h 10"/>
                  <a:gd name="T116" fmla="*/ 5 w 5"/>
                  <a:gd name="T117" fmla="*/ 5 h 10"/>
                  <a:gd name="T118" fmla="*/ 7 w 5"/>
                  <a:gd name="T119" fmla="*/ 5 h 10"/>
                  <a:gd name="T120" fmla="*/ 7 w 5"/>
                  <a:gd name="T121" fmla="*/ 9 h 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" h="10">
                    <a:moveTo>
                      <a:pt x="3" y="4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4"/>
                    </a:cubicBezTo>
                    <a:close/>
                    <a:moveTo>
                      <a:pt x="3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lnTo>
                      <a:pt x="3" y="7"/>
                    </a:ln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9" name="Freeform 102"/>
              <p:cNvSpPr>
                <a:spLocks noEditPoints="1" noChangeArrowheads="1"/>
              </p:cNvSpPr>
              <p:nvPr/>
            </p:nvSpPr>
            <p:spPr bwMode="auto">
              <a:xfrm>
                <a:off x="3755" y="2242"/>
                <a:ext cx="45" cy="43"/>
              </a:xfrm>
              <a:custGeom>
                <a:avLst/>
                <a:gdLst>
                  <a:gd name="T0" fmla="*/ 21 w 19"/>
                  <a:gd name="T1" fmla="*/ 0 h 18"/>
                  <a:gd name="T2" fmla="*/ 0 w 19"/>
                  <a:gd name="T3" fmla="*/ 22 h 18"/>
                  <a:gd name="T4" fmla="*/ 24 w 19"/>
                  <a:gd name="T5" fmla="*/ 43 h 18"/>
                  <a:gd name="T6" fmla="*/ 45 w 19"/>
                  <a:gd name="T7" fmla="*/ 22 h 18"/>
                  <a:gd name="T8" fmla="*/ 21 w 19"/>
                  <a:gd name="T9" fmla="*/ 0 h 18"/>
                  <a:gd name="T10" fmla="*/ 24 w 19"/>
                  <a:gd name="T11" fmla="*/ 41 h 18"/>
                  <a:gd name="T12" fmla="*/ 5 w 19"/>
                  <a:gd name="T13" fmla="*/ 22 h 18"/>
                  <a:gd name="T14" fmla="*/ 21 w 19"/>
                  <a:gd name="T15" fmla="*/ 5 h 18"/>
                  <a:gd name="T16" fmla="*/ 40 w 19"/>
                  <a:gd name="T17" fmla="*/ 22 h 18"/>
                  <a:gd name="T18" fmla="*/ 24 w 19"/>
                  <a:gd name="T19" fmla="*/ 4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4" y="0"/>
                      <a:pt x="9" y="0"/>
                    </a:cubicBezTo>
                    <a:close/>
                    <a:moveTo>
                      <a:pt x="10" y="17"/>
                    </a:moveTo>
                    <a:cubicBezTo>
                      <a:pt x="6" y="17"/>
                      <a:pt x="2" y="13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7" y="5"/>
                      <a:pt x="17" y="9"/>
                    </a:cubicBezTo>
                    <a:cubicBezTo>
                      <a:pt x="17" y="13"/>
                      <a:pt x="14" y="16"/>
                      <a:pt x="10" y="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0" name="Freeform 103"/>
              <p:cNvSpPr>
                <a:spLocks noEditPoints="1" noChangeArrowheads="1"/>
              </p:cNvSpPr>
              <p:nvPr/>
            </p:nvSpPr>
            <p:spPr bwMode="auto">
              <a:xfrm>
                <a:off x="3771" y="2249"/>
                <a:ext cx="15" cy="28"/>
              </a:xfrm>
              <a:custGeom>
                <a:avLst/>
                <a:gdLst>
                  <a:gd name="T0" fmla="*/ 10 w 6"/>
                  <a:gd name="T1" fmla="*/ 14 h 12"/>
                  <a:gd name="T2" fmla="*/ 10 w 6"/>
                  <a:gd name="T3" fmla="*/ 7 h 12"/>
                  <a:gd name="T4" fmla="*/ 10 w 6"/>
                  <a:gd name="T5" fmla="*/ 7 h 12"/>
                  <a:gd name="T6" fmla="*/ 13 w 6"/>
                  <a:gd name="T7" fmla="*/ 7 h 12"/>
                  <a:gd name="T8" fmla="*/ 13 w 6"/>
                  <a:gd name="T9" fmla="*/ 7 h 12"/>
                  <a:gd name="T10" fmla="*/ 13 w 6"/>
                  <a:gd name="T11" fmla="*/ 7 h 12"/>
                  <a:gd name="T12" fmla="*/ 13 w 6"/>
                  <a:gd name="T13" fmla="*/ 5 h 12"/>
                  <a:gd name="T14" fmla="*/ 13 w 6"/>
                  <a:gd name="T15" fmla="*/ 5 h 12"/>
                  <a:gd name="T16" fmla="*/ 13 w 6"/>
                  <a:gd name="T17" fmla="*/ 5 h 12"/>
                  <a:gd name="T18" fmla="*/ 10 w 6"/>
                  <a:gd name="T19" fmla="*/ 5 h 12"/>
                  <a:gd name="T20" fmla="*/ 10 w 6"/>
                  <a:gd name="T21" fmla="*/ 5 h 12"/>
                  <a:gd name="T22" fmla="*/ 10 w 6"/>
                  <a:gd name="T23" fmla="*/ 0 h 12"/>
                  <a:gd name="T24" fmla="*/ 8 w 6"/>
                  <a:gd name="T25" fmla="*/ 0 h 12"/>
                  <a:gd name="T26" fmla="*/ 8 w 6"/>
                  <a:gd name="T27" fmla="*/ 2 h 12"/>
                  <a:gd name="T28" fmla="*/ 8 w 6"/>
                  <a:gd name="T29" fmla="*/ 5 h 12"/>
                  <a:gd name="T30" fmla="*/ 8 w 6"/>
                  <a:gd name="T31" fmla="*/ 5 h 12"/>
                  <a:gd name="T32" fmla="*/ 5 w 6"/>
                  <a:gd name="T33" fmla="*/ 5 h 12"/>
                  <a:gd name="T34" fmla="*/ 5 w 6"/>
                  <a:gd name="T35" fmla="*/ 2 h 12"/>
                  <a:gd name="T36" fmla="*/ 5 w 6"/>
                  <a:gd name="T37" fmla="*/ 0 h 12"/>
                  <a:gd name="T38" fmla="*/ 3 w 6"/>
                  <a:gd name="T39" fmla="*/ 2 h 12"/>
                  <a:gd name="T40" fmla="*/ 3 w 6"/>
                  <a:gd name="T41" fmla="*/ 5 h 12"/>
                  <a:gd name="T42" fmla="*/ 0 w 6"/>
                  <a:gd name="T43" fmla="*/ 5 h 12"/>
                  <a:gd name="T44" fmla="*/ 0 w 6"/>
                  <a:gd name="T45" fmla="*/ 7 h 12"/>
                  <a:gd name="T46" fmla="*/ 0 w 6"/>
                  <a:gd name="T47" fmla="*/ 9 h 12"/>
                  <a:gd name="T48" fmla="*/ 0 w 6"/>
                  <a:gd name="T49" fmla="*/ 12 h 12"/>
                  <a:gd name="T50" fmla="*/ 3 w 6"/>
                  <a:gd name="T51" fmla="*/ 14 h 12"/>
                  <a:gd name="T52" fmla="*/ 3 w 6"/>
                  <a:gd name="T53" fmla="*/ 14 h 12"/>
                  <a:gd name="T54" fmla="*/ 3 w 6"/>
                  <a:gd name="T55" fmla="*/ 14 h 12"/>
                  <a:gd name="T56" fmla="*/ 5 w 6"/>
                  <a:gd name="T57" fmla="*/ 21 h 12"/>
                  <a:gd name="T58" fmla="*/ 3 w 6"/>
                  <a:gd name="T59" fmla="*/ 21 h 12"/>
                  <a:gd name="T60" fmla="*/ 0 w 6"/>
                  <a:gd name="T61" fmla="*/ 21 h 12"/>
                  <a:gd name="T62" fmla="*/ 0 w 6"/>
                  <a:gd name="T63" fmla="*/ 21 h 12"/>
                  <a:gd name="T64" fmla="*/ 0 w 6"/>
                  <a:gd name="T65" fmla="*/ 21 h 12"/>
                  <a:gd name="T66" fmla="*/ 0 w 6"/>
                  <a:gd name="T67" fmla="*/ 23 h 12"/>
                  <a:gd name="T68" fmla="*/ 0 w 6"/>
                  <a:gd name="T69" fmla="*/ 23 h 12"/>
                  <a:gd name="T70" fmla="*/ 3 w 6"/>
                  <a:gd name="T71" fmla="*/ 23 h 12"/>
                  <a:gd name="T72" fmla="*/ 5 w 6"/>
                  <a:gd name="T73" fmla="*/ 26 h 12"/>
                  <a:gd name="T74" fmla="*/ 5 w 6"/>
                  <a:gd name="T75" fmla="*/ 28 h 12"/>
                  <a:gd name="T76" fmla="*/ 5 w 6"/>
                  <a:gd name="T77" fmla="*/ 28 h 12"/>
                  <a:gd name="T78" fmla="*/ 5 w 6"/>
                  <a:gd name="T79" fmla="*/ 28 h 12"/>
                  <a:gd name="T80" fmla="*/ 5 w 6"/>
                  <a:gd name="T81" fmla="*/ 26 h 12"/>
                  <a:gd name="T82" fmla="*/ 8 w 6"/>
                  <a:gd name="T83" fmla="*/ 26 h 12"/>
                  <a:gd name="T84" fmla="*/ 8 w 6"/>
                  <a:gd name="T85" fmla="*/ 28 h 12"/>
                  <a:gd name="T86" fmla="*/ 10 w 6"/>
                  <a:gd name="T87" fmla="*/ 28 h 12"/>
                  <a:gd name="T88" fmla="*/ 10 w 6"/>
                  <a:gd name="T89" fmla="*/ 28 h 12"/>
                  <a:gd name="T90" fmla="*/ 10 w 6"/>
                  <a:gd name="T91" fmla="*/ 23 h 12"/>
                  <a:gd name="T92" fmla="*/ 13 w 6"/>
                  <a:gd name="T93" fmla="*/ 23 h 12"/>
                  <a:gd name="T94" fmla="*/ 13 w 6"/>
                  <a:gd name="T95" fmla="*/ 21 h 12"/>
                  <a:gd name="T96" fmla="*/ 15 w 6"/>
                  <a:gd name="T97" fmla="*/ 19 h 12"/>
                  <a:gd name="T98" fmla="*/ 13 w 6"/>
                  <a:gd name="T99" fmla="*/ 14 h 12"/>
                  <a:gd name="T100" fmla="*/ 10 w 6"/>
                  <a:gd name="T101" fmla="*/ 14 h 12"/>
                  <a:gd name="T102" fmla="*/ 8 w 6"/>
                  <a:gd name="T103" fmla="*/ 21 h 12"/>
                  <a:gd name="T104" fmla="*/ 5 w 6"/>
                  <a:gd name="T105" fmla="*/ 21 h 12"/>
                  <a:gd name="T106" fmla="*/ 5 w 6"/>
                  <a:gd name="T107" fmla="*/ 16 h 12"/>
                  <a:gd name="T108" fmla="*/ 8 w 6"/>
                  <a:gd name="T109" fmla="*/ 16 h 12"/>
                  <a:gd name="T110" fmla="*/ 8 w 6"/>
                  <a:gd name="T111" fmla="*/ 21 h 12"/>
                  <a:gd name="T112" fmla="*/ 8 w 6"/>
                  <a:gd name="T113" fmla="*/ 12 h 12"/>
                  <a:gd name="T114" fmla="*/ 5 w 6"/>
                  <a:gd name="T115" fmla="*/ 12 h 12"/>
                  <a:gd name="T116" fmla="*/ 5 w 6"/>
                  <a:gd name="T117" fmla="*/ 7 h 12"/>
                  <a:gd name="T118" fmla="*/ 8 w 6"/>
                  <a:gd name="T119" fmla="*/ 7 h 12"/>
                  <a:gd name="T120" fmla="*/ 8 w 6"/>
                  <a:gd name="T121" fmla="*/ 12 h 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" h="12">
                    <a:moveTo>
                      <a:pt x="4" y="6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3" y="9"/>
                    </a:ln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1" name="Freeform 104"/>
              <p:cNvSpPr>
                <a:spLocks noEditPoints="1" noChangeArrowheads="1"/>
              </p:cNvSpPr>
              <p:nvPr/>
            </p:nvSpPr>
            <p:spPr bwMode="auto">
              <a:xfrm>
                <a:off x="4148" y="2572"/>
                <a:ext cx="50" cy="50"/>
              </a:xfrm>
              <a:custGeom>
                <a:avLst/>
                <a:gdLst>
                  <a:gd name="T0" fmla="*/ 24 w 21"/>
                  <a:gd name="T1" fmla="*/ 0 h 21"/>
                  <a:gd name="T2" fmla="*/ 0 w 21"/>
                  <a:gd name="T3" fmla="*/ 26 h 21"/>
                  <a:gd name="T4" fmla="*/ 26 w 21"/>
                  <a:gd name="T5" fmla="*/ 50 h 21"/>
                  <a:gd name="T6" fmla="*/ 50 w 21"/>
                  <a:gd name="T7" fmla="*/ 24 h 21"/>
                  <a:gd name="T8" fmla="*/ 24 w 21"/>
                  <a:gd name="T9" fmla="*/ 0 h 21"/>
                  <a:gd name="T10" fmla="*/ 26 w 21"/>
                  <a:gd name="T11" fmla="*/ 45 h 21"/>
                  <a:gd name="T12" fmla="*/ 5 w 21"/>
                  <a:gd name="T13" fmla="*/ 26 h 21"/>
                  <a:gd name="T14" fmla="*/ 24 w 21"/>
                  <a:gd name="T15" fmla="*/ 5 h 21"/>
                  <a:gd name="T16" fmla="*/ 45 w 21"/>
                  <a:gd name="T17" fmla="*/ 24 h 21"/>
                  <a:gd name="T18" fmla="*/ 26 w 21"/>
                  <a:gd name="T19" fmla="*/ 45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7" y="21"/>
                      <a:pt x="21" y="16"/>
                      <a:pt x="21" y="10"/>
                    </a:cubicBezTo>
                    <a:cubicBezTo>
                      <a:pt x="21" y="5"/>
                      <a:pt x="16" y="0"/>
                      <a:pt x="10" y="0"/>
                    </a:cubicBezTo>
                    <a:close/>
                    <a:moveTo>
                      <a:pt x="11" y="19"/>
                    </a:moveTo>
                    <a:cubicBezTo>
                      <a:pt x="6" y="19"/>
                      <a:pt x="2" y="15"/>
                      <a:pt x="2" y="11"/>
                    </a:cubicBezTo>
                    <a:cubicBezTo>
                      <a:pt x="2" y="6"/>
                      <a:pt x="6" y="2"/>
                      <a:pt x="10" y="2"/>
                    </a:cubicBezTo>
                    <a:cubicBezTo>
                      <a:pt x="15" y="2"/>
                      <a:pt x="19" y="6"/>
                      <a:pt x="19" y="10"/>
                    </a:cubicBezTo>
                    <a:cubicBezTo>
                      <a:pt x="19" y="15"/>
                      <a:pt x="15" y="19"/>
                      <a:pt x="11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2" name="Freeform 105"/>
              <p:cNvSpPr>
                <a:spLocks noEditPoints="1" noChangeArrowheads="1"/>
              </p:cNvSpPr>
              <p:nvPr/>
            </p:nvSpPr>
            <p:spPr bwMode="auto">
              <a:xfrm>
                <a:off x="4165" y="2581"/>
                <a:ext cx="16" cy="31"/>
              </a:xfrm>
              <a:custGeom>
                <a:avLst/>
                <a:gdLst>
                  <a:gd name="T0" fmla="*/ 11 w 7"/>
                  <a:gd name="T1" fmla="*/ 14 h 13"/>
                  <a:gd name="T2" fmla="*/ 11 w 7"/>
                  <a:gd name="T3" fmla="*/ 7 h 13"/>
                  <a:gd name="T4" fmla="*/ 11 w 7"/>
                  <a:gd name="T5" fmla="*/ 7 h 13"/>
                  <a:gd name="T6" fmla="*/ 14 w 7"/>
                  <a:gd name="T7" fmla="*/ 7 h 13"/>
                  <a:gd name="T8" fmla="*/ 14 w 7"/>
                  <a:gd name="T9" fmla="*/ 7 h 13"/>
                  <a:gd name="T10" fmla="*/ 16 w 7"/>
                  <a:gd name="T11" fmla="*/ 5 h 13"/>
                  <a:gd name="T12" fmla="*/ 16 w 7"/>
                  <a:gd name="T13" fmla="*/ 5 h 13"/>
                  <a:gd name="T14" fmla="*/ 16 w 7"/>
                  <a:gd name="T15" fmla="*/ 5 h 13"/>
                  <a:gd name="T16" fmla="*/ 14 w 7"/>
                  <a:gd name="T17" fmla="*/ 2 h 13"/>
                  <a:gd name="T18" fmla="*/ 14 w 7"/>
                  <a:gd name="T19" fmla="*/ 2 h 13"/>
                  <a:gd name="T20" fmla="*/ 11 w 7"/>
                  <a:gd name="T21" fmla="*/ 2 h 13"/>
                  <a:gd name="T22" fmla="*/ 11 w 7"/>
                  <a:gd name="T23" fmla="*/ 0 h 13"/>
                  <a:gd name="T24" fmla="*/ 11 w 7"/>
                  <a:gd name="T25" fmla="*/ 0 h 13"/>
                  <a:gd name="T26" fmla="*/ 9 w 7"/>
                  <a:gd name="T27" fmla="*/ 0 h 13"/>
                  <a:gd name="T28" fmla="*/ 9 w 7"/>
                  <a:gd name="T29" fmla="*/ 2 h 13"/>
                  <a:gd name="T30" fmla="*/ 9 w 7"/>
                  <a:gd name="T31" fmla="*/ 2 h 13"/>
                  <a:gd name="T32" fmla="*/ 7 w 7"/>
                  <a:gd name="T33" fmla="*/ 2 h 13"/>
                  <a:gd name="T34" fmla="*/ 7 w 7"/>
                  <a:gd name="T35" fmla="*/ 0 h 13"/>
                  <a:gd name="T36" fmla="*/ 7 w 7"/>
                  <a:gd name="T37" fmla="*/ 0 h 13"/>
                  <a:gd name="T38" fmla="*/ 5 w 7"/>
                  <a:gd name="T39" fmla="*/ 0 h 13"/>
                  <a:gd name="T40" fmla="*/ 5 w 7"/>
                  <a:gd name="T41" fmla="*/ 5 h 13"/>
                  <a:gd name="T42" fmla="*/ 2 w 7"/>
                  <a:gd name="T43" fmla="*/ 5 h 13"/>
                  <a:gd name="T44" fmla="*/ 2 w 7"/>
                  <a:gd name="T45" fmla="*/ 7 h 13"/>
                  <a:gd name="T46" fmla="*/ 2 w 7"/>
                  <a:gd name="T47" fmla="*/ 10 h 13"/>
                  <a:gd name="T48" fmla="*/ 2 w 7"/>
                  <a:gd name="T49" fmla="*/ 12 h 13"/>
                  <a:gd name="T50" fmla="*/ 2 w 7"/>
                  <a:gd name="T51" fmla="*/ 14 h 13"/>
                  <a:gd name="T52" fmla="*/ 5 w 7"/>
                  <a:gd name="T53" fmla="*/ 17 h 13"/>
                  <a:gd name="T54" fmla="*/ 7 w 7"/>
                  <a:gd name="T55" fmla="*/ 17 h 13"/>
                  <a:gd name="T56" fmla="*/ 7 w 7"/>
                  <a:gd name="T57" fmla="*/ 24 h 13"/>
                  <a:gd name="T58" fmla="*/ 5 w 7"/>
                  <a:gd name="T59" fmla="*/ 24 h 13"/>
                  <a:gd name="T60" fmla="*/ 2 w 7"/>
                  <a:gd name="T61" fmla="*/ 21 h 13"/>
                  <a:gd name="T62" fmla="*/ 2 w 7"/>
                  <a:gd name="T63" fmla="*/ 24 h 13"/>
                  <a:gd name="T64" fmla="*/ 2 w 7"/>
                  <a:gd name="T65" fmla="*/ 24 h 13"/>
                  <a:gd name="T66" fmla="*/ 0 w 7"/>
                  <a:gd name="T67" fmla="*/ 26 h 13"/>
                  <a:gd name="T68" fmla="*/ 0 w 7"/>
                  <a:gd name="T69" fmla="*/ 26 h 13"/>
                  <a:gd name="T70" fmla="*/ 5 w 7"/>
                  <a:gd name="T71" fmla="*/ 26 h 13"/>
                  <a:gd name="T72" fmla="*/ 7 w 7"/>
                  <a:gd name="T73" fmla="*/ 26 h 13"/>
                  <a:gd name="T74" fmla="*/ 7 w 7"/>
                  <a:gd name="T75" fmla="*/ 31 h 13"/>
                  <a:gd name="T76" fmla="*/ 7 w 7"/>
                  <a:gd name="T77" fmla="*/ 31 h 13"/>
                  <a:gd name="T78" fmla="*/ 9 w 7"/>
                  <a:gd name="T79" fmla="*/ 31 h 13"/>
                  <a:gd name="T80" fmla="*/ 9 w 7"/>
                  <a:gd name="T81" fmla="*/ 26 h 13"/>
                  <a:gd name="T82" fmla="*/ 9 w 7"/>
                  <a:gd name="T83" fmla="*/ 26 h 13"/>
                  <a:gd name="T84" fmla="*/ 9 w 7"/>
                  <a:gd name="T85" fmla="*/ 31 h 13"/>
                  <a:gd name="T86" fmla="*/ 11 w 7"/>
                  <a:gd name="T87" fmla="*/ 31 h 13"/>
                  <a:gd name="T88" fmla="*/ 11 w 7"/>
                  <a:gd name="T89" fmla="*/ 31 h 13"/>
                  <a:gd name="T90" fmla="*/ 11 w 7"/>
                  <a:gd name="T91" fmla="*/ 26 h 13"/>
                  <a:gd name="T92" fmla="*/ 14 w 7"/>
                  <a:gd name="T93" fmla="*/ 26 h 13"/>
                  <a:gd name="T94" fmla="*/ 16 w 7"/>
                  <a:gd name="T95" fmla="*/ 24 h 13"/>
                  <a:gd name="T96" fmla="*/ 16 w 7"/>
                  <a:gd name="T97" fmla="*/ 21 h 13"/>
                  <a:gd name="T98" fmla="*/ 14 w 7"/>
                  <a:gd name="T99" fmla="*/ 17 h 13"/>
                  <a:gd name="T100" fmla="*/ 11 w 7"/>
                  <a:gd name="T101" fmla="*/ 14 h 13"/>
                  <a:gd name="T102" fmla="*/ 9 w 7"/>
                  <a:gd name="T103" fmla="*/ 24 h 13"/>
                  <a:gd name="T104" fmla="*/ 9 w 7"/>
                  <a:gd name="T105" fmla="*/ 24 h 13"/>
                  <a:gd name="T106" fmla="*/ 7 w 7"/>
                  <a:gd name="T107" fmla="*/ 17 h 13"/>
                  <a:gd name="T108" fmla="*/ 9 w 7"/>
                  <a:gd name="T109" fmla="*/ 17 h 13"/>
                  <a:gd name="T110" fmla="*/ 9 w 7"/>
                  <a:gd name="T111" fmla="*/ 24 h 13"/>
                  <a:gd name="T112" fmla="*/ 9 w 7"/>
                  <a:gd name="T113" fmla="*/ 12 h 13"/>
                  <a:gd name="T114" fmla="*/ 7 w 7"/>
                  <a:gd name="T115" fmla="*/ 12 h 13"/>
                  <a:gd name="T116" fmla="*/ 7 w 7"/>
                  <a:gd name="T117" fmla="*/ 7 h 13"/>
                  <a:gd name="T118" fmla="*/ 9 w 7"/>
                  <a:gd name="T119" fmla="*/ 7 h 13"/>
                  <a:gd name="T120" fmla="*/ 9 w 7"/>
                  <a:gd name="T121" fmla="*/ 12 h 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" h="13">
                    <a:moveTo>
                      <a:pt x="5" y="6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8"/>
                      <a:pt x="7" y="7"/>
                      <a:pt x="6" y="7"/>
                    </a:cubicBezTo>
                    <a:cubicBezTo>
                      <a:pt x="6" y="6"/>
                      <a:pt x="6" y="6"/>
                      <a:pt x="5" y="6"/>
                    </a:cubicBezTo>
                    <a:close/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lnTo>
                      <a:pt x="4" y="10"/>
                    </a:lnTo>
                    <a:close/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3" name="Freeform 106"/>
              <p:cNvSpPr>
                <a:spLocks noEditPoints="1" noChangeArrowheads="1"/>
              </p:cNvSpPr>
              <p:nvPr/>
            </p:nvSpPr>
            <p:spPr bwMode="auto">
              <a:xfrm>
                <a:off x="3923" y="1416"/>
                <a:ext cx="26" cy="24"/>
              </a:xfrm>
              <a:custGeom>
                <a:avLst/>
                <a:gdLst>
                  <a:gd name="T0" fmla="*/ 24 w 11"/>
                  <a:gd name="T1" fmla="*/ 14 h 10"/>
                  <a:gd name="T2" fmla="*/ 21 w 11"/>
                  <a:gd name="T3" fmla="*/ 12 h 10"/>
                  <a:gd name="T4" fmla="*/ 21 w 11"/>
                  <a:gd name="T5" fmla="*/ 12 h 10"/>
                  <a:gd name="T6" fmla="*/ 24 w 11"/>
                  <a:gd name="T7" fmla="*/ 10 h 10"/>
                  <a:gd name="T8" fmla="*/ 24 w 11"/>
                  <a:gd name="T9" fmla="*/ 7 h 10"/>
                  <a:gd name="T10" fmla="*/ 24 w 11"/>
                  <a:gd name="T11" fmla="*/ 5 h 10"/>
                  <a:gd name="T12" fmla="*/ 21 w 11"/>
                  <a:gd name="T13" fmla="*/ 5 h 10"/>
                  <a:gd name="T14" fmla="*/ 19 w 11"/>
                  <a:gd name="T15" fmla="*/ 5 h 10"/>
                  <a:gd name="T16" fmla="*/ 19 w 11"/>
                  <a:gd name="T17" fmla="*/ 5 h 10"/>
                  <a:gd name="T18" fmla="*/ 19 w 11"/>
                  <a:gd name="T19" fmla="*/ 2 h 10"/>
                  <a:gd name="T20" fmla="*/ 19 w 11"/>
                  <a:gd name="T21" fmla="*/ 0 h 10"/>
                  <a:gd name="T22" fmla="*/ 17 w 11"/>
                  <a:gd name="T23" fmla="*/ 0 h 10"/>
                  <a:gd name="T24" fmla="*/ 14 w 11"/>
                  <a:gd name="T25" fmla="*/ 0 h 10"/>
                  <a:gd name="T26" fmla="*/ 14 w 11"/>
                  <a:gd name="T27" fmla="*/ 2 h 10"/>
                  <a:gd name="T28" fmla="*/ 12 w 11"/>
                  <a:gd name="T29" fmla="*/ 2 h 10"/>
                  <a:gd name="T30" fmla="*/ 12 w 11"/>
                  <a:gd name="T31" fmla="*/ 0 h 10"/>
                  <a:gd name="T32" fmla="*/ 9 w 11"/>
                  <a:gd name="T33" fmla="*/ 0 h 10"/>
                  <a:gd name="T34" fmla="*/ 7 w 11"/>
                  <a:gd name="T35" fmla="*/ 0 h 10"/>
                  <a:gd name="T36" fmla="*/ 5 w 11"/>
                  <a:gd name="T37" fmla="*/ 2 h 10"/>
                  <a:gd name="T38" fmla="*/ 7 w 11"/>
                  <a:gd name="T39" fmla="*/ 5 h 10"/>
                  <a:gd name="T40" fmla="*/ 5 w 11"/>
                  <a:gd name="T41" fmla="*/ 5 h 10"/>
                  <a:gd name="T42" fmla="*/ 5 w 11"/>
                  <a:gd name="T43" fmla="*/ 5 h 10"/>
                  <a:gd name="T44" fmla="*/ 2 w 11"/>
                  <a:gd name="T45" fmla="*/ 7 h 10"/>
                  <a:gd name="T46" fmla="*/ 0 w 11"/>
                  <a:gd name="T47" fmla="*/ 7 h 10"/>
                  <a:gd name="T48" fmla="*/ 2 w 11"/>
                  <a:gd name="T49" fmla="*/ 10 h 10"/>
                  <a:gd name="T50" fmla="*/ 2 w 11"/>
                  <a:gd name="T51" fmla="*/ 12 h 10"/>
                  <a:gd name="T52" fmla="*/ 2 w 11"/>
                  <a:gd name="T53" fmla="*/ 12 h 10"/>
                  <a:gd name="T54" fmla="*/ 2 w 11"/>
                  <a:gd name="T55" fmla="*/ 14 h 10"/>
                  <a:gd name="T56" fmla="*/ 0 w 11"/>
                  <a:gd name="T57" fmla="*/ 17 h 10"/>
                  <a:gd name="T58" fmla="*/ 2 w 11"/>
                  <a:gd name="T59" fmla="*/ 17 h 10"/>
                  <a:gd name="T60" fmla="*/ 5 w 11"/>
                  <a:gd name="T61" fmla="*/ 19 h 10"/>
                  <a:gd name="T62" fmla="*/ 5 w 11"/>
                  <a:gd name="T63" fmla="*/ 19 h 10"/>
                  <a:gd name="T64" fmla="*/ 7 w 11"/>
                  <a:gd name="T65" fmla="*/ 19 h 10"/>
                  <a:gd name="T66" fmla="*/ 7 w 11"/>
                  <a:gd name="T67" fmla="*/ 22 h 10"/>
                  <a:gd name="T68" fmla="*/ 7 w 11"/>
                  <a:gd name="T69" fmla="*/ 24 h 10"/>
                  <a:gd name="T70" fmla="*/ 9 w 11"/>
                  <a:gd name="T71" fmla="*/ 24 h 10"/>
                  <a:gd name="T72" fmla="*/ 12 w 11"/>
                  <a:gd name="T73" fmla="*/ 24 h 10"/>
                  <a:gd name="T74" fmla="*/ 12 w 11"/>
                  <a:gd name="T75" fmla="*/ 22 h 10"/>
                  <a:gd name="T76" fmla="*/ 14 w 11"/>
                  <a:gd name="T77" fmla="*/ 22 h 10"/>
                  <a:gd name="T78" fmla="*/ 14 w 11"/>
                  <a:gd name="T79" fmla="*/ 24 h 10"/>
                  <a:gd name="T80" fmla="*/ 17 w 11"/>
                  <a:gd name="T81" fmla="*/ 24 h 10"/>
                  <a:gd name="T82" fmla="*/ 19 w 11"/>
                  <a:gd name="T83" fmla="*/ 24 h 10"/>
                  <a:gd name="T84" fmla="*/ 19 w 11"/>
                  <a:gd name="T85" fmla="*/ 22 h 10"/>
                  <a:gd name="T86" fmla="*/ 19 w 11"/>
                  <a:gd name="T87" fmla="*/ 19 h 10"/>
                  <a:gd name="T88" fmla="*/ 19 w 11"/>
                  <a:gd name="T89" fmla="*/ 17 h 10"/>
                  <a:gd name="T90" fmla="*/ 21 w 11"/>
                  <a:gd name="T91" fmla="*/ 19 h 10"/>
                  <a:gd name="T92" fmla="*/ 24 w 11"/>
                  <a:gd name="T93" fmla="*/ 17 h 10"/>
                  <a:gd name="T94" fmla="*/ 24 w 11"/>
                  <a:gd name="T95" fmla="*/ 17 h 10"/>
                  <a:gd name="T96" fmla="*/ 24 w 11"/>
                  <a:gd name="T97" fmla="*/ 14 h 10"/>
                  <a:gd name="T98" fmla="*/ 14 w 11"/>
                  <a:gd name="T99" fmla="*/ 17 h 10"/>
                  <a:gd name="T100" fmla="*/ 7 w 11"/>
                  <a:gd name="T101" fmla="*/ 14 h 10"/>
                  <a:gd name="T102" fmla="*/ 9 w 11"/>
                  <a:gd name="T103" fmla="*/ 7 h 10"/>
                  <a:gd name="T104" fmla="*/ 17 w 11"/>
                  <a:gd name="T105" fmla="*/ 10 h 10"/>
                  <a:gd name="T106" fmla="*/ 14 w 11"/>
                  <a:gd name="T107" fmla="*/ 17 h 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" h="10">
                    <a:moveTo>
                      <a:pt x="10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10" y="6"/>
                      <a:pt x="10" y="6"/>
                    </a:cubicBezTo>
                    <a:close/>
                    <a:moveTo>
                      <a:pt x="6" y="7"/>
                    </a:moveTo>
                    <a:cubicBezTo>
                      <a:pt x="5" y="7"/>
                      <a:pt x="4" y="7"/>
                      <a:pt x="3" y="6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5" y="3"/>
                      <a:pt x="7" y="3"/>
                      <a:pt x="7" y="4"/>
                    </a:cubicBezTo>
                    <a:cubicBezTo>
                      <a:pt x="8" y="5"/>
                      <a:pt x="7" y="6"/>
                      <a:pt x="6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4" name="Freeform 107"/>
              <p:cNvSpPr>
                <a:spLocks noEditPoints="1" noChangeArrowheads="1"/>
              </p:cNvSpPr>
              <p:nvPr/>
            </p:nvSpPr>
            <p:spPr bwMode="auto">
              <a:xfrm>
                <a:off x="3878" y="1468"/>
                <a:ext cx="52" cy="55"/>
              </a:xfrm>
              <a:custGeom>
                <a:avLst/>
                <a:gdLst>
                  <a:gd name="T0" fmla="*/ 50 w 22"/>
                  <a:gd name="T1" fmla="*/ 31 h 23"/>
                  <a:gd name="T2" fmla="*/ 47 w 22"/>
                  <a:gd name="T3" fmla="*/ 29 h 23"/>
                  <a:gd name="T4" fmla="*/ 47 w 22"/>
                  <a:gd name="T5" fmla="*/ 26 h 23"/>
                  <a:gd name="T6" fmla="*/ 50 w 22"/>
                  <a:gd name="T7" fmla="*/ 24 h 23"/>
                  <a:gd name="T8" fmla="*/ 52 w 22"/>
                  <a:gd name="T9" fmla="*/ 19 h 23"/>
                  <a:gd name="T10" fmla="*/ 50 w 22"/>
                  <a:gd name="T11" fmla="*/ 14 h 23"/>
                  <a:gd name="T12" fmla="*/ 45 w 22"/>
                  <a:gd name="T13" fmla="*/ 12 h 23"/>
                  <a:gd name="T14" fmla="*/ 43 w 22"/>
                  <a:gd name="T15" fmla="*/ 14 h 23"/>
                  <a:gd name="T16" fmla="*/ 38 w 22"/>
                  <a:gd name="T17" fmla="*/ 12 h 23"/>
                  <a:gd name="T18" fmla="*/ 40 w 22"/>
                  <a:gd name="T19" fmla="*/ 7 h 23"/>
                  <a:gd name="T20" fmla="*/ 38 w 22"/>
                  <a:gd name="T21" fmla="*/ 2 h 23"/>
                  <a:gd name="T22" fmla="*/ 33 w 22"/>
                  <a:gd name="T23" fmla="*/ 2 h 23"/>
                  <a:gd name="T24" fmla="*/ 28 w 22"/>
                  <a:gd name="T25" fmla="*/ 5 h 23"/>
                  <a:gd name="T26" fmla="*/ 28 w 22"/>
                  <a:gd name="T27" fmla="*/ 7 h 23"/>
                  <a:gd name="T28" fmla="*/ 24 w 22"/>
                  <a:gd name="T29" fmla="*/ 7 h 23"/>
                  <a:gd name="T30" fmla="*/ 21 w 22"/>
                  <a:gd name="T31" fmla="*/ 5 h 23"/>
                  <a:gd name="T32" fmla="*/ 17 w 22"/>
                  <a:gd name="T33" fmla="*/ 2 h 23"/>
                  <a:gd name="T34" fmla="*/ 14 w 22"/>
                  <a:gd name="T35" fmla="*/ 5 h 23"/>
                  <a:gd name="T36" fmla="*/ 12 w 22"/>
                  <a:gd name="T37" fmla="*/ 10 h 23"/>
                  <a:gd name="T38" fmla="*/ 12 w 22"/>
                  <a:gd name="T39" fmla="*/ 12 h 23"/>
                  <a:gd name="T40" fmla="*/ 9 w 22"/>
                  <a:gd name="T41" fmla="*/ 14 h 23"/>
                  <a:gd name="T42" fmla="*/ 7 w 22"/>
                  <a:gd name="T43" fmla="*/ 14 h 23"/>
                  <a:gd name="T44" fmla="*/ 2 w 22"/>
                  <a:gd name="T45" fmla="*/ 17 h 23"/>
                  <a:gd name="T46" fmla="*/ 0 w 22"/>
                  <a:gd name="T47" fmla="*/ 19 h 23"/>
                  <a:gd name="T48" fmla="*/ 2 w 22"/>
                  <a:gd name="T49" fmla="*/ 24 h 23"/>
                  <a:gd name="T50" fmla="*/ 5 w 22"/>
                  <a:gd name="T51" fmla="*/ 26 h 23"/>
                  <a:gd name="T52" fmla="*/ 5 w 22"/>
                  <a:gd name="T53" fmla="*/ 31 h 23"/>
                  <a:gd name="T54" fmla="*/ 2 w 22"/>
                  <a:gd name="T55" fmla="*/ 31 h 23"/>
                  <a:gd name="T56" fmla="*/ 0 w 22"/>
                  <a:gd name="T57" fmla="*/ 36 h 23"/>
                  <a:gd name="T58" fmla="*/ 2 w 22"/>
                  <a:gd name="T59" fmla="*/ 41 h 23"/>
                  <a:gd name="T60" fmla="*/ 7 w 22"/>
                  <a:gd name="T61" fmla="*/ 43 h 23"/>
                  <a:gd name="T62" fmla="*/ 9 w 22"/>
                  <a:gd name="T63" fmla="*/ 41 h 23"/>
                  <a:gd name="T64" fmla="*/ 14 w 22"/>
                  <a:gd name="T65" fmla="*/ 45 h 23"/>
                  <a:gd name="T66" fmla="*/ 12 w 22"/>
                  <a:gd name="T67" fmla="*/ 48 h 23"/>
                  <a:gd name="T68" fmla="*/ 14 w 22"/>
                  <a:gd name="T69" fmla="*/ 53 h 23"/>
                  <a:gd name="T70" fmla="*/ 19 w 22"/>
                  <a:gd name="T71" fmla="*/ 55 h 23"/>
                  <a:gd name="T72" fmla="*/ 24 w 22"/>
                  <a:gd name="T73" fmla="*/ 53 h 23"/>
                  <a:gd name="T74" fmla="*/ 24 w 22"/>
                  <a:gd name="T75" fmla="*/ 48 h 23"/>
                  <a:gd name="T76" fmla="*/ 28 w 22"/>
                  <a:gd name="T77" fmla="*/ 48 h 23"/>
                  <a:gd name="T78" fmla="*/ 31 w 22"/>
                  <a:gd name="T79" fmla="*/ 53 h 23"/>
                  <a:gd name="T80" fmla="*/ 35 w 22"/>
                  <a:gd name="T81" fmla="*/ 55 h 23"/>
                  <a:gd name="T82" fmla="*/ 38 w 22"/>
                  <a:gd name="T83" fmla="*/ 53 h 23"/>
                  <a:gd name="T84" fmla="*/ 40 w 22"/>
                  <a:gd name="T85" fmla="*/ 48 h 23"/>
                  <a:gd name="T86" fmla="*/ 40 w 22"/>
                  <a:gd name="T87" fmla="*/ 43 h 23"/>
                  <a:gd name="T88" fmla="*/ 43 w 22"/>
                  <a:gd name="T89" fmla="*/ 41 h 23"/>
                  <a:gd name="T90" fmla="*/ 45 w 22"/>
                  <a:gd name="T91" fmla="*/ 43 h 23"/>
                  <a:gd name="T92" fmla="*/ 50 w 22"/>
                  <a:gd name="T93" fmla="*/ 41 h 23"/>
                  <a:gd name="T94" fmla="*/ 52 w 22"/>
                  <a:gd name="T95" fmla="*/ 36 h 23"/>
                  <a:gd name="T96" fmla="*/ 50 w 22"/>
                  <a:gd name="T97" fmla="*/ 31 h 23"/>
                  <a:gd name="T98" fmla="*/ 31 w 22"/>
                  <a:gd name="T99" fmla="*/ 38 h 23"/>
                  <a:gd name="T100" fmla="*/ 17 w 22"/>
                  <a:gd name="T101" fmla="*/ 33 h 23"/>
                  <a:gd name="T102" fmla="*/ 21 w 22"/>
                  <a:gd name="T103" fmla="*/ 19 h 23"/>
                  <a:gd name="T104" fmla="*/ 35 w 22"/>
                  <a:gd name="T105" fmla="*/ 24 h 23"/>
                  <a:gd name="T106" fmla="*/ 31 w 22"/>
                  <a:gd name="T107" fmla="*/ 38 h 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2" h="23">
                    <a:moveTo>
                      <a:pt x="21" y="13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2" y="9"/>
                      <a:pt x="22" y="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5"/>
                      <a:pt x="16" y="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2"/>
                      <a:pt x="16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1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2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5" y="18"/>
                      <a:pt x="6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2"/>
                      <a:pt x="6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3"/>
                      <a:pt x="9" y="23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4" y="23"/>
                      <a:pt x="15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1"/>
                      <a:pt x="18" y="21"/>
                      <a:pt x="17" y="20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7"/>
                      <a:pt x="18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1" y="18"/>
                      <a:pt x="21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3"/>
                      <a:pt x="21" y="13"/>
                    </a:cubicBezTo>
                    <a:close/>
                    <a:moveTo>
                      <a:pt x="13" y="16"/>
                    </a:moveTo>
                    <a:cubicBezTo>
                      <a:pt x="10" y="17"/>
                      <a:pt x="8" y="16"/>
                      <a:pt x="7" y="14"/>
                    </a:cubicBezTo>
                    <a:cubicBezTo>
                      <a:pt x="6" y="11"/>
                      <a:pt x="7" y="9"/>
                      <a:pt x="9" y="8"/>
                    </a:cubicBezTo>
                    <a:cubicBezTo>
                      <a:pt x="11" y="7"/>
                      <a:pt x="14" y="8"/>
                      <a:pt x="15" y="10"/>
                    </a:cubicBezTo>
                    <a:cubicBezTo>
                      <a:pt x="16" y="12"/>
                      <a:pt x="15" y="15"/>
                      <a:pt x="13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5" name="Freeform 108"/>
              <p:cNvSpPr>
                <a:spLocks noEditPoints="1" noChangeArrowheads="1"/>
              </p:cNvSpPr>
              <p:nvPr/>
            </p:nvSpPr>
            <p:spPr bwMode="auto">
              <a:xfrm>
                <a:off x="4165" y="2016"/>
                <a:ext cx="68" cy="69"/>
              </a:xfrm>
              <a:custGeom>
                <a:avLst/>
                <a:gdLst>
                  <a:gd name="T0" fmla="*/ 66 w 29"/>
                  <a:gd name="T1" fmla="*/ 38 h 29"/>
                  <a:gd name="T2" fmla="*/ 61 w 29"/>
                  <a:gd name="T3" fmla="*/ 36 h 29"/>
                  <a:gd name="T4" fmla="*/ 61 w 29"/>
                  <a:gd name="T5" fmla="*/ 31 h 29"/>
                  <a:gd name="T6" fmla="*/ 66 w 29"/>
                  <a:gd name="T7" fmla="*/ 29 h 29"/>
                  <a:gd name="T8" fmla="*/ 68 w 29"/>
                  <a:gd name="T9" fmla="*/ 24 h 29"/>
                  <a:gd name="T10" fmla="*/ 66 w 29"/>
                  <a:gd name="T11" fmla="*/ 17 h 29"/>
                  <a:gd name="T12" fmla="*/ 59 w 29"/>
                  <a:gd name="T13" fmla="*/ 14 h 29"/>
                  <a:gd name="T14" fmla="*/ 54 w 29"/>
                  <a:gd name="T15" fmla="*/ 17 h 29"/>
                  <a:gd name="T16" fmla="*/ 52 w 29"/>
                  <a:gd name="T17" fmla="*/ 14 h 29"/>
                  <a:gd name="T18" fmla="*/ 52 w 29"/>
                  <a:gd name="T19" fmla="*/ 10 h 29"/>
                  <a:gd name="T20" fmla="*/ 49 w 29"/>
                  <a:gd name="T21" fmla="*/ 2 h 29"/>
                  <a:gd name="T22" fmla="*/ 45 w 29"/>
                  <a:gd name="T23" fmla="*/ 0 h 29"/>
                  <a:gd name="T24" fmla="*/ 38 w 29"/>
                  <a:gd name="T25" fmla="*/ 2 h 29"/>
                  <a:gd name="T26" fmla="*/ 38 w 29"/>
                  <a:gd name="T27" fmla="*/ 7 h 29"/>
                  <a:gd name="T28" fmla="*/ 30 w 29"/>
                  <a:gd name="T29" fmla="*/ 7 h 29"/>
                  <a:gd name="T30" fmla="*/ 30 w 29"/>
                  <a:gd name="T31" fmla="*/ 2 h 29"/>
                  <a:gd name="T32" fmla="*/ 23 w 29"/>
                  <a:gd name="T33" fmla="*/ 0 h 29"/>
                  <a:gd name="T34" fmla="*/ 19 w 29"/>
                  <a:gd name="T35" fmla="*/ 2 h 29"/>
                  <a:gd name="T36" fmla="*/ 16 w 29"/>
                  <a:gd name="T37" fmla="*/ 10 h 29"/>
                  <a:gd name="T38" fmla="*/ 16 w 29"/>
                  <a:gd name="T39" fmla="*/ 14 h 29"/>
                  <a:gd name="T40" fmla="*/ 14 w 29"/>
                  <a:gd name="T41" fmla="*/ 17 h 29"/>
                  <a:gd name="T42" fmla="*/ 9 w 29"/>
                  <a:gd name="T43" fmla="*/ 17 h 29"/>
                  <a:gd name="T44" fmla="*/ 2 w 29"/>
                  <a:gd name="T45" fmla="*/ 19 h 29"/>
                  <a:gd name="T46" fmla="*/ 2 w 29"/>
                  <a:gd name="T47" fmla="*/ 24 h 29"/>
                  <a:gd name="T48" fmla="*/ 5 w 29"/>
                  <a:gd name="T49" fmla="*/ 31 h 29"/>
                  <a:gd name="T50" fmla="*/ 7 w 29"/>
                  <a:gd name="T51" fmla="*/ 31 h 29"/>
                  <a:gd name="T52" fmla="*/ 7 w 29"/>
                  <a:gd name="T53" fmla="*/ 38 h 29"/>
                  <a:gd name="T54" fmla="*/ 5 w 29"/>
                  <a:gd name="T55" fmla="*/ 38 h 29"/>
                  <a:gd name="T56" fmla="*/ 2 w 29"/>
                  <a:gd name="T57" fmla="*/ 45 h 29"/>
                  <a:gd name="T58" fmla="*/ 5 w 29"/>
                  <a:gd name="T59" fmla="*/ 50 h 29"/>
                  <a:gd name="T60" fmla="*/ 9 w 29"/>
                  <a:gd name="T61" fmla="*/ 52 h 29"/>
                  <a:gd name="T62" fmla="*/ 14 w 29"/>
                  <a:gd name="T63" fmla="*/ 52 h 29"/>
                  <a:gd name="T64" fmla="*/ 19 w 29"/>
                  <a:gd name="T65" fmla="*/ 55 h 29"/>
                  <a:gd name="T66" fmla="*/ 16 w 29"/>
                  <a:gd name="T67" fmla="*/ 59 h 29"/>
                  <a:gd name="T68" fmla="*/ 19 w 29"/>
                  <a:gd name="T69" fmla="*/ 67 h 29"/>
                  <a:gd name="T70" fmla="*/ 23 w 29"/>
                  <a:gd name="T71" fmla="*/ 67 h 29"/>
                  <a:gd name="T72" fmla="*/ 30 w 29"/>
                  <a:gd name="T73" fmla="*/ 64 h 29"/>
                  <a:gd name="T74" fmla="*/ 33 w 29"/>
                  <a:gd name="T75" fmla="*/ 62 h 29"/>
                  <a:gd name="T76" fmla="*/ 38 w 29"/>
                  <a:gd name="T77" fmla="*/ 59 h 29"/>
                  <a:gd name="T78" fmla="*/ 40 w 29"/>
                  <a:gd name="T79" fmla="*/ 64 h 29"/>
                  <a:gd name="T80" fmla="*/ 47 w 29"/>
                  <a:gd name="T81" fmla="*/ 67 h 29"/>
                  <a:gd name="T82" fmla="*/ 52 w 29"/>
                  <a:gd name="T83" fmla="*/ 64 h 29"/>
                  <a:gd name="T84" fmla="*/ 54 w 29"/>
                  <a:gd name="T85" fmla="*/ 59 h 29"/>
                  <a:gd name="T86" fmla="*/ 52 w 29"/>
                  <a:gd name="T87" fmla="*/ 55 h 29"/>
                  <a:gd name="T88" fmla="*/ 54 w 29"/>
                  <a:gd name="T89" fmla="*/ 50 h 29"/>
                  <a:gd name="T90" fmla="*/ 59 w 29"/>
                  <a:gd name="T91" fmla="*/ 52 h 29"/>
                  <a:gd name="T92" fmla="*/ 66 w 29"/>
                  <a:gd name="T93" fmla="*/ 50 h 29"/>
                  <a:gd name="T94" fmla="*/ 68 w 29"/>
                  <a:gd name="T95" fmla="*/ 45 h 29"/>
                  <a:gd name="T96" fmla="*/ 66 w 29"/>
                  <a:gd name="T97" fmla="*/ 38 h 29"/>
                  <a:gd name="T98" fmla="*/ 40 w 29"/>
                  <a:gd name="T99" fmla="*/ 48 h 29"/>
                  <a:gd name="T100" fmla="*/ 21 w 29"/>
                  <a:gd name="T101" fmla="*/ 40 h 29"/>
                  <a:gd name="T102" fmla="*/ 28 w 29"/>
                  <a:gd name="T103" fmla="*/ 21 h 29"/>
                  <a:gd name="T104" fmla="*/ 47 w 29"/>
                  <a:gd name="T105" fmla="*/ 29 h 29"/>
                  <a:gd name="T106" fmla="*/ 40 w 29"/>
                  <a:gd name="T107" fmla="*/ 48 h 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9" h="29">
                    <a:moveTo>
                      <a:pt x="28" y="16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2"/>
                      <a:pt x="29" y="11"/>
                      <a:pt x="29" y="1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6"/>
                      <a:pt x="26" y="6"/>
                      <a:pt x="25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2" y="6"/>
                      <a:pt x="22" y="6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3"/>
                      <a:pt x="22" y="2"/>
                      <a:pt x="21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0"/>
                      <a:pt x="16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3"/>
                      <a:pt x="8" y="23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7" y="27"/>
                      <a:pt x="8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6"/>
                      <a:pt x="15" y="26"/>
                      <a:pt x="16" y="25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9" y="29"/>
                      <a:pt x="20" y="28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7"/>
                      <a:pt x="23" y="26"/>
                      <a:pt x="23" y="25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2"/>
                      <a:pt x="23" y="22"/>
                      <a:pt x="23" y="21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2"/>
                      <a:pt x="28" y="22"/>
                      <a:pt x="28" y="21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9" y="16"/>
                      <a:pt x="28" y="16"/>
                    </a:cubicBezTo>
                    <a:close/>
                    <a:moveTo>
                      <a:pt x="17" y="20"/>
                    </a:moveTo>
                    <a:cubicBezTo>
                      <a:pt x="14" y="21"/>
                      <a:pt x="11" y="19"/>
                      <a:pt x="9" y="17"/>
                    </a:cubicBezTo>
                    <a:cubicBezTo>
                      <a:pt x="8" y="14"/>
                      <a:pt x="9" y="11"/>
                      <a:pt x="12" y="9"/>
                    </a:cubicBezTo>
                    <a:cubicBezTo>
                      <a:pt x="15" y="8"/>
                      <a:pt x="18" y="9"/>
                      <a:pt x="20" y="12"/>
                    </a:cubicBezTo>
                    <a:cubicBezTo>
                      <a:pt x="21" y="15"/>
                      <a:pt x="20" y="18"/>
                      <a:pt x="17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6" name="Freeform 109"/>
              <p:cNvSpPr>
                <a:spLocks noEditPoints="1" noChangeArrowheads="1"/>
              </p:cNvSpPr>
              <p:nvPr/>
            </p:nvSpPr>
            <p:spPr bwMode="auto">
              <a:xfrm>
                <a:off x="4046" y="1967"/>
                <a:ext cx="76" cy="78"/>
              </a:xfrm>
              <a:custGeom>
                <a:avLst/>
                <a:gdLst>
                  <a:gd name="T0" fmla="*/ 74 w 32"/>
                  <a:gd name="T1" fmla="*/ 45 h 33"/>
                  <a:gd name="T2" fmla="*/ 67 w 32"/>
                  <a:gd name="T3" fmla="*/ 43 h 33"/>
                  <a:gd name="T4" fmla="*/ 67 w 32"/>
                  <a:gd name="T5" fmla="*/ 35 h 33"/>
                  <a:gd name="T6" fmla="*/ 71 w 32"/>
                  <a:gd name="T7" fmla="*/ 33 h 33"/>
                  <a:gd name="T8" fmla="*/ 76 w 32"/>
                  <a:gd name="T9" fmla="*/ 26 h 33"/>
                  <a:gd name="T10" fmla="*/ 74 w 32"/>
                  <a:gd name="T11" fmla="*/ 21 h 33"/>
                  <a:gd name="T12" fmla="*/ 67 w 32"/>
                  <a:gd name="T13" fmla="*/ 19 h 33"/>
                  <a:gd name="T14" fmla="*/ 59 w 32"/>
                  <a:gd name="T15" fmla="*/ 21 h 33"/>
                  <a:gd name="T16" fmla="*/ 57 w 32"/>
                  <a:gd name="T17" fmla="*/ 17 h 33"/>
                  <a:gd name="T18" fmla="*/ 59 w 32"/>
                  <a:gd name="T19" fmla="*/ 12 h 33"/>
                  <a:gd name="T20" fmla="*/ 55 w 32"/>
                  <a:gd name="T21" fmla="*/ 5 h 33"/>
                  <a:gd name="T22" fmla="*/ 50 w 32"/>
                  <a:gd name="T23" fmla="*/ 2 h 33"/>
                  <a:gd name="T24" fmla="*/ 43 w 32"/>
                  <a:gd name="T25" fmla="*/ 5 h 33"/>
                  <a:gd name="T26" fmla="*/ 40 w 32"/>
                  <a:gd name="T27" fmla="*/ 9 h 33"/>
                  <a:gd name="T28" fmla="*/ 36 w 32"/>
                  <a:gd name="T29" fmla="*/ 9 h 33"/>
                  <a:gd name="T30" fmla="*/ 33 w 32"/>
                  <a:gd name="T31" fmla="*/ 5 h 33"/>
                  <a:gd name="T32" fmla="*/ 26 w 32"/>
                  <a:gd name="T33" fmla="*/ 2 h 33"/>
                  <a:gd name="T34" fmla="*/ 19 w 32"/>
                  <a:gd name="T35" fmla="*/ 5 h 33"/>
                  <a:gd name="T36" fmla="*/ 17 w 32"/>
                  <a:gd name="T37" fmla="*/ 12 h 33"/>
                  <a:gd name="T38" fmla="*/ 19 w 32"/>
                  <a:gd name="T39" fmla="*/ 17 h 33"/>
                  <a:gd name="T40" fmla="*/ 14 w 32"/>
                  <a:gd name="T41" fmla="*/ 21 h 33"/>
                  <a:gd name="T42" fmla="*/ 10 w 32"/>
                  <a:gd name="T43" fmla="*/ 19 h 33"/>
                  <a:gd name="T44" fmla="*/ 2 w 32"/>
                  <a:gd name="T45" fmla="*/ 21 h 33"/>
                  <a:gd name="T46" fmla="*/ 0 w 32"/>
                  <a:gd name="T47" fmla="*/ 28 h 33"/>
                  <a:gd name="T48" fmla="*/ 2 w 32"/>
                  <a:gd name="T49" fmla="*/ 35 h 33"/>
                  <a:gd name="T50" fmla="*/ 7 w 32"/>
                  <a:gd name="T51" fmla="*/ 38 h 33"/>
                  <a:gd name="T52" fmla="*/ 7 w 32"/>
                  <a:gd name="T53" fmla="*/ 43 h 33"/>
                  <a:gd name="T54" fmla="*/ 2 w 32"/>
                  <a:gd name="T55" fmla="*/ 45 h 33"/>
                  <a:gd name="T56" fmla="*/ 0 w 32"/>
                  <a:gd name="T57" fmla="*/ 52 h 33"/>
                  <a:gd name="T58" fmla="*/ 2 w 32"/>
                  <a:gd name="T59" fmla="*/ 59 h 33"/>
                  <a:gd name="T60" fmla="*/ 10 w 32"/>
                  <a:gd name="T61" fmla="*/ 61 h 33"/>
                  <a:gd name="T62" fmla="*/ 14 w 32"/>
                  <a:gd name="T63" fmla="*/ 59 h 33"/>
                  <a:gd name="T64" fmla="*/ 19 w 32"/>
                  <a:gd name="T65" fmla="*/ 64 h 33"/>
                  <a:gd name="T66" fmla="*/ 17 w 32"/>
                  <a:gd name="T67" fmla="*/ 69 h 33"/>
                  <a:gd name="T68" fmla="*/ 21 w 32"/>
                  <a:gd name="T69" fmla="*/ 76 h 33"/>
                  <a:gd name="T70" fmla="*/ 26 w 32"/>
                  <a:gd name="T71" fmla="*/ 78 h 33"/>
                  <a:gd name="T72" fmla="*/ 33 w 32"/>
                  <a:gd name="T73" fmla="*/ 73 h 33"/>
                  <a:gd name="T74" fmla="*/ 36 w 32"/>
                  <a:gd name="T75" fmla="*/ 69 h 33"/>
                  <a:gd name="T76" fmla="*/ 40 w 32"/>
                  <a:gd name="T77" fmla="*/ 69 h 33"/>
                  <a:gd name="T78" fmla="*/ 43 w 32"/>
                  <a:gd name="T79" fmla="*/ 73 h 33"/>
                  <a:gd name="T80" fmla="*/ 50 w 32"/>
                  <a:gd name="T81" fmla="*/ 76 h 33"/>
                  <a:gd name="T82" fmla="*/ 57 w 32"/>
                  <a:gd name="T83" fmla="*/ 73 h 33"/>
                  <a:gd name="T84" fmla="*/ 59 w 32"/>
                  <a:gd name="T85" fmla="*/ 66 h 33"/>
                  <a:gd name="T86" fmla="*/ 57 w 32"/>
                  <a:gd name="T87" fmla="*/ 61 h 33"/>
                  <a:gd name="T88" fmla="*/ 62 w 32"/>
                  <a:gd name="T89" fmla="*/ 57 h 33"/>
                  <a:gd name="T90" fmla="*/ 67 w 32"/>
                  <a:gd name="T91" fmla="*/ 59 h 33"/>
                  <a:gd name="T92" fmla="*/ 74 w 32"/>
                  <a:gd name="T93" fmla="*/ 57 h 33"/>
                  <a:gd name="T94" fmla="*/ 76 w 32"/>
                  <a:gd name="T95" fmla="*/ 52 h 33"/>
                  <a:gd name="T96" fmla="*/ 74 w 32"/>
                  <a:gd name="T97" fmla="*/ 45 h 33"/>
                  <a:gd name="T98" fmla="*/ 43 w 32"/>
                  <a:gd name="T99" fmla="*/ 54 h 33"/>
                  <a:gd name="T100" fmla="*/ 24 w 32"/>
                  <a:gd name="T101" fmla="*/ 45 h 33"/>
                  <a:gd name="T102" fmla="*/ 31 w 32"/>
                  <a:gd name="T103" fmla="*/ 26 h 33"/>
                  <a:gd name="T104" fmla="*/ 50 w 32"/>
                  <a:gd name="T105" fmla="*/ 33 h 33"/>
                  <a:gd name="T106" fmla="*/ 43 w 32"/>
                  <a:gd name="T107" fmla="*/ 54 h 3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2" h="33">
                    <a:moveTo>
                      <a:pt x="31" y="19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7"/>
                      <a:pt x="28" y="16"/>
                      <a:pt x="28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4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8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6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2" y="26"/>
                      <a:pt x="3" y="26"/>
                      <a:pt x="4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6"/>
                      <a:pt x="7" y="26"/>
                      <a:pt x="8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2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9" y="32"/>
                      <a:pt x="20" y="33"/>
                      <a:pt x="21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30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0" y="25"/>
                      <a:pt x="31" y="24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0"/>
                      <a:pt x="32" y="19"/>
                      <a:pt x="31" y="19"/>
                    </a:cubicBezTo>
                    <a:close/>
                    <a:moveTo>
                      <a:pt x="18" y="23"/>
                    </a:moveTo>
                    <a:cubicBezTo>
                      <a:pt x="15" y="24"/>
                      <a:pt x="11" y="23"/>
                      <a:pt x="10" y="19"/>
                    </a:cubicBezTo>
                    <a:cubicBezTo>
                      <a:pt x="9" y="16"/>
                      <a:pt x="10" y="12"/>
                      <a:pt x="13" y="11"/>
                    </a:cubicBezTo>
                    <a:cubicBezTo>
                      <a:pt x="16" y="10"/>
                      <a:pt x="20" y="11"/>
                      <a:pt x="21" y="14"/>
                    </a:cubicBezTo>
                    <a:cubicBezTo>
                      <a:pt x="23" y="18"/>
                      <a:pt x="21" y="21"/>
                      <a:pt x="18" y="2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7" name="Freeform 110"/>
              <p:cNvSpPr>
                <a:spLocks noChangeArrowheads="1"/>
              </p:cNvSpPr>
              <p:nvPr/>
            </p:nvSpPr>
            <p:spPr bwMode="auto">
              <a:xfrm>
                <a:off x="3750" y="2776"/>
                <a:ext cx="26" cy="28"/>
              </a:xfrm>
              <a:custGeom>
                <a:avLst/>
                <a:gdLst>
                  <a:gd name="T0" fmla="*/ 19 w 26"/>
                  <a:gd name="T1" fmla="*/ 28 h 28"/>
                  <a:gd name="T2" fmla="*/ 26 w 26"/>
                  <a:gd name="T3" fmla="*/ 21 h 28"/>
                  <a:gd name="T4" fmla="*/ 26 w 26"/>
                  <a:gd name="T5" fmla="*/ 9 h 28"/>
                  <a:gd name="T6" fmla="*/ 19 w 26"/>
                  <a:gd name="T7" fmla="*/ 0 h 28"/>
                  <a:gd name="T8" fmla="*/ 7 w 26"/>
                  <a:gd name="T9" fmla="*/ 0 h 28"/>
                  <a:gd name="T10" fmla="*/ 0 w 26"/>
                  <a:gd name="T11" fmla="*/ 9 h 28"/>
                  <a:gd name="T12" fmla="*/ 0 w 26"/>
                  <a:gd name="T13" fmla="*/ 21 h 28"/>
                  <a:gd name="T14" fmla="*/ 7 w 26"/>
                  <a:gd name="T15" fmla="*/ 28 h 28"/>
                  <a:gd name="T16" fmla="*/ 19 w 26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8">
                    <a:moveTo>
                      <a:pt x="19" y="28"/>
                    </a:moveTo>
                    <a:lnTo>
                      <a:pt x="26" y="21"/>
                    </a:lnTo>
                    <a:lnTo>
                      <a:pt x="26" y="9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7" y="28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8" name="Freeform 111"/>
              <p:cNvSpPr>
                <a:spLocks noChangeArrowheads="1"/>
              </p:cNvSpPr>
              <p:nvPr/>
            </p:nvSpPr>
            <p:spPr bwMode="auto">
              <a:xfrm>
                <a:off x="3724" y="2781"/>
                <a:ext cx="78" cy="85"/>
              </a:xfrm>
              <a:custGeom>
                <a:avLst/>
                <a:gdLst>
                  <a:gd name="T0" fmla="*/ 69 w 33"/>
                  <a:gd name="T1" fmla="*/ 19 h 36"/>
                  <a:gd name="T2" fmla="*/ 61 w 33"/>
                  <a:gd name="T3" fmla="*/ 0 h 36"/>
                  <a:gd name="T4" fmla="*/ 59 w 33"/>
                  <a:gd name="T5" fmla="*/ 0 h 36"/>
                  <a:gd name="T6" fmla="*/ 59 w 33"/>
                  <a:gd name="T7" fmla="*/ 19 h 36"/>
                  <a:gd name="T8" fmla="*/ 47 w 33"/>
                  <a:gd name="T9" fmla="*/ 31 h 36"/>
                  <a:gd name="T10" fmla="*/ 40 w 33"/>
                  <a:gd name="T11" fmla="*/ 31 h 36"/>
                  <a:gd name="T12" fmla="*/ 38 w 33"/>
                  <a:gd name="T13" fmla="*/ 31 h 36"/>
                  <a:gd name="T14" fmla="*/ 31 w 33"/>
                  <a:gd name="T15" fmla="*/ 31 h 36"/>
                  <a:gd name="T16" fmla="*/ 19 w 33"/>
                  <a:gd name="T17" fmla="*/ 19 h 36"/>
                  <a:gd name="T18" fmla="*/ 19 w 33"/>
                  <a:gd name="T19" fmla="*/ 0 h 36"/>
                  <a:gd name="T20" fmla="*/ 17 w 33"/>
                  <a:gd name="T21" fmla="*/ 0 h 36"/>
                  <a:gd name="T22" fmla="*/ 9 w 33"/>
                  <a:gd name="T23" fmla="*/ 19 h 36"/>
                  <a:gd name="T24" fmla="*/ 28 w 33"/>
                  <a:gd name="T25" fmla="*/ 54 h 36"/>
                  <a:gd name="T26" fmla="*/ 28 w 33"/>
                  <a:gd name="T27" fmla="*/ 80 h 36"/>
                  <a:gd name="T28" fmla="*/ 33 w 33"/>
                  <a:gd name="T29" fmla="*/ 85 h 36"/>
                  <a:gd name="T30" fmla="*/ 45 w 33"/>
                  <a:gd name="T31" fmla="*/ 85 h 36"/>
                  <a:gd name="T32" fmla="*/ 52 w 33"/>
                  <a:gd name="T33" fmla="*/ 78 h 36"/>
                  <a:gd name="T34" fmla="*/ 52 w 33"/>
                  <a:gd name="T35" fmla="*/ 54 h 36"/>
                  <a:gd name="T36" fmla="*/ 69 w 33"/>
                  <a:gd name="T37" fmla="*/ 19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36">
                    <a:moveTo>
                      <a:pt x="29" y="8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0" y="18"/>
                      <a:pt x="12" y="2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5"/>
                      <a:pt x="13" y="36"/>
                      <a:pt x="14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6"/>
                      <a:pt x="22" y="35"/>
                      <a:pt x="22" y="3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33" y="1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9" name="Freeform 112"/>
              <p:cNvSpPr>
                <a:spLocks noChangeArrowheads="1"/>
              </p:cNvSpPr>
              <p:nvPr/>
            </p:nvSpPr>
            <p:spPr bwMode="auto">
              <a:xfrm>
                <a:off x="3826" y="1406"/>
                <a:ext cx="19" cy="19"/>
              </a:xfrm>
              <a:custGeom>
                <a:avLst/>
                <a:gdLst>
                  <a:gd name="T0" fmla="*/ 0 w 19"/>
                  <a:gd name="T1" fmla="*/ 15 h 19"/>
                  <a:gd name="T2" fmla="*/ 5 w 19"/>
                  <a:gd name="T3" fmla="*/ 19 h 19"/>
                  <a:gd name="T4" fmla="*/ 14 w 19"/>
                  <a:gd name="T5" fmla="*/ 19 h 19"/>
                  <a:gd name="T6" fmla="*/ 19 w 19"/>
                  <a:gd name="T7" fmla="*/ 15 h 19"/>
                  <a:gd name="T8" fmla="*/ 19 w 19"/>
                  <a:gd name="T9" fmla="*/ 5 h 19"/>
                  <a:gd name="T10" fmla="*/ 14 w 19"/>
                  <a:gd name="T11" fmla="*/ 0 h 19"/>
                  <a:gd name="T12" fmla="*/ 5 w 19"/>
                  <a:gd name="T13" fmla="*/ 0 h 19"/>
                  <a:gd name="T14" fmla="*/ 0 w 19"/>
                  <a:gd name="T15" fmla="*/ 5 h 19"/>
                  <a:gd name="T16" fmla="*/ 0 w 19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5" y="19"/>
                    </a:lnTo>
                    <a:lnTo>
                      <a:pt x="14" y="19"/>
                    </a:lnTo>
                    <a:lnTo>
                      <a:pt x="19" y="15"/>
                    </a:lnTo>
                    <a:lnTo>
                      <a:pt x="19" y="5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0" name="Freeform 113"/>
              <p:cNvSpPr>
                <a:spLocks noChangeArrowheads="1"/>
              </p:cNvSpPr>
              <p:nvPr/>
            </p:nvSpPr>
            <p:spPr bwMode="auto">
              <a:xfrm>
                <a:off x="3783" y="1387"/>
                <a:ext cx="59" cy="57"/>
              </a:xfrm>
              <a:custGeom>
                <a:avLst/>
                <a:gdLst>
                  <a:gd name="T0" fmla="*/ 45 w 25"/>
                  <a:gd name="T1" fmla="*/ 50 h 24"/>
                  <a:gd name="T2" fmla="*/ 59 w 25"/>
                  <a:gd name="T3" fmla="*/ 45 h 24"/>
                  <a:gd name="T4" fmla="*/ 59 w 25"/>
                  <a:gd name="T5" fmla="*/ 43 h 24"/>
                  <a:gd name="T6" fmla="*/ 45 w 25"/>
                  <a:gd name="T7" fmla="*/ 43 h 24"/>
                  <a:gd name="T8" fmla="*/ 38 w 25"/>
                  <a:gd name="T9" fmla="*/ 33 h 24"/>
                  <a:gd name="T10" fmla="*/ 38 w 25"/>
                  <a:gd name="T11" fmla="*/ 31 h 24"/>
                  <a:gd name="T12" fmla="*/ 38 w 25"/>
                  <a:gd name="T13" fmla="*/ 26 h 24"/>
                  <a:gd name="T14" fmla="*/ 38 w 25"/>
                  <a:gd name="T15" fmla="*/ 24 h 24"/>
                  <a:gd name="T16" fmla="*/ 45 w 25"/>
                  <a:gd name="T17" fmla="*/ 14 h 24"/>
                  <a:gd name="T18" fmla="*/ 59 w 25"/>
                  <a:gd name="T19" fmla="*/ 14 h 24"/>
                  <a:gd name="T20" fmla="*/ 59 w 25"/>
                  <a:gd name="T21" fmla="*/ 14 h 24"/>
                  <a:gd name="T22" fmla="*/ 45 w 25"/>
                  <a:gd name="T23" fmla="*/ 7 h 24"/>
                  <a:gd name="T24" fmla="*/ 21 w 25"/>
                  <a:gd name="T25" fmla="*/ 21 h 24"/>
                  <a:gd name="T26" fmla="*/ 2 w 25"/>
                  <a:gd name="T27" fmla="*/ 21 h 24"/>
                  <a:gd name="T28" fmla="*/ 0 w 25"/>
                  <a:gd name="T29" fmla="*/ 24 h 24"/>
                  <a:gd name="T30" fmla="*/ 0 w 25"/>
                  <a:gd name="T31" fmla="*/ 33 h 24"/>
                  <a:gd name="T32" fmla="*/ 2 w 25"/>
                  <a:gd name="T33" fmla="*/ 38 h 24"/>
                  <a:gd name="T34" fmla="*/ 21 w 25"/>
                  <a:gd name="T35" fmla="*/ 38 h 24"/>
                  <a:gd name="T36" fmla="*/ 45 w 25"/>
                  <a:gd name="T37" fmla="*/ 5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" h="24">
                    <a:moveTo>
                      <a:pt x="19" y="21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2" y="0"/>
                      <a:pt x="9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2" y="24"/>
                      <a:pt x="19" y="21"/>
                      <a:pt x="19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1" name="Freeform 114"/>
              <p:cNvSpPr>
                <a:spLocks noEditPoints="1" noChangeArrowheads="1"/>
              </p:cNvSpPr>
              <p:nvPr/>
            </p:nvSpPr>
            <p:spPr bwMode="auto">
              <a:xfrm>
                <a:off x="3764" y="1694"/>
                <a:ext cx="29" cy="26"/>
              </a:xfrm>
              <a:custGeom>
                <a:avLst/>
                <a:gdLst>
                  <a:gd name="T0" fmla="*/ 2 w 12"/>
                  <a:gd name="T1" fmla="*/ 14 h 11"/>
                  <a:gd name="T2" fmla="*/ 29 w 12"/>
                  <a:gd name="T3" fmla="*/ 12 h 11"/>
                  <a:gd name="T4" fmla="*/ 24 w 12"/>
                  <a:gd name="T5" fmla="*/ 21 h 11"/>
                  <a:gd name="T6" fmla="*/ 22 w 12"/>
                  <a:gd name="T7" fmla="*/ 19 h 11"/>
                  <a:gd name="T8" fmla="*/ 22 w 12"/>
                  <a:gd name="T9" fmla="*/ 21 h 11"/>
                  <a:gd name="T10" fmla="*/ 19 w 12"/>
                  <a:gd name="T11" fmla="*/ 21 h 11"/>
                  <a:gd name="T12" fmla="*/ 19 w 12"/>
                  <a:gd name="T13" fmla="*/ 21 h 11"/>
                  <a:gd name="T14" fmla="*/ 17 w 12"/>
                  <a:gd name="T15" fmla="*/ 24 h 11"/>
                  <a:gd name="T16" fmla="*/ 15 w 12"/>
                  <a:gd name="T17" fmla="*/ 21 h 11"/>
                  <a:gd name="T18" fmla="*/ 15 w 12"/>
                  <a:gd name="T19" fmla="*/ 24 h 11"/>
                  <a:gd name="T20" fmla="*/ 12 w 12"/>
                  <a:gd name="T21" fmla="*/ 24 h 11"/>
                  <a:gd name="T22" fmla="*/ 10 w 12"/>
                  <a:gd name="T23" fmla="*/ 21 h 11"/>
                  <a:gd name="T24" fmla="*/ 7 w 12"/>
                  <a:gd name="T25" fmla="*/ 21 h 11"/>
                  <a:gd name="T26" fmla="*/ 10 w 12"/>
                  <a:gd name="T27" fmla="*/ 19 h 11"/>
                  <a:gd name="T28" fmla="*/ 7 w 12"/>
                  <a:gd name="T29" fmla="*/ 21 h 11"/>
                  <a:gd name="T30" fmla="*/ 5 w 12"/>
                  <a:gd name="T31" fmla="*/ 17 h 11"/>
                  <a:gd name="T32" fmla="*/ 5 w 12"/>
                  <a:gd name="T33" fmla="*/ 17 h 11"/>
                  <a:gd name="T34" fmla="*/ 2 w 12"/>
                  <a:gd name="T35" fmla="*/ 14 h 11"/>
                  <a:gd name="T36" fmla="*/ 5 w 12"/>
                  <a:gd name="T37" fmla="*/ 14 h 11"/>
                  <a:gd name="T38" fmla="*/ 2 w 12"/>
                  <a:gd name="T39" fmla="*/ 12 h 11"/>
                  <a:gd name="T40" fmla="*/ 5 w 12"/>
                  <a:gd name="T41" fmla="*/ 9 h 11"/>
                  <a:gd name="T42" fmla="*/ 5 w 12"/>
                  <a:gd name="T43" fmla="*/ 9 h 11"/>
                  <a:gd name="T44" fmla="*/ 5 w 12"/>
                  <a:gd name="T45" fmla="*/ 5 h 11"/>
                  <a:gd name="T46" fmla="*/ 10 w 12"/>
                  <a:gd name="T47" fmla="*/ 7 h 11"/>
                  <a:gd name="T48" fmla="*/ 7 w 12"/>
                  <a:gd name="T49" fmla="*/ 5 h 11"/>
                  <a:gd name="T50" fmla="*/ 10 w 12"/>
                  <a:gd name="T51" fmla="*/ 5 h 11"/>
                  <a:gd name="T52" fmla="*/ 12 w 12"/>
                  <a:gd name="T53" fmla="*/ 5 h 11"/>
                  <a:gd name="T54" fmla="*/ 15 w 12"/>
                  <a:gd name="T55" fmla="*/ 2 h 11"/>
                  <a:gd name="T56" fmla="*/ 15 w 12"/>
                  <a:gd name="T57" fmla="*/ 5 h 11"/>
                  <a:gd name="T58" fmla="*/ 17 w 12"/>
                  <a:gd name="T59" fmla="*/ 2 h 11"/>
                  <a:gd name="T60" fmla="*/ 19 w 12"/>
                  <a:gd name="T61" fmla="*/ 2 h 11"/>
                  <a:gd name="T62" fmla="*/ 19 w 12"/>
                  <a:gd name="T63" fmla="*/ 5 h 11"/>
                  <a:gd name="T64" fmla="*/ 22 w 12"/>
                  <a:gd name="T65" fmla="*/ 5 h 11"/>
                  <a:gd name="T66" fmla="*/ 22 w 12"/>
                  <a:gd name="T67" fmla="*/ 7 h 11"/>
                  <a:gd name="T68" fmla="*/ 24 w 12"/>
                  <a:gd name="T69" fmla="*/ 5 h 11"/>
                  <a:gd name="T70" fmla="*/ 24 w 12"/>
                  <a:gd name="T71" fmla="*/ 9 h 11"/>
                  <a:gd name="T72" fmla="*/ 24 w 12"/>
                  <a:gd name="T73" fmla="*/ 9 h 11"/>
                  <a:gd name="T74" fmla="*/ 27 w 12"/>
                  <a:gd name="T75" fmla="*/ 12 h 11"/>
                  <a:gd name="T76" fmla="*/ 24 w 12"/>
                  <a:gd name="T77" fmla="*/ 12 h 11"/>
                  <a:gd name="T78" fmla="*/ 27 w 12"/>
                  <a:gd name="T79" fmla="*/ 14 h 11"/>
                  <a:gd name="T80" fmla="*/ 24 w 12"/>
                  <a:gd name="T81" fmla="*/ 17 h 11"/>
                  <a:gd name="T82" fmla="*/ 24 w 12"/>
                  <a:gd name="T83" fmla="*/ 17 h 11"/>
                  <a:gd name="T84" fmla="*/ 24 w 12"/>
                  <a:gd name="T85" fmla="*/ 21 h 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" h="11">
                    <a:moveTo>
                      <a:pt x="6" y="0"/>
                    </a:moveTo>
                    <a:cubicBezTo>
                      <a:pt x="3" y="0"/>
                      <a:pt x="0" y="2"/>
                      <a:pt x="1" y="6"/>
                    </a:cubicBezTo>
                    <a:cubicBezTo>
                      <a:pt x="1" y="9"/>
                      <a:pt x="3" y="11"/>
                      <a:pt x="6" y="11"/>
                    </a:cubicBezTo>
                    <a:cubicBezTo>
                      <a:pt x="9" y="11"/>
                      <a:pt x="12" y="8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  <a:moveTo>
                      <a:pt x="10" y="9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8"/>
                      <a:pt x="10" y="8"/>
                      <a:pt x="10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2" name="Freeform 115"/>
              <p:cNvSpPr>
                <a:spLocks noChangeArrowheads="1"/>
              </p:cNvSpPr>
              <p:nvPr/>
            </p:nvSpPr>
            <p:spPr bwMode="auto">
              <a:xfrm>
                <a:off x="3776" y="1698"/>
                <a:ext cx="5" cy="10"/>
              </a:xfrm>
              <a:custGeom>
                <a:avLst/>
                <a:gdLst>
                  <a:gd name="T0" fmla="*/ 3 w 2"/>
                  <a:gd name="T1" fmla="*/ 8 h 4"/>
                  <a:gd name="T2" fmla="*/ 3 w 2"/>
                  <a:gd name="T3" fmla="*/ 0 h 4"/>
                  <a:gd name="T4" fmla="*/ 3 w 2"/>
                  <a:gd name="T5" fmla="*/ 0 h 4"/>
                  <a:gd name="T6" fmla="*/ 3 w 2"/>
                  <a:gd name="T7" fmla="*/ 0 h 4"/>
                  <a:gd name="T8" fmla="*/ 3 w 2"/>
                  <a:gd name="T9" fmla="*/ 8 h 4"/>
                  <a:gd name="T10" fmla="*/ 0 w 2"/>
                  <a:gd name="T11" fmla="*/ 8 h 4"/>
                  <a:gd name="T12" fmla="*/ 3 w 2"/>
                  <a:gd name="T13" fmla="*/ 10 h 4"/>
                  <a:gd name="T14" fmla="*/ 5 w 2"/>
                  <a:gd name="T15" fmla="*/ 8 h 4"/>
                  <a:gd name="T16" fmla="*/ 3 w 2"/>
                  <a:gd name="T17" fmla="*/ 8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3" name="Freeform 116"/>
              <p:cNvSpPr>
                <a:spLocks noChangeArrowheads="1"/>
              </p:cNvSpPr>
              <p:nvPr/>
            </p:nvSpPr>
            <p:spPr bwMode="auto">
              <a:xfrm>
                <a:off x="3778" y="1708"/>
                <a:ext cx="3" cy="7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5 h 3"/>
                  <a:gd name="T4" fmla="*/ 0 w 1"/>
                  <a:gd name="T5" fmla="*/ 7 h 3"/>
                  <a:gd name="T6" fmla="*/ 3 w 1"/>
                  <a:gd name="T7" fmla="*/ 5 h 3"/>
                  <a:gd name="T8" fmla="*/ 3 w 1"/>
                  <a:gd name="T9" fmla="*/ 0 h 3"/>
                  <a:gd name="T10" fmla="*/ 0 w 1"/>
                  <a:gd name="T11" fmla="*/ 2 h 3"/>
                  <a:gd name="T12" fmla="*/ 0 w 1"/>
                  <a:gd name="T13" fmla="*/ 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4" name="Freeform 117"/>
              <p:cNvSpPr>
                <a:spLocks noEditPoints="1" noChangeArrowheads="1"/>
              </p:cNvSpPr>
              <p:nvPr/>
            </p:nvSpPr>
            <p:spPr bwMode="auto">
              <a:xfrm>
                <a:off x="3807" y="1364"/>
                <a:ext cx="21" cy="23"/>
              </a:xfrm>
              <a:custGeom>
                <a:avLst/>
                <a:gdLst>
                  <a:gd name="T0" fmla="*/ 0 w 9"/>
                  <a:gd name="T1" fmla="*/ 12 h 10"/>
                  <a:gd name="T2" fmla="*/ 21 w 9"/>
                  <a:gd name="T3" fmla="*/ 12 h 10"/>
                  <a:gd name="T4" fmla="*/ 19 w 9"/>
                  <a:gd name="T5" fmla="*/ 18 h 10"/>
                  <a:gd name="T6" fmla="*/ 16 w 9"/>
                  <a:gd name="T7" fmla="*/ 16 h 10"/>
                  <a:gd name="T8" fmla="*/ 16 w 9"/>
                  <a:gd name="T9" fmla="*/ 18 h 10"/>
                  <a:gd name="T10" fmla="*/ 14 w 9"/>
                  <a:gd name="T11" fmla="*/ 18 h 10"/>
                  <a:gd name="T12" fmla="*/ 14 w 9"/>
                  <a:gd name="T13" fmla="*/ 21 h 10"/>
                  <a:gd name="T14" fmla="*/ 12 w 9"/>
                  <a:gd name="T15" fmla="*/ 21 h 10"/>
                  <a:gd name="T16" fmla="*/ 12 w 9"/>
                  <a:gd name="T17" fmla="*/ 18 h 10"/>
                  <a:gd name="T18" fmla="*/ 9 w 9"/>
                  <a:gd name="T19" fmla="*/ 21 h 10"/>
                  <a:gd name="T20" fmla="*/ 7 w 9"/>
                  <a:gd name="T21" fmla="*/ 21 h 10"/>
                  <a:gd name="T22" fmla="*/ 7 w 9"/>
                  <a:gd name="T23" fmla="*/ 18 h 10"/>
                  <a:gd name="T24" fmla="*/ 5 w 9"/>
                  <a:gd name="T25" fmla="*/ 18 h 10"/>
                  <a:gd name="T26" fmla="*/ 5 w 9"/>
                  <a:gd name="T27" fmla="*/ 16 h 10"/>
                  <a:gd name="T28" fmla="*/ 5 w 9"/>
                  <a:gd name="T29" fmla="*/ 18 h 10"/>
                  <a:gd name="T30" fmla="*/ 2 w 9"/>
                  <a:gd name="T31" fmla="*/ 16 h 10"/>
                  <a:gd name="T32" fmla="*/ 2 w 9"/>
                  <a:gd name="T33" fmla="*/ 14 h 10"/>
                  <a:gd name="T34" fmla="*/ 2 w 9"/>
                  <a:gd name="T35" fmla="*/ 14 h 10"/>
                  <a:gd name="T36" fmla="*/ 2 w 9"/>
                  <a:gd name="T37" fmla="*/ 12 h 10"/>
                  <a:gd name="T38" fmla="*/ 2 w 9"/>
                  <a:gd name="T39" fmla="*/ 12 h 10"/>
                  <a:gd name="T40" fmla="*/ 2 w 9"/>
                  <a:gd name="T41" fmla="*/ 9 h 10"/>
                  <a:gd name="T42" fmla="*/ 2 w 9"/>
                  <a:gd name="T43" fmla="*/ 9 h 10"/>
                  <a:gd name="T44" fmla="*/ 2 w 9"/>
                  <a:gd name="T45" fmla="*/ 7 h 10"/>
                  <a:gd name="T46" fmla="*/ 5 w 9"/>
                  <a:gd name="T47" fmla="*/ 7 h 10"/>
                  <a:gd name="T48" fmla="*/ 5 w 9"/>
                  <a:gd name="T49" fmla="*/ 5 h 10"/>
                  <a:gd name="T50" fmla="*/ 7 w 9"/>
                  <a:gd name="T51" fmla="*/ 5 h 10"/>
                  <a:gd name="T52" fmla="*/ 7 w 9"/>
                  <a:gd name="T53" fmla="*/ 5 h 10"/>
                  <a:gd name="T54" fmla="*/ 9 w 9"/>
                  <a:gd name="T55" fmla="*/ 2 h 10"/>
                  <a:gd name="T56" fmla="*/ 9 w 9"/>
                  <a:gd name="T57" fmla="*/ 5 h 10"/>
                  <a:gd name="T58" fmla="*/ 12 w 9"/>
                  <a:gd name="T59" fmla="*/ 2 h 10"/>
                  <a:gd name="T60" fmla="*/ 14 w 9"/>
                  <a:gd name="T61" fmla="*/ 5 h 10"/>
                  <a:gd name="T62" fmla="*/ 14 w 9"/>
                  <a:gd name="T63" fmla="*/ 5 h 10"/>
                  <a:gd name="T64" fmla="*/ 16 w 9"/>
                  <a:gd name="T65" fmla="*/ 5 h 10"/>
                  <a:gd name="T66" fmla="*/ 16 w 9"/>
                  <a:gd name="T67" fmla="*/ 7 h 10"/>
                  <a:gd name="T68" fmla="*/ 19 w 9"/>
                  <a:gd name="T69" fmla="*/ 7 h 10"/>
                  <a:gd name="T70" fmla="*/ 19 w 9"/>
                  <a:gd name="T71" fmla="*/ 9 h 10"/>
                  <a:gd name="T72" fmla="*/ 19 w 9"/>
                  <a:gd name="T73" fmla="*/ 9 h 10"/>
                  <a:gd name="T74" fmla="*/ 21 w 9"/>
                  <a:gd name="T75" fmla="*/ 12 h 10"/>
                  <a:gd name="T76" fmla="*/ 19 w 9"/>
                  <a:gd name="T77" fmla="*/ 12 h 10"/>
                  <a:gd name="T78" fmla="*/ 21 w 9"/>
                  <a:gd name="T79" fmla="*/ 12 h 10"/>
                  <a:gd name="T80" fmla="*/ 19 w 9"/>
                  <a:gd name="T81" fmla="*/ 14 h 10"/>
                  <a:gd name="T82" fmla="*/ 19 w 9"/>
                  <a:gd name="T83" fmla="*/ 16 h 10"/>
                  <a:gd name="T84" fmla="*/ 19 w 9"/>
                  <a:gd name="T85" fmla="*/ 18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7" y="10"/>
                      <a:pt x="9" y="8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5" name="Freeform 118"/>
              <p:cNvSpPr>
                <a:spLocks noChangeArrowheads="1"/>
              </p:cNvSpPr>
              <p:nvPr/>
            </p:nvSpPr>
            <p:spPr bwMode="auto">
              <a:xfrm>
                <a:off x="3816" y="1368"/>
                <a:ext cx="3" cy="10"/>
              </a:xfrm>
              <a:custGeom>
                <a:avLst/>
                <a:gdLst>
                  <a:gd name="T0" fmla="*/ 3 w 1"/>
                  <a:gd name="T1" fmla="*/ 5 h 4"/>
                  <a:gd name="T2" fmla="*/ 3 w 1"/>
                  <a:gd name="T3" fmla="*/ 3 h 4"/>
                  <a:gd name="T4" fmla="*/ 0 w 1"/>
                  <a:gd name="T5" fmla="*/ 0 h 4"/>
                  <a:gd name="T6" fmla="*/ 0 w 1"/>
                  <a:gd name="T7" fmla="*/ 3 h 4"/>
                  <a:gd name="T8" fmla="*/ 0 w 1"/>
                  <a:gd name="T9" fmla="*/ 8 h 4"/>
                  <a:gd name="T10" fmla="*/ 0 w 1"/>
                  <a:gd name="T11" fmla="*/ 8 h 4"/>
                  <a:gd name="T12" fmla="*/ 3 w 1"/>
                  <a:gd name="T13" fmla="*/ 10 h 4"/>
                  <a:gd name="T14" fmla="*/ 3 w 1"/>
                  <a:gd name="T15" fmla="*/ 8 h 4"/>
                  <a:gd name="T16" fmla="*/ 3 w 1"/>
                  <a:gd name="T17" fmla="*/ 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6" name="Freeform 119"/>
              <p:cNvSpPr>
                <a:spLocks noChangeArrowheads="1"/>
              </p:cNvSpPr>
              <p:nvPr/>
            </p:nvSpPr>
            <p:spPr bwMode="auto">
              <a:xfrm>
                <a:off x="3816" y="137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3 h 2"/>
                  <a:gd name="T4" fmla="*/ 3 w 1"/>
                  <a:gd name="T5" fmla="*/ 5 h 2"/>
                  <a:gd name="T6" fmla="*/ 3 w 1"/>
                  <a:gd name="T7" fmla="*/ 3 h 2"/>
                  <a:gd name="T8" fmla="*/ 3 w 1"/>
                  <a:gd name="T9" fmla="*/ 0 h 2"/>
                  <a:gd name="T10" fmla="*/ 3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7" name="Freeform 120"/>
              <p:cNvSpPr>
                <a:spLocks noEditPoints="1" noChangeArrowheads="1"/>
              </p:cNvSpPr>
              <p:nvPr/>
            </p:nvSpPr>
            <p:spPr bwMode="auto">
              <a:xfrm>
                <a:off x="3868" y="1596"/>
                <a:ext cx="22" cy="24"/>
              </a:xfrm>
              <a:custGeom>
                <a:avLst/>
                <a:gdLst>
                  <a:gd name="T0" fmla="*/ 0 w 9"/>
                  <a:gd name="T1" fmla="*/ 12 h 10"/>
                  <a:gd name="T2" fmla="*/ 22 w 9"/>
                  <a:gd name="T3" fmla="*/ 12 h 10"/>
                  <a:gd name="T4" fmla="*/ 20 w 9"/>
                  <a:gd name="T5" fmla="*/ 19 h 10"/>
                  <a:gd name="T6" fmla="*/ 17 w 9"/>
                  <a:gd name="T7" fmla="*/ 17 h 10"/>
                  <a:gd name="T8" fmla="*/ 17 w 9"/>
                  <a:gd name="T9" fmla="*/ 19 h 10"/>
                  <a:gd name="T10" fmla="*/ 15 w 9"/>
                  <a:gd name="T11" fmla="*/ 19 h 10"/>
                  <a:gd name="T12" fmla="*/ 15 w 9"/>
                  <a:gd name="T13" fmla="*/ 19 h 10"/>
                  <a:gd name="T14" fmla="*/ 12 w 9"/>
                  <a:gd name="T15" fmla="*/ 22 h 10"/>
                  <a:gd name="T16" fmla="*/ 12 w 9"/>
                  <a:gd name="T17" fmla="*/ 19 h 10"/>
                  <a:gd name="T18" fmla="*/ 10 w 9"/>
                  <a:gd name="T19" fmla="*/ 22 h 10"/>
                  <a:gd name="T20" fmla="*/ 7 w 9"/>
                  <a:gd name="T21" fmla="*/ 19 h 10"/>
                  <a:gd name="T22" fmla="*/ 7 w 9"/>
                  <a:gd name="T23" fmla="*/ 19 h 10"/>
                  <a:gd name="T24" fmla="*/ 5 w 9"/>
                  <a:gd name="T25" fmla="*/ 19 h 10"/>
                  <a:gd name="T26" fmla="*/ 5 w 9"/>
                  <a:gd name="T27" fmla="*/ 17 h 10"/>
                  <a:gd name="T28" fmla="*/ 5 w 9"/>
                  <a:gd name="T29" fmla="*/ 19 h 10"/>
                  <a:gd name="T30" fmla="*/ 2 w 9"/>
                  <a:gd name="T31" fmla="*/ 17 h 10"/>
                  <a:gd name="T32" fmla="*/ 2 w 9"/>
                  <a:gd name="T33" fmla="*/ 14 h 10"/>
                  <a:gd name="T34" fmla="*/ 2 w 9"/>
                  <a:gd name="T35" fmla="*/ 12 h 10"/>
                  <a:gd name="T36" fmla="*/ 2 w 9"/>
                  <a:gd name="T37" fmla="*/ 12 h 10"/>
                  <a:gd name="T38" fmla="*/ 2 w 9"/>
                  <a:gd name="T39" fmla="*/ 12 h 10"/>
                  <a:gd name="T40" fmla="*/ 2 w 9"/>
                  <a:gd name="T41" fmla="*/ 10 h 10"/>
                  <a:gd name="T42" fmla="*/ 2 w 9"/>
                  <a:gd name="T43" fmla="*/ 10 h 10"/>
                  <a:gd name="T44" fmla="*/ 2 w 9"/>
                  <a:gd name="T45" fmla="*/ 5 h 10"/>
                  <a:gd name="T46" fmla="*/ 5 w 9"/>
                  <a:gd name="T47" fmla="*/ 7 h 10"/>
                  <a:gd name="T48" fmla="*/ 5 w 9"/>
                  <a:gd name="T49" fmla="*/ 5 h 10"/>
                  <a:gd name="T50" fmla="*/ 7 w 9"/>
                  <a:gd name="T51" fmla="*/ 5 h 10"/>
                  <a:gd name="T52" fmla="*/ 7 w 9"/>
                  <a:gd name="T53" fmla="*/ 5 h 10"/>
                  <a:gd name="T54" fmla="*/ 10 w 9"/>
                  <a:gd name="T55" fmla="*/ 2 h 10"/>
                  <a:gd name="T56" fmla="*/ 12 w 9"/>
                  <a:gd name="T57" fmla="*/ 5 h 10"/>
                  <a:gd name="T58" fmla="*/ 12 w 9"/>
                  <a:gd name="T59" fmla="*/ 2 h 10"/>
                  <a:gd name="T60" fmla="*/ 15 w 9"/>
                  <a:gd name="T61" fmla="*/ 5 h 10"/>
                  <a:gd name="T62" fmla="*/ 15 w 9"/>
                  <a:gd name="T63" fmla="*/ 5 h 10"/>
                  <a:gd name="T64" fmla="*/ 17 w 9"/>
                  <a:gd name="T65" fmla="*/ 5 h 10"/>
                  <a:gd name="T66" fmla="*/ 17 w 9"/>
                  <a:gd name="T67" fmla="*/ 7 h 10"/>
                  <a:gd name="T68" fmla="*/ 20 w 9"/>
                  <a:gd name="T69" fmla="*/ 5 h 10"/>
                  <a:gd name="T70" fmla="*/ 20 w 9"/>
                  <a:gd name="T71" fmla="*/ 7 h 10"/>
                  <a:gd name="T72" fmla="*/ 20 w 9"/>
                  <a:gd name="T73" fmla="*/ 10 h 10"/>
                  <a:gd name="T74" fmla="*/ 22 w 9"/>
                  <a:gd name="T75" fmla="*/ 12 h 10"/>
                  <a:gd name="T76" fmla="*/ 20 w 9"/>
                  <a:gd name="T77" fmla="*/ 12 h 10"/>
                  <a:gd name="T78" fmla="*/ 22 w 9"/>
                  <a:gd name="T79" fmla="*/ 12 h 10"/>
                  <a:gd name="T80" fmla="*/ 20 w 9"/>
                  <a:gd name="T81" fmla="*/ 14 h 10"/>
                  <a:gd name="T82" fmla="*/ 20 w 9"/>
                  <a:gd name="T83" fmla="*/ 14 h 10"/>
                  <a:gd name="T84" fmla="*/ 20 w 9"/>
                  <a:gd name="T85" fmla="*/ 19 h 1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7" y="10"/>
                      <a:pt x="9" y="7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8" name="Freeform 121"/>
              <p:cNvSpPr>
                <a:spLocks noChangeArrowheads="1"/>
              </p:cNvSpPr>
              <p:nvPr/>
            </p:nvSpPr>
            <p:spPr bwMode="auto">
              <a:xfrm>
                <a:off x="3878" y="1601"/>
                <a:ext cx="2" cy="10"/>
              </a:xfrm>
              <a:custGeom>
                <a:avLst/>
                <a:gdLst>
                  <a:gd name="T0" fmla="*/ 2 w 1"/>
                  <a:gd name="T1" fmla="*/ 5 h 4"/>
                  <a:gd name="T2" fmla="*/ 2 w 1"/>
                  <a:gd name="T3" fmla="*/ 0 h 4"/>
                  <a:gd name="T4" fmla="*/ 2 w 1"/>
                  <a:gd name="T5" fmla="*/ 0 h 4"/>
                  <a:gd name="T6" fmla="*/ 0 w 1"/>
                  <a:gd name="T7" fmla="*/ 0 h 4"/>
                  <a:gd name="T8" fmla="*/ 0 w 1"/>
                  <a:gd name="T9" fmla="*/ 5 h 4"/>
                  <a:gd name="T10" fmla="*/ 0 w 1"/>
                  <a:gd name="T11" fmla="*/ 8 h 4"/>
                  <a:gd name="T12" fmla="*/ 2 w 1"/>
                  <a:gd name="T13" fmla="*/ 10 h 4"/>
                  <a:gd name="T14" fmla="*/ 2 w 1"/>
                  <a:gd name="T15" fmla="*/ 8 h 4"/>
                  <a:gd name="T16" fmla="*/ 2 w 1"/>
                  <a:gd name="T17" fmla="*/ 5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9" name="Freeform 122"/>
              <p:cNvSpPr>
                <a:spLocks noChangeArrowheads="1"/>
              </p:cNvSpPr>
              <p:nvPr/>
            </p:nvSpPr>
            <p:spPr bwMode="auto">
              <a:xfrm>
                <a:off x="3878" y="1611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2 w 1"/>
                  <a:gd name="T5" fmla="*/ 4 h 2"/>
                  <a:gd name="T6" fmla="*/ 2 w 1"/>
                  <a:gd name="T7" fmla="*/ 2 h 2"/>
                  <a:gd name="T8" fmla="*/ 2 w 1"/>
                  <a:gd name="T9" fmla="*/ 0 h 2"/>
                  <a:gd name="T10" fmla="*/ 2 w 1"/>
                  <a:gd name="T11" fmla="*/ 0 h 2"/>
                  <a:gd name="T12" fmla="*/ 0 w 1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0" name="Freeform 123"/>
              <p:cNvSpPr>
                <a:spLocks noEditPoints="1" noChangeArrowheads="1"/>
              </p:cNvSpPr>
              <p:nvPr/>
            </p:nvSpPr>
            <p:spPr bwMode="auto">
              <a:xfrm>
                <a:off x="3501" y="1872"/>
                <a:ext cx="43" cy="45"/>
              </a:xfrm>
              <a:custGeom>
                <a:avLst/>
                <a:gdLst>
                  <a:gd name="T0" fmla="*/ 0 w 18"/>
                  <a:gd name="T1" fmla="*/ 24 h 19"/>
                  <a:gd name="T2" fmla="*/ 43 w 18"/>
                  <a:gd name="T3" fmla="*/ 24 h 19"/>
                  <a:gd name="T4" fmla="*/ 36 w 18"/>
                  <a:gd name="T5" fmla="*/ 36 h 19"/>
                  <a:gd name="T6" fmla="*/ 31 w 18"/>
                  <a:gd name="T7" fmla="*/ 33 h 19"/>
                  <a:gd name="T8" fmla="*/ 33 w 18"/>
                  <a:gd name="T9" fmla="*/ 38 h 19"/>
                  <a:gd name="T10" fmla="*/ 29 w 18"/>
                  <a:gd name="T11" fmla="*/ 38 h 19"/>
                  <a:gd name="T12" fmla="*/ 26 w 18"/>
                  <a:gd name="T13" fmla="*/ 38 h 19"/>
                  <a:gd name="T14" fmla="*/ 24 w 18"/>
                  <a:gd name="T15" fmla="*/ 43 h 19"/>
                  <a:gd name="T16" fmla="*/ 22 w 18"/>
                  <a:gd name="T17" fmla="*/ 38 h 19"/>
                  <a:gd name="T18" fmla="*/ 22 w 18"/>
                  <a:gd name="T19" fmla="*/ 43 h 19"/>
                  <a:gd name="T20" fmla="*/ 17 w 18"/>
                  <a:gd name="T21" fmla="*/ 38 h 19"/>
                  <a:gd name="T22" fmla="*/ 14 w 18"/>
                  <a:gd name="T23" fmla="*/ 38 h 19"/>
                  <a:gd name="T24" fmla="*/ 10 w 18"/>
                  <a:gd name="T25" fmla="*/ 38 h 19"/>
                  <a:gd name="T26" fmla="*/ 12 w 18"/>
                  <a:gd name="T27" fmla="*/ 33 h 19"/>
                  <a:gd name="T28" fmla="*/ 7 w 18"/>
                  <a:gd name="T29" fmla="*/ 36 h 19"/>
                  <a:gd name="T30" fmla="*/ 7 w 18"/>
                  <a:gd name="T31" fmla="*/ 31 h 19"/>
                  <a:gd name="T32" fmla="*/ 5 w 18"/>
                  <a:gd name="T33" fmla="*/ 28 h 19"/>
                  <a:gd name="T34" fmla="*/ 2 w 18"/>
                  <a:gd name="T35" fmla="*/ 26 h 19"/>
                  <a:gd name="T36" fmla="*/ 7 w 18"/>
                  <a:gd name="T37" fmla="*/ 24 h 19"/>
                  <a:gd name="T38" fmla="*/ 2 w 18"/>
                  <a:gd name="T39" fmla="*/ 21 h 19"/>
                  <a:gd name="T40" fmla="*/ 5 w 18"/>
                  <a:gd name="T41" fmla="*/ 19 h 19"/>
                  <a:gd name="T42" fmla="*/ 7 w 18"/>
                  <a:gd name="T43" fmla="*/ 17 h 19"/>
                  <a:gd name="T44" fmla="*/ 7 w 18"/>
                  <a:gd name="T45" fmla="*/ 12 h 19"/>
                  <a:gd name="T46" fmla="*/ 12 w 18"/>
                  <a:gd name="T47" fmla="*/ 14 h 19"/>
                  <a:gd name="T48" fmla="*/ 10 w 18"/>
                  <a:gd name="T49" fmla="*/ 9 h 19"/>
                  <a:gd name="T50" fmla="*/ 14 w 18"/>
                  <a:gd name="T51" fmla="*/ 9 h 19"/>
                  <a:gd name="T52" fmla="*/ 17 w 18"/>
                  <a:gd name="T53" fmla="*/ 7 h 19"/>
                  <a:gd name="T54" fmla="*/ 19 w 18"/>
                  <a:gd name="T55" fmla="*/ 5 h 19"/>
                  <a:gd name="T56" fmla="*/ 22 w 18"/>
                  <a:gd name="T57" fmla="*/ 9 h 19"/>
                  <a:gd name="T58" fmla="*/ 22 w 18"/>
                  <a:gd name="T59" fmla="*/ 5 h 19"/>
                  <a:gd name="T60" fmla="*/ 26 w 18"/>
                  <a:gd name="T61" fmla="*/ 7 h 19"/>
                  <a:gd name="T62" fmla="*/ 29 w 18"/>
                  <a:gd name="T63" fmla="*/ 9 h 19"/>
                  <a:gd name="T64" fmla="*/ 33 w 18"/>
                  <a:gd name="T65" fmla="*/ 9 h 19"/>
                  <a:gd name="T66" fmla="*/ 31 w 18"/>
                  <a:gd name="T67" fmla="*/ 12 h 19"/>
                  <a:gd name="T68" fmla="*/ 36 w 18"/>
                  <a:gd name="T69" fmla="*/ 12 h 19"/>
                  <a:gd name="T70" fmla="*/ 36 w 18"/>
                  <a:gd name="T71" fmla="*/ 17 h 19"/>
                  <a:gd name="T72" fmla="*/ 36 w 18"/>
                  <a:gd name="T73" fmla="*/ 19 h 19"/>
                  <a:gd name="T74" fmla="*/ 41 w 18"/>
                  <a:gd name="T75" fmla="*/ 21 h 19"/>
                  <a:gd name="T76" fmla="*/ 36 w 18"/>
                  <a:gd name="T77" fmla="*/ 24 h 19"/>
                  <a:gd name="T78" fmla="*/ 41 w 18"/>
                  <a:gd name="T79" fmla="*/ 24 h 19"/>
                  <a:gd name="T80" fmla="*/ 38 w 18"/>
                  <a:gd name="T81" fmla="*/ 28 h 19"/>
                  <a:gd name="T82" fmla="*/ 36 w 18"/>
                  <a:gd name="T83" fmla="*/ 31 h 19"/>
                  <a:gd name="T84" fmla="*/ 36 w 18"/>
                  <a:gd name="T85" fmla="*/ 36 h 1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" h="19">
                    <a:moveTo>
                      <a:pt x="9" y="1"/>
                    </a:moveTo>
                    <a:cubicBezTo>
                      <a:pt x="4" y="1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1"/>
                    </a:cubicBezTo>
                    <a:close/>
                    <a:moveTo>
                      <a:pt x="15" y="15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3" y="14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3" y="17"/>
                      <a:pt x="13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7"/>
                      <a:pt x="10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9" y="16"/>
                      <a:pt x="8" y="16"/>
                      <a:pt x="8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7" y="18"/>
                      <a:pt x="7" y="1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6"/>
                      <a:pt x="4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2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4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4" y="6"/>
                      <a:pt x="14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6" y="6"/>
                      <a:pt x="16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7" y="8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4"/>
                      <a:pt x="15" y="1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1" name="Freeform 124"/>
              <p:cNvSpPr>
                <a:spLocks noChangeArrowheads="1"/>
              </p:cNvSpPr>
              <p:nvPr/>
            </p:nvSpPr>
            <p:spPr bwMode="auto">
              <a:xfrm>
                <a:off x="3520" y="1881"/>
                <a:ext cx="5" cy="17"/>
              </a:xfrm>
              <a:custGeom>
                <a:avLst/>
                <a:gdLst>
                  <a:gd name="T0" fmla="*/ 3 w 2"/>
                  <a:gd name="T1" fmla="*/ 10 h 7"/>
                  <a:gd name="T2" fmla="*/ 3 w 2"/>
                  <a:gd name="T3" fmla="*/ 2 h 7"/>
                  <a:gd name="T4" fmla="*/ 3 w 2"/>
                  <a:gd name="T5" fmla="*/ 0 h 7"/>
                  <a:gd name="T6" fmla="*/ 0 w 2"/>
                  <a:gd name="T7" fmla="*/ 2 h 7"/>
                  <a:gd name="T8" fmla="*/ 0 w 2"/>
                  <a:gd name="T9" fmla="*/ 10 h 7"/>
                  <a:gd name="T10" fmla="*/ 0 w 2"/>
                  <a:gd name="T11" fmla="*/ 15 h 7"/>
                  <a:gd name="T12" fmla="*/ 3 w 2"/>
                  <a:gd name="T13" fmla="*/ 17 h 7"/>
                  <a:gd name="T14" fmla="*/ 5 w 2"/>
                  <a:gd name="T15" fmla="*/ 15 h 7"/>
                  <a:gd name="T16" fmla="*/ 3 w 2"/>
                  <a:gd name="T17" fmla="*/ 1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1" y="4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5"/>
                      <a:pt x="2" y="5"/>
                      <a:pt x="1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2" name="Freeform 125"/>
              <p:cNvSpPr>
                <a:spLocks noChangeArrowheads="1"/>
              </p:cNvSpPr>
              <p:nvPr/>
            </p:nvSpPr>
            <p:spPr bwMode="auto">
              <a:xfrm>
                <a:off x="3520" y="1898"/>
                <a:ext cx="5" cy="9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7 h 4"/>
                  <a:gd name="T4" fmla="*/ 3 w 2"/>
                  <a:gd name="T5" fmla="*/ 9 h 4"/>
                  <a:gd name="T6" fmla="*/ 5 w 2"/>
                  <a:gd name="T7" fmla="*/ 7 h 4"/>
                  <a:gd name="T8" fmla="*/ 5 w 2"/>
                  <a:gd name="T9" fmla="*/ 0 h 4"/>
                  <a:gd name="T10" fmla="*/ 3 w 2"/>
                  <a:gd name="T11" fmla="*/ 2 h 4"/>
                  <a:gd name="T12" fmla="*/ 0 w 2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3" name="Freeform 126"/>
              <p:cNvSpPr>
                <a:spLocks noEditPoints="1" noChangeArrowheads="1"/>
              </p:cNvSpPr>
              <p:nvPr/>
            </p:nvSpPr>
            <p:spPr bwMode="auto">
              <a:xfrm>
                <a:off x="3866" y="2349"/>
                <a:ext cx="50" cy="102"/>
              </a:xfrm>
              <a:custGeom>
                <a:avLst/>
                <a:gdLst>
                  <a:gd name="T0" fmla="*/ 36 w 21"/>
                  <a:gd name="T1" fmla="*/ 45 h 43"/>
                  <a:gd name="T2" fmla="*/ 36 w 21"/>
                  <a:gd name="T3" fmla="*/ 24 h 43"/>
                  <a:gd name="T4" fmla="*/ 36 w 21"/>
                  <a:gd name="T5" fmla="*/ 24 h 43"/>
                  <a:gd name="T6" fmla="*/ 43 w 21"/>
                  <a:gd name="T7" fmla="*/ 26 h 43"/>
                  <a:gd name="T8" fmla="*/ 45 w 21"/>
                  <a:gd name="T9" fmla="*/ 24 h 43"/>
                  <a:gd name="T10" fmla="*/ 45 w 21"/>
                  <a:gd name="T11" fmla="*/ 21 h 43"/>
                  <a:gd name="T12" fmla="*/ 48 w 21"/>
                  <a:gd name="T13" fmla="*/ 17 h 43"/>
                  <a:gd name="T14" fmla="*/ 45 w 21"/>
                  <a:gd name="T15" fmla="*/ 14 h 43"/>
                  <a:gd name="T16" fmla="*/ 43 w 21"/>
                  <a:gd name="T17" fmla="*/ 14 h 43"/>
                  <a:gd name="T18" fmla="*/ 40 w 21"/>
                  <a:gd name="T19" fmla="*/ 12 h 43"/>
                  <a:gd name="T20" fmla="*/ 36 w 21"/>
                  <a:gd name="T21" fmla="*/ 12 h 43"/>
                  <a:gd name="T22" fmla="*/ 36 w 21"/>
                  <a:gd name="T23" fmla="*/ 2 h 43"/>
                  <a:gd name="T24" fmla="*/ 31 w 21"/>
                  <a:gd name="T25" fmla="*/ 0 h 43"/>
                  <a:gd name="T26" fmla="*/ 29 w 21"/>
                  <a:gd name="T27" fmla="*/ 2 h 43"/>
                  <a:gd name="T28" fmla="*/ 29 w 21"/>
                  <a:gd name="T29" fmla="*/ 12 h 43"/>
                  <a:gd name="T30" fmla="*/ 29 w 21"/>
                  <a:gd name="T31" fmla="*/ 12 h 43"/>
                  <a:gd name="T32" fmla="*/ 21 w 21"/>
                  <a:gd name="T33" fmla="*/ 12 h 43"/>
                  <a:gd name="T34" fmla="*/ 21 w 21"/>
                  <a:gd name="T35" fmla="*/ 2 h 43"/>
                  <a:gd name="T36" fmla="*/ 19 w 21"/>
                  <a:gd name="T37" fmla="*/ 0 h 43"/>
                  <a:gd name="T38" fmla="*/ 14 w 21"/>
                  <a:gd name="T39" fmla="*/ 2 h 43"/>
                  <a:gd name="T40" fmla="*/ 14 w 21"/>
                  <a:gd name="T41" fmla="*/ 14 h 43"/>
                  <a:gd name="T42" fmla="*/ 7 w 21"/>
                  <a:gd name="T43" fmla="*/ 19 h 43"/>
                  <a:gd name="T44" fmla="*/ 2 w 21"/>
                  <a:gd name="T45" fmla="*/ 24 h 43"/>
                  <a:gd name="T46" fmla="*/ 2 w 21"/>
                  <a:gd name="T47" fmla="*/ 33 h 43"/>
                  <a:gd name="T48" fmla="*/ 2 w 21"/>
                  <a:gd name="T49" fmla="*/ 40 h 43"/>
                  <a:gd name="T50" fmla="*/ 7 w 21"/>
                  <a:gd name="T51" fmla="*/ 47 h 43"/>
                  <a:gd name="T52" fmla="*/ 14 w 21"/>
                  <a:gd name="T53" fmla="*/ 52 h 43"/>
                  <a:gd name="T54" fmla="*/ 17 w 21"/>
                  <a:gd name="T55" fmla="*/ 52 h 43"/>
                  <a:gd name="T56" fmla="*/ 17 w 21"/>
                  <a:gd name="T57" fmla="*/ 76 h 43"/>
                  <a:gd name="T58" fmla="*/ 10 w 21"/>
                  <a:gd name="T59" fmla="*/ 74 h 43"/>
                  <a:gd name="T60" fmla="*/ 2 w 21"/>
                  <a:gd name="T61" fmla="*/ 74 h 43"/>
                  <a:gd name="T62" fmla="*/ 2 w 21"/>
                  <a:gd name="T63" fmla="*/ 74 h 43"/>
                  <a:gd name="T64" fmla="*/ 0 w 21"/>
                  <a:gd name="T65" fmla="*/ 78 h 43"/>
                  <a:gd name="T66" fmla="*/ 0 w 21"/>
                  <a:gd name="T67" fmla="*/ 81 h 43"/>
                  <a:gd name="T68" fmla="*/ 0 w 21"/>
                  <a:gd name="T69" fmla="*/ 83 h 43"/>
                  <a:gd name="T70" fmla="*/ 7 w 21"/>
                  <a:gd name="T71" fmla="*/ 88 h 43"/>
                  <a:gd name="T72" fmla="*/ 17 w 21"/>
                  <a:gd name="T73" fmla="*/ 88 h 43"/>
                  <a:gd name="T74" fmla="*/ 17 w 21"/>
                  <a:gd name="T75" fmla="*/ 100 h 43"/>
                  <a:gd name="T76" fmla="*/ 21 w 21"/>
                  <a:gd name="T77" fmla="*/ 102 h 43"/>
                  <a:gd name="T78" fmla="*/ 24 w 21"/>
                  <a:gd name="T79" fmla="*/ 100 h 43"/>
                  <a:gd name="T80" fmla="*/ 24 w 21"/>
                  <a:gd name="T81" fmla="*/ 88 h 43"/>
                  <a:gd name="T82" fmla="*/ 31 w 21"/>
                  <a:gd name="T83" fmla="*/ 88 h 43"/>
                  <a:gd name="T84" fmla="*/ 31 w 21"/>
                  <a:gd name="T85" fmla="*/ 100 h 43"/>
                  <a:gd name="T86" fmla="*/ 33 w 21"/>
                  <a:gd name="T87" fmla="*/ 102 h 43"/>
                  <a:gd name="T88" fmla="*/ 38 w 21"/>
                  <a:gd name="T89" fmla="*/ 100 h 43"/>
                  <a:gd name="T90" fmla="*/ 36 w 21"/>
                  <a:gd name="T91" fmla="*/ 85 h 43"/>
                  <a:gd name="T92" fmla="*/ 43 w 21"/>
                  <a:gd name="T93" fmla="*/ 83 h 43"/>
                  <a:gd name="T94" fmla="*/ 48 w 21"/>
                  <a:gd name="T95" fmla="*/ 76 h 43"/>
                  <a:gd name="T96" fmla="*/ 50 w 21"/>
                  <a:gd name="T97" fmla="*/ 66 h 43"/>
                  <a:gd name="T98" fmla="*/ 45 w 21"/>
                  <a:gd name="T99" fmla="*/ 52 h 43"/>
                  <a:gd name="T100" fmla="*/ 36 w 21"/>
                  <a:gd name="T101" fmla="*/ 45 h 43"/>
                  <a:gd name="T102" fmla="*/ 31 w 21"/>
                  <a:gd name="T103" fmla="*/ 74 h 43"/>
                  <a:gd name="T104" fmla="*/ 24 w 21"/>
                  <a:gd name="T105" fmla="*/ 76 h 43"/>
                  <a:gd name="T106" fmla="*/ 24 w 21"/>
                  <a:gd name="T107" fmla="*/ 55 h 43"/>
                  <a:gd name="T108" fmla="*/ 29 w 21"/>
                  <a:gd name="T109" fmla="*/ 57 h 43"/>
                  <a:gd name="T110" fmla="*/ 31 w 21"/>
                  <a:gd name="T111" fmla="*/ 74 h 43"/>
                  <a:gd name="T112" fmla="*/ 29 w 21"/>
                  <a:gd name="T113" fmla="*/ 43 h 43"/>
                  <a:gd name="T114" fmla="*/ 21 w 21"/>
                  <a:gd name="T115" fmla="*/ 40 h 43"/>
                  <a:gd name="T116" fmla="*/ 21 w 21"/>
                  <a:gd name="T117" fmla="*/ 24 h 43"/>
                  <a:gd name="T118" fmla="*/ 29 w 21"/>
                  <a:gd name="T119" fmla="*/ 24 h 43"/>
                  <a:gd name="T120" fmla="*/ 29 w 21"/>
                  <a:gd name="T121" fmla="*/ 43 h 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" h="43">
                    <a:moveTo>
                      <a:pt x="15" y="19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1"/>
                      <a:pt x="17" y="11"/>
                      <a:pt x="18" y="11"/>
                    </a:cubicBezTo>
                    <a:cubicBezTo>
                      <a:pt x="18" y="11"/>
                      <a:pt x="19" y="11"/>
                      <a:pt x="19" y="10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8"/>
                      <a:pt x="20" y="8"/>
                      <a:pt x="20" y="7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8" y="6"/>
                      <a:pt x="18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4" y="7"/>
                      <a:pt x="3" y="8"/>
                    </a:cubicBezTo>
                    <a:cubicBezTo>
                      <a:pt x="2" y="9"/>
                      <a:pt x="2" y="9"/>
                      <a:pt x="1" y="10"/>
                    </a:cubicBezTo>
                    <a:cubicBezTo>
                      <a:pt x="1" y="12"/>
                      <a:pt x="1" y="13"/>
                      <a:pt x="1" y="14"/>
                    </a:cubicBezTo>
                    <a:cubicBezTo>
                      <a:pt x="1" y="15"/>
                      <a:pt x="1" y="16"/>
                      <a:pt x="1" y="17"/>
                    </a:cubicBezTo>
                    <a:cubicBezTo>
                      <a:pt x="2" y="18"/>
                      <a:pt x="3" y="19"/>
                      <a:pt x="3" y="20"/>
                    </a:cubicBezTo>
                    <a:cubicBezTo>
                      <a:pt x="4" y="21"/>
                      <a:pt x="5" y="21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5" y="32"/>
                      <a:pt x="4" y="31"/>
                    </a:cubicBezTo>
                    <a:cubicBezTo>
                      <a:pt x="3" y="31"/>
                      <a:pt x="2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0" y="32"/>
                      <a:pt x="0" y="33"/>
                    </a:cubicBezTo>
                    <a:cubicBezTo>
                      <a:pt x="0" y="33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6"/>
                      <a:pt x="2" y="36"/>
                      <a:pt x="3" y="37"/>
                    </a:cubicBezTo>
                    <a:cubicBezTo>
                      <a:pt x="4" y="37"/>
                      <a:pt x="6" y="37"/>
                      <a:pt x="7" y="37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3"/>
                      <a:pt x="8" y="43"/>
                      <a:pt x="9" y="43"/>
                    </a:cubicBezTo>
                    <a:cubicBezTo>
                      <a:pt x="9" y="43"/>
                      <a:pt x="10" y="43"/>
                      <a:pt x="10" y="42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3" y="43"/>
                      <a:pt x="14" y="43"/>
                    </a:cubicBezTo>
                    <a:cubicBezTo>
                      <a:pt x="15" y="43"/>
                      <a:pt x="16" y="42"/>
                      <a:pt x="16" y="42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5"/>
                      <a:pt x="18" y="35"/>
                    </a:cubicBezTo>
                    <a:cubicBezTo>
                      <a:pt x="19" y="34"/>
                      <a:pt x="20" y="33"/>
                      <a:pt x="20" y="32"/>
                    </a:cubicBezTo>
                    <a:cubicBezTo>
                      <a:pt x="21" y="31"/>
                      <a:pt x="21" y="30"/>
                      <a:pt x="21" y="28"/>
                    </a:cubicBezTo>
                    <a:cubicBezTo>
                      <a:pt x="21" y="25"/>
                      <a:pt x="21" y="24"/>
                      <a:pt x="19" y="22"/>
                    </a:cubicBezTo>
                    <a:cubicBezTo>
                      <a:pt x="18" y="21"/>
                      <a:pt x="17" y="20"/>
                      <a:pt x="15" y="19"/>
                    </a:cubicBezTo>
                    <a:close/>
                    <a:moveTo>
                      <a:pt x="13" y="31"/>
                    </a:moveTo>
                    <a:cubicBezTo>
                      <a:pt x="12" y="32"/>
                      <a:pt x="11" y="32"/>
                      <a:pt x="10" y="3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2" y="24"/>
                      <a:pt x="12" y="24"/>
                    </a:cubicBezTo>
                    <a:lnTo>
                      <a:pt x="13" y="31"/>
                    </a:lnTo>
                    <a:close/>
                    <a:moveTo>
                      <a:pt x="12" y="18"/>
                    </a:moveTo>
                    <a:cubicBezTo>
                      <a:pt x="11" y="18"/>
                      <a:pt x="10" y="17"/>
                      <a:pt x="9" y="17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1" y="10"/>
                      <a:pt x="12" y="10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4" name="Freeform 127"/>
              <p:cNvSpPr>
                <a:spLocks noChangeArrowheads="1"/>
              </p:cNvSpPr>
              <p:nvPr/>
            </p:nvSpPr>
            <p:spPr bwMode="auto">
              <a:xfrm>
                <a:off x="3793" y="1798"/>
                <a:ext cx="11" cy="31"/>
              </a:xfrm>
              <a:custGeom>
                <a:avLst/>
                <a:gdLst>
                  <a:gd name="T0" fmla="*/ 0 w 5"/>
                  <a:gd name="T1" fmla="*/ 26 h 13"/>
                  <a:gd name="T2" fmla="*/ 4 w 5"/>
                  <a:gd name="T3" fmla="*/ 31 h 13"/>
                  <a:gd name="T4" fmla="*/ 7 w 5"/>
                  <a:gd name="T5" fmla="*/ 31 h 13"/>
                  <a:gd name="T6" fmla="*/ 11 w 5"/>
                  <a:gd name="T7" fmla="*/ 26 h 13"/>
                  <a:gd name="T8" fmla="*/ 11 w 5"/>
                  <a:gd name="T9" fmla="*/ 5 h 13"/>
                  <a:gd name="T10" fmla="*/ 7 w 5"/>
                  <a:gd name="T11" fmla="*/ 0 h 13"/>
                  <a:gd name="T12" fmla="*/ 4 w 5"/>
                  <a:gd name="T13" fmla="*/ 0 h 13"/>
                  <a:gd name="T14" fmla="*/ 0 w 5"/>
                  <a:gd name="T15" fmla="*/ 5 h 13"/>
                  <a:gd name="T16" fmla="*/ 0 w 5"/>
                  <a:gd name="T17" fmla="*/ 26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0" y="11"/>
                    </a:move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5" y="12"/>
                      <a:pt x="5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5" name="Freeform 128"/>
              <p:cNvSpPr>
                <a:spLocks noChangeArrowheads="1"/>
              </p:cNvSpPr>
              <p:nvPr/>
            </p:nvSpPr>
            <p:spPr bwMode="auto">
              <a:xfrm>
                <a:off x="3774" y="1791"/>
                <a:ext cx="14" cy="38"/>
              </a:xfrm>
              <a:custGeom>
                <a:avLst/>
                <a:gdLst>
                  <a:gd name="T0" fmla="*/ 0 w 6"/>
                  <a:gd name="T1" fmla="*/ 33 h 16"/>
                  <a:gd name="T2" fmla="*/ 5 w 6"/>
                  <a:gd name="T3" fmla="*/ 38 h 16"/>
                  <a:gd name="T4" fmla="*/ 9 w 6"/>
                  <a:gd name="T5" fmla="*/ 38 h 16"/>
                  <a:gd name="T6" fmla="*/ 14 w 6"/>
                  <a:gd name="T7" fmla="*/ 33 h 16"/>
                  <a:gd name="T8" fmla="*/ 14 w 6"/>
                  <a:gd name="T9" fmla="*/ 2 h 16"/>
                  <a:gd name="T10" fmla="*/ 9 w 6"/>
                  <a:gd name="T11" fmla="*/ 0 h 16"/>
                  <a:gd name="T12" fmla="*/ 5 w 6"/>
                  <a:gd name="T13" fmla="*/ 0 h 16"/>
                  <a:gd name="T14" fmla="*/ 0 w 6"/>
                  <a:gd name="T15" fmla="*/ 2 h 16"/>
                  <a:gd name="T16" fmla="*/ 0 w 6"/>
                  <a:gd name="T17" fmla="*/ 33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0" y="14"/>
                    </a:moveTo>
                    <a:cubicBezTo>
                      <a:pt x="0" y="15"/>
                      <a:pt x="1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5"/>
                      <a:pt x="6" y="1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6" name="Freeform 129"/>
              <p:cNvSpPr>
                <a:spLocks noChangeArrowheads="1"/>
              </p:cNvSpPr>
              <p:nvPr/>
            </p:nvSpPr>
            <p:spPr bwMode="auto">
              <a:xfrm>
                <a:off x="3755" y="1779"/>
                <a:ext cx="14" cy="50"/>
              </a:xfrm>
              <a:custGeom>
                <a:avLst/>
                <a:gdLst>
                  <a:gd name="T0" fmla="*/ 0 w 6"/>
                  <a:gd name="T1" fmla="*/ 45 h 21"/>
                  <a:gd name="T2" fmla="*/ 5 w 6"/>
                  <a:gd name="T3" fmla="*/ 50 h 21"/>
                  <a:gd name="T4" fmla="*/ 9 w 6"/>
                  <a:gd name="T5" fmla="*/ 50 h 21"/>
                  <a:gd name="T6" fmla="*/ 14 w 6"/>
                  <a:gd name="T7" fmla="*/ 45 h 21"/>
                  <a:gd name="T8" fmla="*/ 14 w 6"/>
                  <a:gd name="T9" fmla="*/ 5 h 21"/>
                  <a:gd name="T10" fmla="*/ 9 w 6"/>
                  <a:gd name="T11" fmla="*/ 0 h 21"/>
                  <a:gd name="T12" fmla="*/ 5 w 6"/>
                  <a:gd name="T13" fmla="*/ 0 h 21"/>
                  <a:gd name="T14" fmla="*/ 0 w 6"/>
                  <a:gd name="T15" fmla="*/ 5 h 21"/>
                  <a:gd name="T16" fmla="*/ 0 w 6"/>
                  <a:gd name="T17" fmla="*/ 4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21">
                    <a:moveTo>
                      <a:pt x="0" y="19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7" name="Freeform 130"/>
              <p:cNvSpPr>
                <a:spLocks noChangeArrowheads="1"/>
              </p:cNvSpPr>
              <p:nvPr/>
            </p:nvSpPr>
            <p:spPr bwMode="auto">
              <a:xfrm>
                <a:off x="3909" y="1539"/>
                <a:ext cx="7" cy="12"/>
              </a:xfrm>
              <a:custGeom>
                <a:avLst/>
                <a:gdLst>
                  <a:gd name="T0" fmla="*/ 0 w 3"/>
                  <a:gd name="T1" fmla="*/ 12 h 5"/>
                  <a:gd name="T2" fmla="*/ 2 w 3"/>
                  <a:gd name="T3" fmla="*/ 12 h 5"/>
                  <a:gd name="T4" fmla="*/ 5 w 3"/>
                  <a:gd name="T5" fmla="*/ 12 h 5"/>
                  <a:gd name="T6" fmla="*/ 7 w 3"/>
                  <a:gd name="T7" fmla="*/ 12 h 5"/>
                  <a:gd name="T8" fmla="*/ 7 w 3"/>
                  <a:gd name="T9" fmla="*/ 0 h 5"/>
                  <a:gd name="T10" fmla="*/ 5 w 3"/>
                  <a:gd name="T11" fmla="*/ 0 h 5"/>
                  <a:gd name="T12" fmla="*/ 2 w 3"/>
                  <a:gd name="T13" fmla="*/ 0 h 5"/>
                  <a:gd name="T14" fmla="*/ 0 w 3"/>
                  <a:gd name="T15" fmla="*/ 0 h 5"/>
                  <a:gd name="T16" fmla="*/ 0 w 3"/>
                  <a:gd name="T17" fmla="*/ 12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8" name="Freeform 131"/>
              <p:cNvSpPr>
                <a:spLocks noChangeArrowheads="1"/>
              </p:cNvSpPr>
              <p:nvPr/>
            </p:nvSpPr>
            <p:spPr bwMode="auto">
              <a:xfrm>
                <a:off x="3902" y="1535"/>
                <a:ext cx="4" cy="16"/>
              </a:xfrm>
              <a:custGeom>
                <a:avLst/>
                <a:gdLst>
                  <a:gd name="T0" fmla="*/ 0 w 2"/>
                  <a:gd name="T1" fmla="*/ 16 h 7"/>
                  <a:gd name="T2" fmla="*/ 2 w 2"/>
                  <a:gd name="T3" fmla="*/ 16 h 7"/>
                  <a:gd name="T4" fmla="*/ 2 w 2"/>
                  <a:gd name="T5" fmla="*/ 16 h 7"/>
                  <a:gd name="T6" fmla="*/ 4 w 2"/>
                  <a:gd name="T7" fmla="*/ 16 h 7"/>
                  <a:gd name="T8" fmla="*/ 4 w 2"/>
                  <a:gd name="T9" fmla="*/ 2 h 7"/>
                  <a:gd name="T10" fmla="*/ 2 w 2"/>
                  <a:gd name="T11" fmla="*/ 0 h 7"/>
                  <a:gd name="T12" fmla="*/ 2 w 2"/>
                  <a:gd name="T13" fmla="*/ 0 h 7"/>
                  <a:gd name="T14" fmla="*/ 0 w 2"/>
                  <a:gd name="T15" fmla="*/ 2 h 7"/>
                  <a:gd name="T16" fmla="*/ 0 w 2"/>
                  <a:gd name="T17" fmla="*/ 1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9" name="Freeform 132"/>
              <p:cNvSpPr>
                <a:spLocks noChangeArrowheads="1"/>
              </p:cNvSpPr>
              <p:nvPr/>
            </p:nvSpPr>
            <p:spPr bwMode="auto">
              <a:xfrm>
                <a:off x="3892" y="1530"/>
                <a:ext cx="7" cy="21"/>
              </a:xfrm>
              <a:custGeom>
                <a:avLst/>
                <a:gdLst>
                  <a:gd name="T0" fmla="*/ 0 w 3"/>
                  <a:gd name="T1" fmla="*/ 21 h 9"/>
                  <a:gd name="T2" fmla="*/ 2 w 3"/>
                  <a:gd name="T3" fmla="*/ 21 h 9"/>
                  <a:gd name="T4" fmla="*/ 5 w 3"/>
                  <a:gd name="T5" fmla="*/ 21 h 9"/>
                  <a:gd name="T6" fmla="*/ 7 w 3"/>
                  <a:gd name="T7" fmla="*/ 21 h 9"/>
                  <a:gd name="T8" fmla="*/ 7 w 3"/>
                  <a:gd name="T9" fmla="*/ 2 h 9"/>
                  <a:gd name="T10" fmla="*/ 5 w 3"/>
                  <a:gd name="T11" fmla="*/ 0 h 9"/>
                  <a:gd name="T12" fmla="*/ 2 w 3"/>
                  <a:gd name="T13" fmla="*/ 0 h 9"/>
                  <a:gd name="T14" fmla="*/ 0 w 3"/>
                  <a:gd name="T15" fmla="*/ 2 h 9"/>
                  <a:gd name="T16" fmla="*/ 0 w 3"/>
                  <a:gd name="T17" fmla="*/ 2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0" name="Freeform 133"/>
              <p:cNvSpPr>
                <a:spLocks noChangeArrowheads="1"/>
              </p:cNvSpPr>
              <p:nvPr/>
            </p:nvSpPr>
            <p:spPr bwMode="auto">
              <a:xfrm>
                <a:off x="3757" y="2161"/>
                <a:ext cx="17" cy="36"/>
              </a:xfrm>
              <a:custGeom>
                <a:avLst/>
                <a:gdLst>
                  <a:gd name="T0" fmla="*/ 0 w 7"/>
                  <a:gd name="T1" fmla="*/ 31 h 15"/>
                  <a:gd name="T2" fmla="*/ 5 w 7"/>
                  <a:gd name="T3" fmla="*/ 36 h 15"/>
                  <a:gd name="T4" fmla="*/ 12 w 7"/>
                  <a:gd name="T5" fmla="*/ 36 h 15"/>
                  <a:gd name="T6" fmla="*/ 17 w 7"/>
                  <a:gd name="T7" fmla="*/ 31 h 15"/>
                  <a:gd name="T8" fmla="*/ 17 w 7"/>
                  <a:gd name="T9" fmla="*/ 5 h 15"/>
                  <a:gd name="T10" fmla="*/ 12 w 7"/>
                  <a:gd name="T11" fmla="*/ 0 h 15"/>
                  <a:gd name="T12" fmla="*/ 5 w 7"/>
                  <a:gd name="T13" fmla="*/ 0 h 15"/>
                  <a:gd name="T14" fmla="*/ 0 w 7"/>
                  <a:gd name="T15" fmla="*/ 5 h 15"/>
                  <a:gd name="T16" fmla="*/ 0 w 7"/>
                  <a:gd name="T17" fmla="*/ 31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5"/>
                      <a:pt x="7" y="14"/>
                      <a:pt x="7" y="1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1" name="Freeform 134"/>
              <p:cNvSpPr>
                <a:spLocks noChangeArrowheads="1"/>
              </p:cNvSpPr>
              <p:nvPr/>
            </p:nvSpPr>
            <p:spPr bwMode="auto">
              <a:xfrm>
                <a:off x="3736" y="2152"/>
                <a:ext cx="14" cy="45"/>
              </a:xfrm>
              <a:custGeom>
                <a:avLst/>
                <a:gdLst>
                  <a:gd name="T0" fmla="*/ 0 w 6"/>
                  <a:gd name="T1" fmla="*/ 40 h 19"/>
                  <a:gd name="T2" fmla="*/ 5 w 6"/>
                  <a:gd name="T3" fmla="*/ 45 h 19"/>
                  <a:gd name="T4" fmla="*/ 9 w 6"/>
                  <a:gd name="T5" fmla="*/ 45 h 19"/>
                  <a:gd name="T6" fmla="*/ 14 w 6"/>
                  <a:gd name="T7" fmla="*/ 40 h 19"/>
                  <a:gd name="T8" fmla="*/ 14 w 6"/>
                  <a:gd name="T9" fmla="*/ 5 h 19"/>
                  <a:gd name="T10" fmla="*/ 9 w 6"/>
                  <a:gd name="T11" fmla="*/ 0 h 19"/>
                  <a:gd name="T12" fmla="*/ 5 w 6"/>
                  <a:gd name="T13" fmla="*/ 0 h 19"/>
                  <a:gd name="T14" fmla="*/ 0 w 6"/>
                  <a:gd name="T15" fmla="*/ 5 h 19"/>
                  <a:gd name="T16" fmla="*/ 0 w 6"/>
                  <a:gd name="T17" fmla="*/ 4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1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6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6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2" name="Freeform 135"/>
              <p:cNvSpPr>
                <a:spLocks noChangeArrowheads="1"/>
              </p:cNvSpPr>
              <p:nvPr/>
            </p:nvSpPr>
            <p:spPr bwMode="auto">
              <a:xfrm>
                <a:off x="3712" y="2137"/>
                <a:ext cx="17" cy="60"/>
              </a:xfrm>
              <a:custGeom>
                <a:avLst/>
                <a:gdLst>
                  <a:gd name="T0" fmla="*/ 2 w 7"/>
                  <a:gd name="T1" fmla="*/ 55 h 25"/>
                  <a:gd name="T2" fmla="*/ 7 w 7"/>
                  <a:gd name="T3" fmla="*/ 60 h 25"/>
                  <a:gd name="T4" fmla="*/ 12 w 7"/>
                  <a:gd name="T5" fmla="*/ 60 h 25"/>
                  <a:gd name="T6" fmla="*/ 17 w 7"/>
                  <a:gd name="T7" fmla="*/ 55 h 25"/>
                  <a:gd name="T8" fmla="*/ 17 w 7"/>
                  <a:gd name="T9" fmla="*/ 5 h 25"/>
                  <a:gd name="T10" fmla="*/ 12 w 7"/>
                  <a:gd name="T11" fmla="*/ 0 h 25"/>
                  <a:gd name="T12" fmla="*/ 7 w 7"/>
                  <a:gd name="T13" fmla="*/ 0 h 25"/>
                  <a:gd name="T14" fmla="*/ 0 w 7"/>
                  <a:gd name="T15" fmla="*/ 5 h 25"/>
                  <a:gd name="T16" fmla="*/ 2 w 7"/>
                  <a:gd name="T17" fmla="*/ 5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25">
                    <a:moveTo>
                      <a:pt x="1" y="23"/>
                    </a:moveTo>
                    <a:cubicBezTo>
                      <a:pt x="1" y="24"/>
                      <a:pt x="1" y="25"/>
                      <a:pt x="3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3" name="Freeform 136"/>
              <p:cNvSpPr>
                <a:spLocks noEditPoints="1" noChangeArrowheads="1"/>
              </p:cNvSpPr>
              <p:nvPr/>
            </p:nvSpPr>
            <p:spPr bwMode="auto">
              <a:xfrm>
                <a:off x="4089" y="2612"/>
                <a:ext cx="78" cy="78"/>
              </a:xfrm>
              <a:custGeom>
                <a:avLst/>
                <a:gdLst>
                  <a:gd name="T0" fmla="*/ 38 w 33"/>
                  <a:gd name="T1" fmla="*/ 0 h 33"/>
                  <a:gd name="T2" fmla="*/ 0 w 33"/>
                  <a:gd name="T3" fmla="*/ 40 h 33"/>
                  <a:gd name="T4" fmla="*/ 40 w 33"/>
                  <a:gd name="T5" fmla="*/ 78 h 33"/>
                  <a:gd name="T6" fmla="*/ 76 w 33"/>
                  <a:gd name="T7" fmla="*/ 38 h 33"/>
                  <a:gd name="T8" fmla="*/ 38 w 33"/>
                  <a:gd name="T9" fmla="*/ 0 h 33"/>
                  <a:gd name="T10" fmla="*/ 40 w 33"/>
                  <a:gd name="T11" fmla="*/ 69 h 33"/>
                  <a:gd name="T12" fmla="*/ 7 w 33"/>
                  <a:gd name="T13" fmla="*/ 40 h 33"/>
                  <a:gd name="T14" fmla="*/ 38 w 33"/>
                  <a:gd name="T15" fmla="*/ 9 h 33"/>
                  <a:gd name="T16" fmla="*/ 69 w 33"/>
                  <a:gd name="T17" fmla="*/ 38 h 33"/>
                  <a:gd name="T18" fmla="*/ 40 w 33"/>
                  <a:gd name="T19" fmla="*/ 69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1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3"/>
                    </a:cubicBezTo>
                    <a:cubicBezTo>
                      <a:pt x="26" y="32"/>
                      <a:pt x="33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30"/>
                      <a:pt x="4" y="24"/>
                      <a:pt x="3" y="17"/>
                    </a:cubicBezTo>
                    <a:cubicBezTo>
                      <a:pt x="3" y="10"/>
                      <a:pt x="9" y="4"/>
                      <a:pt x="16" y="4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29" y="23"/>
                      <a:pt x="24" y="29"/>
                      <a:pt x="17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4" name="Freeform 137"/>
              <p:cNvSpPr>
                <a:spLocks noChangeArrowheads="1"/>
              </p:cNvSpPr>
              <p:nvPr/>
            </p:nvSpPr>
            <p:spPr bwMode="auto">
              <a:xfrm>
                <a:off x="4108" y="2633"/>
                <a:ext cx="40" cy="36"/>
              </a:xfrm>
              <a:custGeom>
                <a:avLst/>
                <a:gdLst>
                  <a:gd name="T0" fmla="*/ 26 w 17"/>
                  <a:gd name="T1" fmla="*/ 31 h 15"/>
                  <a:gd name="T2" fmla="*/ 14 w 17"/>
                  <a:gd name="T3" fmla="*/ 24 h 15"/>
                  <a:gd name="T4" fmla="*/ 24 w 17"/>
                  <a:gd name="T5" fmla="*/ 24 h 15"/>
                  <a:gd name="T6" fmla="*/ 26 w 17"/>
                  <a:gd name="T7" fmla="*/ 22 h 15"/>
                  <a:gd name="T8" fmla="*/ 24 w 17"/>
                  <a:gd name="T9" fmla="*/ 19 h 15"/>
                  <a:gd name="T10" fmla="*/ 12 w 17"/>
                  <a:gd name="T11" fmla="*/ 19 h 15"/>
                  <a:gd name="T12" fmla="*/ 12 w 17"/>
                  <a:gd name="T13" fmla="*/ 19 h 15"/>
                  <a:gd name="T14" fmla="*/ 12 w 17"/>
                  <a:gd name="T15" fmla="*/ 17 h 15"/>
                  <a:gd name="T16" fmla="*/ 24 w 17"/>
                  <a:gd name="T17" fmla="*/ 17 h 15"/>
                  <a:gd name="T18" fmla="*/ 26 w 17"/>
                  <a:gd name="T19" fmla="*/ 14 h 15"/>
                  <a:gd name="T20" fmla="*/ 24 w 17"/>
                  <a:gd name="T21" fmla="*/ 12 h 15"/>
                  <a:gd name="T22" fmla="*/ 14 w 17"/>
                  <a:gd name="T23" fmla="*/ 12 h 15"/>
                  <a:gd name="T24" fmla="*/ 24 w 17"/>
                  <a:gd name="T25" fmla="*/ 5 h 15"/>
                  <a:gd name="T26" fmla="*/ 33 w 17"/>
                  <a:gd name="T27" fmla="*/ 7 h 15"/>
                  <a:gd name="T28" fmla="*/ 40 w 17"/>
                  <a:gd name="T29" fmla="*/ 7 h 15"/>
                  <a:gd name="T30" fmla="*/ 24 w 17"/>
                  <a:gd name="T31" fmla="*/ 0 h 15"/>
                  <a:gd name="T32" fmla="*/ 7 w 17"/>
                  <a:gd name="T33" fmla="*/ 12 h 15"/>
                  <a:gd name="T34" fmla="*/ 2 w 17"/>
                  <a:gd name="T35" fmla="*/ 12 h 15"/>
                  <a:gd name="T36" fmla="*/ 0 w 17"/>
                  <a:gd name="T37" fmla="*/ 14 h 15"/>
                  <a:gd name="T38" fmla="*/ 2 w 17"/>
                  <a:gd name="T39" fmla="*/ 17 h 15"/>
                  <a:gd name="T40" fmla="*/ 7 w 17"/>
                  <a:gd name="T41" fmla="*/ 17 h 15"/>
                  <a:gd name="T42" fmla="*/ 7 w 17"/>
                  <a:gd name="T43" fmla="*/ 19 h 15"/>
                  <a:gd name="T44" fmla="*/ 7 w 17"/>
                  <a:gd name="T45" fmla="*/ 19 h 15"/>
                  <a:gd name="T46" fmla="*/ 2 w 17"/>
                  <a:gd name="T47" fmla="*/ 19 h 15"/>
                  <a:gd name="T48" fmla="*/ 0 w 17"/>
                  <a:gd name="T49" fmla="*/ 22 h 15"/>
                  <a:gd name="T50" fmla="*/ 2 w 17"/>
                  <a:gd name="T51" fmla="*/ 24 h 15"/>
                  <a:gd name="T52" fmla="*/ 9 w 17"/>
                  <a:gd name="T53" fmla="*/ 24 h 15"/>
                  <a:gd name="T54" fmla="*/ 26 w 17"/>
                  <a:gd name="T55" fmla="*/ 36 h 15"/>
                  <a:gd name="T56" fmla="*/ 40 w 17"/>
                  <a:gd name="T57" fmla="*/ 26 h 15"/>
                  <a:gd name="T58" fmla="*/ 33 w 17"/>
                  <a:gd name="T59" fmla="*/ 26 h 15"/>
                  <a:gd name="T60" fmla="*/ 26 w 17"/>
                  <a:gd name="T61" fmla="*/ 31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" h="15">
                    <a:moveTo>
                      <a:pt x="11" y="13"/>
                    </a:moveTo>
                    <a:cubicBezTo>
                      <a:pt x="9" y="13"/>
                      <a:pt x="7" y="12"/>
                      <a:pt x="6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9"/>
                      <a:pt x="10" y="8"/>
                      <a:pt x="1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6"/>
                      <a:pt x="11" y="6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3"/>
                      <a:pt x="9" y="2"/>
                      <a:pt x="10" y="2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ubicBezTo>
                      <a:pt x="7" y="0"/>
                      <a:pt x="4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3"/>
                      <a:pt x="7" y="15"/>
                      <a:pt x="11" y="15"/>
                    </a:cubicBezTo>
                    <a:cubicBezTo>
                      <a:pt x="13" y="15"/>
                      <a:pt x="16" y="14"/>
                      <a:pt x="17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2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5" name="Freeform 138"/>
              <p:cNvSpPr>
                <a:spLocks noEditPoints="1" noChangeArrowheads="1"/>
              </p:cNvSpPr>
              <p:nvPr/>
            </p:nvSpPr>
            <p:spPr bwMode="auto">
              <a:xfrm>
                <a:off x="3767" y="2199"/>
                <a:ext cx="35" cy="36"/>
              </a:xfrm>
              <a:custGeom>
                <a:avLst/>
                <a:gdLst>
                  <a:gd name="T0" fmla="*/ 16 w 15"/>
                  <a:gd name="T1" fmla="*/ 0 h 15"/>
                  <a:gd name="T2" fmla="*/ 0 w 15"/>
                  <a:gd name="T3" fmla="*/ 17 h 15"/>
                  <a:gd name="T4" fmla="*/ 19 w 15"/>
                  <a:gd name="T5" fmla="*/ 36 h 15"/>
                  <a:gd name="T6" fmla="*/ 35 w 15"/>
                  <a:gd name="T7" fmla="*/ 17 h 15"/>
                  <a:gd name="T8" fmla="*/ 16 w 15"/>
                  <a:gd name="T9" fmla="*/ 0 h 15"/>
                  <a:gd name="T10" fmla="*/ 19 w 15"/>
                  <a:gd name="T11" fmla="*/ 31 h 15"/>
                  <a:gd name="T12" fmla="*/ 5 w 15"/>
                  <a:gd name="T13" fmla="*/ 17 h 15"/>
                  <a:gd name="T14" fmla="*/ 16 w 15"/>
                  <a:gd name="T15" fmla="*/ 2 h 15"/>
                  <a:gd name="T16" fmla="*/ 30 w 15"/>
                  <a:gd name="T17" fmla="*/ 17 h 15"/>
                  <a:gd name="T18" fmla="*/ 19 w 15"/>
                  <a:gd name="T19" fmla="*/ 3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  <a:moveTo>
                      <a:pt x="8" y="13"/>
                    </a:moveTo>
                    <a:cubicBezTo>
                      <a:pt x="4" y="13"/>
                      <a:pt x="2" y="11"/>
                      <a:pt x="2" y="7"/>
                    </a:cubicBezTo>
                    <a:cubicBezTo>
                      <a:pt x="2" y="4"/>
                      <a:pt x="4" y="2"/>
                      <a:pt x="7" y="1"/>
                    </a:cubicBezTo>
                    <a:cubicBezTo>
                      <a:pt x="11" y="1"/>
                      <a:pt x="13" y="4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6" name="Freeform 139"/>
              <p:cNvSpPr>
                <a:spLocks noChangeArrowheads="1"/>
              </p:cNvSpPr>
              <p:nvPr/>
            </p:nvSpPr>
            <p:spPr bwMode="auto">
              <a:xfrm>
                <a:off x="3776" y="2209"/>
                <a:ext cx="17" cy="16"/>
              </a:xfrm>
              <a:custGeom>
                <a:avLst/>
                <a:gdLst>
                  <a:gd name="T0" fmla="*/ 10 w 7"/>
                  <a:gd name="T1" fmla="*/ 14 h 7"/>
                  <a:gd name="T2" fmla="*/ 7 w 7"/>
                  <a:gd name="T3" fmla="*/ 11 h 7"/>
                  <a:gd name="T4" fmla="*/ 10 w 7"/>
                  <a:gd name="T5" fmla="*/ 11 h 7"/>
                  <a:gd name="T6" fmla="*/ 12 w 7"/>
                  <a:gd name="T7" fmla="*/ 9 h 7"/>
                  <a:gd name="T8" fmla="*/ 10 w 7"/>
                  <a:gd name="T9" fmla="*/ 9 h 7"/>
                  <a:gd name="T10" fmla="*/ 5 w 7"/>
                  <a:gd name="T11" fmla="*/ 9 h 7"/>
                  <a:gd name="T12" fmla="*/ 5 w 7"/>
                  <a:gd name="T13" fmla="*/ 7 h 7"/>
                  <a:gd name="T14" fmla="*/ 5 w 7"/>
                  <a:gd name="T15" fmla="*/ 7 h 7"/>
                  <a:gd name="T16" fmla="*/ 10 w 7"/>
                  <a:gd name="T17" fmla="*/ 7 h 7"/>
                  <a:gd name="T18" fmla="*/ 12 w 7"/>
                  <a:gd name="T19" fmla="*/ 5 h 7"/>
                  <a:gd name="T20" fmla="*/ 10 w 7"/>
                  <a:gd name="T21" fmla="*/ 5 h 7"/>
                  <a:gd name="T22" fmla="*/ 5 w 7"/>
                  <a:gd name="T23" fmla="*/ 5 h 7"/>
                  <a:gd name="T24" fmla="*/ 10 w 7"/>
                  <a:gd name="T25" fmla="*/ 2 h 7"/>
                  <a:gd name="T26" fmla="*/ 15 w 7"/>
                  <a:gd name="T27" fmla="*/ 2 h 7"/>
                  <a:gd name="T28" fmla="*/ 17 w 7"/>
                  <a:gd name="T29" fmla="*/ 2 h 7"/>
                  <a:gd name="T30" fmla="*/ 10 w 7"/>
                  <a:gd name="T31" fmla="*/ 0 h 7"/>
                  <a:gd name="T32" fmla="*/ 2 w 7"/>
                  <a:gd name="T33" fmla="*/ 5 h 7"/>
                  <a:gd name="T34" fmla="*/ 0 w 7"/>
                  <a:gd name="T35" fmla="*/ 5 h 7"/>
                  <a:gd name="T36" fmla="*/ 0 w 7"/>
                  <a:gd name="T37" fmla="*/ 7 h 7"/>
                  <a:gd name="T38" fmla="*/ 0 w 7"/>
                  <a:gd name="T39" fmla="*/ 7 h 7"/>
                  <a:gd name="T40" fmla="*/ 2 w 7"/>
                  <a:gd name="T41" fmla="*/ 7 h 7"/>
                  <a:gd name="T42" fmla="*/ 2 w 7"/>
                  <a:gd name="T43" fmla="*/ 7 h 7"/>
                  <a:gd name="T44" fmla="*/ 2 w 7"/>
                  <a:gd name="T45" fmla="*/ 9 h 7"/>
                  <a:gd name="T46" fmla="*/ 0 w 7"/>
                  <a:gd name="T47" fmla="*/ 9 h 7"/>
                  <a:gd name="T48" fmla="*/ 0 w 7"/>
                  <a:gd name="T49" fmla="*/ 9 h 7"/>
                  <a:gd name="T50" fmla="*/ 0 w 7"/>
                  <a:gd name="T51" fmla="*/ 11 h 7"/>
                  <a:gd name="T52" fmla="*/ 2 w 7"/>
                  <a:gd name="T53" fmla="*/ 11 h 7"/>
                  <a:gd name="T54" fmla="*/ 12 w 7"/>
                  <a:gd name="T55" fmla="*/ 16 h 7"/>
                  <a:gd name="T56" fmla="*/ 17 w 7"/>
                  <a:gd name="T57" fmla="*/ 11 h 7"/>
                  <a:gd name="T58" fmla="*/ 15 w 7"/>
                  <a:gd name="T59" fmla="*/ 11 h 7"/>
                  <a:gd name="T60" fmla="*/ 10 w 7"/>
                  <a:gd name="T61" fmla="*/ 14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" h="7">
                    <a:moveTo>
                      <a:pt x="4" y="6"/>
                    </a:moveTo>
                    <a:cubicBezTo>
                      <a:pt x="4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6"/>
                      <a:pt x="4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7" name="Freeform 140"/>
              <p:cNvSpPr>
                <a:spLocks noEditPoints="1" noChangeArrowheads="1"/>
              </p:cNvSpPr>
              <p:nvPr/>
            </p:nvSpPr>
            <p:spPr bwMode="auto">
              <a:xfrm>
                <a:off x="4129" y="2007"/>
                <a:ext cx="36" cy="35"/>
              </a:xfrm>
              <a:custGeom>
                <a:avLst/>
                <a:gdLst>
                  <a:gd name="T0" fmla="*/ 17 w 15"/>
                  <a:gd name="T1" fmla="*/ 0 h 15"/>
                  <a:gd name="T2" fmla="*/ 0 w 15"/>
                  <a:gd name="T3" fmla="*/ 19 h 15"/>
                  <a:gd name="T4" fmla="*/ 19 w 15"/>
                  <a:gd name="T5" fmla="*/ 35 h 15"/>
                  <a:gd name="T6" fmla="*/ 36 w 15"/>
                  <a:gd name="T7" fmla="*/ 16 h 15"/>
                  <a:gd name="T8" fmla="*/ 17 w 15"/>
                  <a:gd name="T9" fmla="*/ 0 h 15"/>
                  <a:gd name="T10" fmla="*/ 19 w 15"/>
                  <a:gd name="T11" fmla="*/ 30 h 15"/>
                  <a:gd name="T12" fmla="*/ 5 w 15"/>
                  <a:gd name="T13" fmla="*/ 19 h 15"/>
                  <a:gd name="T14" fmla="*/ 17 w 15"/>
                  <a:gd name="T15" fmla="*/ 5 h 15"/>
                  <a:gd name="T16" fmla="*/ 31 w 15"/>
                  <a:gd name="T17" fmla="*/ 16 h 15"/>
                  <a:gd name="T18" fmla="*/ 19 w 15"/>
                  <a:gd name="T19" fmla="*/ 3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  <a:moveTo>
                      <a:pt x="8" y="13"/>
                    </a:moveTo>
                    <a:cubicBezTo>
                      <a:pt x="4" y="13"/>
                      <a:pt x="2" y="11"/>
                      <a:pt x="2" y="8"/>
                    </a:cubicBezTo>
                    <a:cubicBezTo>
                      <a:pt x="2" y="4"/>
                      <a:pt x="4" y="2"/>
                      <a:pt x="7" y="2"/>
                    </a:cubicBezTo>
                    <a:cubicBezTo>
                      <a:pt x="11" y="2"/>
                      <a:pt x="13" y="4"/>
                      <a:pt x="13" y="7"/>
                    </a:cubicBezTo>
                    <a:cubicBezTo>
                      <a:pt x="13" y="11"/>
                      <a:pt x="11" y="13"/>
                      <a:pt x="8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8" name="Freeform 141"/>
              <p:cNvSpPr>
                <a:spLocks noChangeArrowheads="1"/>
              </p:cNvSpPr>
              <p:nvPr/>
            </p:nvSpPr>
            <p:spPr bwMode="auto">
              <a:xfrm>
                <a:off x="4139" y="2016"/>
                <a:ext cx="16" cy="17"/>
              </a:xfrm>
              <a:custGeom>
                <a:avLst/>
                <a:gdLst>
                  <a:gd name="T0" fmla="*/ 11 w 7"/>
                  <a:gd name="T1" fmla="*/ 15 h 7"/>
                  <a:gd name="T2" fmla="*/ 7 w 7"/>
                  <a:gd name="T3" fmla="*/ 12 h 7"/>
                  <a:gd name="T4" fmla="*/ 9 w 7"/>
                  <a:gd name="T5" fmla="*/ 12 h 7"/>
                  <a:gd name="T6" fmla="*/ 11 w 7"/>
                  <a:gd name="T7" fmla="*/ 10 h 7"/>
                  <a:gd name="T8" fmla="*/ 9 w 7"/>
                  <a:gd name="T9" fmla="*/ 10 h 7"/>
                  <a:gd name="T10" fmla="*/ 5 w 7"/>
                  <a:gd name="T11" fmla="*/ 10 h 7"/>
                  <a:gd name="T12" fmla="*/ 5 w 7"/>
                  <a:gd name="T13" fmla="*/ 10 h 7"/>
                  <a:gd name="T14" fmla="*/ 5 w 7"/>
                  <a:gd name="T15" fmla="*/ 7 h 7"/>
                  <a:gd name="T16" fmla="*/ 9 w 7"/>
                  <a:gd name="T17" fmla="*/ 7 h 7"/>
                  <a:gd name="T18" fmla="*/ 11 w 7"/>
                  <a:gd name="T19" fmla="*/ 7 h 7"/>
                  <a:gd name="T20" fmla="*/ 9 w 7"/>
                  <a:gd name="T21" fmla="*/ 5 h 7"/>
                  <a:gd name="T22" fmla="*/ 7 w 7"/>
                  <a:gd name="T23" fmla="*/ 5 h 7"/>
                  <a:gd name="T24" fmla="*/ 9 w 7"/>
                  <a:gd name="T25" fmla="*/ 2 h 7"/>
                  <a:gd name="T26" fmla="*/ 14 w 7"/>
                  <a:gd name="T27" fmla="*/ 5 h 7"/>
                  <a:gd name="T28" fmla="*/ 16 w 7"/>
                  <a:gd name="T29" fmla="*/ 5 h 7"/>
                  <a:gd name="T30" fmla="*/ 9 w 7"/>
                  <a:gd name="T31" fmla="*/ 0 h 7"/>
                  <a:gd name="T32" fmla="*/ 2 w 7"/>
                  <a:gd name="T33" fmla="*/ 5 h 7"/>
                  <a:gd name="T34" fmla="*/ 0 w 7"/>
                  <a:gd name="T35" fmla="*/ 5 h 7"/>
                  <a:gd name="T36" fmla="*/ 0 w 7"/>
                  <a:gd name="T37" fmla="*/ 7 h 7"/>
                  <a:gd name="T38" fmla="*/ 0 w 7"/>
                  <a:gd name="T39" fmla="*/ 7 h 7"/>
                  <a:gd name="T40" fmla="*/ 2 w 7"/>
                  <a:gd name="T41" fmla="*/ 7 h 7"/>
                  <a:gd name="T42" fmla="*/ 2 w 7"/>
                  <a:gd name="T43" fmla="*/ 10 h 7"/>
                  <a:gd name="T44" fmla="*/ 2 w 7"/>
                  <a:gd name="T45" fmla="*/ 10 h 7"/>
                  <a:gd name="T46" fmla="*/ 0 w 7"/>
                  <a:gd name="T47" fmla="*/ 10 h 7"/>
                  <a:gd name="T48" fmla="*/ 0 w 7"/>
                  <a:gd name="T49" fmla="*/ 10 h 7"/>
                  <a:gd name="T50" fmla="*/ 0 w 7"/>
                  <a:gd name="T51" fmla="*/ 12 h 7"/>
                  <a:gd name="T52" fmla="*/ 2 w 7"/>
                  <a:gd name="T53" fmla="*/ 12 h 7"/>
                  <a:gd name="T54" fmla="*/ 11 w 7"/>
                  <a:gd name="T55" fmla="*/ 17 h 7"/>
                  <a:gd name="T56" fmla="*/ 16 w 7"/>
                  <a:gd name="T57" fmla="*/ 12 h 7"/>
                  <a:gd name="T58" fmla="*/ 14 w 7"/>
                  <a:gd name="T59" fmla="*/ 12 h 7"/>
                  <a:gd name="T60" fmla="*/ 11 w 7"/>
                  <a:gd name="T61" fmla="*/ 15 h 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4" y="6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3" y="7"/>
                      <a:pt x="5" y="7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9" name="Freeform 142"/>
              <p:cNvSpPr>
                <a:spLocks noEditPoints="1" noChangeArrowheads="1"/>
              </p:cNvSpPr>
              <p:nvPr/>
            </p:nvSpPr>
            <p:spPr bwMode="auto">
              <a:xfrm>
                <a:off x="3764" y="2289"/>
                <a:ext cx="45" cy="76"/>
              </a:xfrm>
              <a:custGeom>
                <a:avLst/>
                <a:gdLst>
                  <a:gd name="T0" fmla="*/ 21 w 19"/>
                  <a:gd name="T1" fmla="*/ 0 h 32"/>
                  <a:gd name="T2" fmla="*/ 2 w 19"/>
                  <a:gd name="T3" fmla="*/ 55 h 32"/>
                  <a:gd name="T4" fmla="*/ 24 w 19"/>
                  <a:gd name="T5" fmla="*/ 76 h 32"/>
                  <a:gd name="T6" fmla="*/ 45 w 19"/>
                  <a:gd name="T7" fmla="*/ 55 h 32"/>
                  <a:gd name="T8" fmla="*/ 21 w 19"/>
                  <a:gd name="T9" fmla="*/ 0 h 32"/>
                  <a:gd name="T10" fmla="*/ 24 w 19"/>
                  <a:gd name="T11" fmla="*/ 67 h 32"/>
                  <a:gd name="T12" fmla="*/ 36 w 19"/>
                  <a:gd name="T13" fmla="*/ 50 h 32"/>
                  <a:gd name="T14" fmla="*/ 24 w 19"/>
                  <a:gd name="T15" fmla="*/ 6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2">
                    <a:moveTo>
                      <a:pt x="9" y="0"/>
                    </a:moveTo>
                    <a:cubicBezTo>
                      <a:pt x="9" y="0"/>
                      <a:pt x="0" y="14"/>
                      <a:pt x="1" y="23"/>
                    </a:cubicBezTo>
                    <a:cubicBezTo>
                      <a:pt x="1" y="28"/>
                      <a:pt x="5" y="32"/>
                      <a:pt x="10" y="32"/>
                    </a:cubicBezTo>
                    <a:cubicBezTo>
                      <a:pt x="15" y="32"/>
                      <a:pt x="19" y="28"/>
                      <a:pt x="19" y="23"/>
                    </a:cubicBezTo>
                    <a:cubicBezTo>
                      <a:pt x="19" y="13"/>
                      <a:pt x="9" y="0"/>
                      <a:pt x="9" y="0"/>
                    </a:cubicBezTo>
                    <a:close/>
                    <a:moveTo>
                      <a:pt x="10" y="28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8"/>
                      <a:pt x="10" y="2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0" name="Freeform 143"/>
              <p:cNvSpPr>
                <a:spLocks noEditPoints="1" noChangeArrowheads="1"/>
              </p:cNvSpPr>
              <p:nvPr/>
            </p:nvSpPr>
            <p:spPr bwMode="auto">
              <a:xfrm>
                <a:off x="3778" y="1371"/>
                <a:ext cx="19" cy="33"/>
              </a:xfrm>
              <a:custGeom>
                <a:avLst/>
                <a:gdLst>
                  <a:gd name="T0" fmla="*/ 12 w 8"/>
                  <a:gd name="T1" fmla="*/ 0 h 14"/>
                  <a:gd name="T2" fmla="*/ 0 w 8"/>
                  <a:gd name="T3" fmla="*/ 21 h 14"/>
                  <a:gd name="T4" fmla="*/ 7 w 8"/>
                  <a:gd name="T5" fmla="*/ 31 h 14"/>
                  <a:gd name="T6" fmla="*/ 19 w 8"/>
                  <a:gd name="T7" fmla="*/ 24 h 14"/>
                  <a:gd name="T8" fmla="*/ 12 w 8"/>
                  <a:gd name="T9" fmla="*/ 0 h 14"/>
                  <a:gd name="T10" fmla="*/ 7 w 8"/>
                  <a:gd name="T11" fmla="*/ 28 h 14"/>
                  <a:gd name="T12" fmla="*/ 14 w 8"/>
                  <a:gd name="T13" fmla="*/ 21 h 14"/>
                  <a:gd name="T14" fmla="*/ 7 w 8"/>
                  <a:gd name="T15" fmla="*/ 28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4">
                    <a:moveTo>
                      <a:pt x="5" y="0"/>
                    </a:moveTo>
                    <a:cubicBezTo>
                      <a:pt x="5" y="0"/>
                      <a:pt x="1" y="5"/>
                      <a:pt x="0" y="9"/>
                    </a:cubicBezTo>
                    <a:cubicBezTo>
                      <a:pt x="0" y="11"/>
                      <a:pt x="1" y="13"/>
                      <a:pt x="3" y="13"/>
                    </a:cubicBezTo>
                    <a:cubicBezTo>
                      <a:pt x="5" y="14"/>
                      <a:pt x="7" y="12"/>
                      <a:pt x="8" y="10"/>
                    </a:cubicBezTo>
                    <a:cubicBezTo>
                      <a:pt x="8" y="6"/>
                      <a:pt x="5" y="0"/>
                      <a:pt x="5" y="0"/>
                    </a:cubicBezTo>
                    <a:close/>
                    <a:moveTo>
                      <a:pt x="3" y="12"/>
                    </a:move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2"/>
                      <a:pt x="3" y="1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1" name="Freeform 144"/>
              <p:cNvSpPr>
                <a:spLocks noEditPoints="1" noChangeArrowheads="1"/>
              </p:cNvSpPr>
              <p:nvPr/>
            </p:nvSpPr>
            <p:spPr bwMode="auto">
              <a:xfrm>
                <a:off x="3921" y="1511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36 h 21"/>
                  <a:gd name="T4" fmla="*/ 14 w 12"/>
                  <a:gd name="T5" fmla="*/ 48 h 21"/>
                  <a:gd name="T6" fmla="*/ 28 w 12"/>
                  <a:gd name="T7" fmla="*/ 36 h 21"/>
                  <a:gd name="T8" fmla="*/ 12 w 12"/>
                  <a:gd name="T9" fmla="*/ 0 h 21"/>
                  <a:gd name="T10" fmla="*/ 14 w 12"/>
                  <a:gd name="T11" fmla="*/ 43 h 21"/>
                  <a:gd name="T12" fmla="*/ 21 w 12"/>
                  <a:gd name="T13" fmla="*/ 31 h 21"/>
                  <a:gd name="T14" fmla="*/ 14 w 12"/>
                  <a:gd name="T15" fmla="*/ 43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1">
                    <a:moveTo>
                      <a:pt x="5" y="0"/>
                    </a:moveTo>
                    <a:cubicBezTo>
                      <a:pt x="5" y="0"/>
                      <a:pt x="0" y="9"/>
                      <a:pt x="0" y="15"/>
                    </a:cubicBezTo>
                    <a:cubicBezTo>
                      <a:pt x="0" y="18"/>
                      <a:pt x="3" y="21"/>
                      <a:pt x="6" y="20"/>
                    </a:cubicBezTo>
                    <a:cubicBezTo>
                      <a:pt x="9" y="20"/>
                      <a:pt x="12" y="18"/>
                      <a:pt x="12" y="15"/>
                    </a:cubicBezTo>
                    <a:cubicBezTo>
                      <a:pt x="11" y="8"/>
                      <a:pt x="5" y="0"/>
                      <a:pt x="5" y="0"/>
                    </a:cubicBezTo>
                    <a:close/>
                    <a:moveTo>
                      <a:pt x="6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0" y="18"/>
                      <a:pt x="6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2" name="Freeform 145"/>
              <p:cNvSpPr>
                <a:spLocks noChangeArrowheads="1"/>
              </p:cNvSpPr>
              <p:nvPr/>
            </p:nvSpPr>
            <p:spPr bwMode="auto">
              <a:xfrm>
                <a:off x="3823" y="1520"/>
                <a:ext cx="43" cy="91"/>
              </a:xfrm>
              <a:custGeom>
                <a:avLst/>
                <a:gdLst>
                  <a:gd name="T0" fmla="*/ 43 w 18"/>
                  <a:gd name="T1" fmla="*/ 10 h 38"/>
                  <a:gd name="T2" fmla="*/ 43 w 18"/>
                  <a:gd name="T3" fmla="*/ 10 h 38"/>
                  <a:gd name="T4" fmla="*/ 43 w 18"/>
                  <a:gd name="T5" fmla="*/ 10 h 38"/>
                  <a:gd name="T6" fmla="*/ 26 w 18"/>
                  <a:gd name="T7" fmla="*/ 0 h 38"/>
                  <a:gd name="T8" fmla="*/ 24 w 18"/>
                  <a:gd name="T9" fmla="*/ 0 h 38"/>
                  <a:gd name="T10" fmla="*/ 19 w 18"/>
                  <a:gd name="T11" fmla="*/ 0 h 38"/>
                  <a:gd name="T12" fmla="*/ 0 w 18"/>
                  <a:gd name="T13" fmla="*/ 12 h 38"/>
                  <a:gd name="T14" fmla="*/ 0 w 18"/>
                  <a:gd name="T15" fmla="*/ 41 h 38"/>
                  <a:gd name="T16" fmla="*/ 5 w 18"/>
                  <a:gd name="T17" fmla="*/ 46 h 38"/>
                  <a:gd name="T18" fmla="*/ 10 w 18"/>
                  <a:gd name="T19" fmla="*/ 41 h 38"/>
                  <a:gd name="T20" fmla="*/ 7 w 18"/>
                  <a:gd name="T21" fmla="*/ 19 h 38"/>
                  <a:gd name="T22" fmla="*/ 10 w 18"/>
                  <a:gd name="T23" fmla="*/ 19 h 38"/>
                  <a:gd name="T24" fmla="*/ 10 w 18"/>
                  <a:gd name="T25" fmla="*/ 31 h 38"/>
                  <a:gd name="T26" fmla="*/ 10 w 18"/>
                  <a:gd name="T27" fmla="*/ 43 h 38"/>
                  <a:gd name="T28" fmla="*/ 12 w 18"/>
                  <a:gd name="T29" fmla="*/ 86 h 38"/>
                  <a:gd name="T30" fmla="*/ 17 w 18"/>
                  <a:gd name="T31" fmla="*/ 91 h 38"/>
                  <a:gd name="T32" fmla="*/ 22 w 18"/>
                  <a:gd name="T33" fmla="*/ 86 h 38"/>
                  <a:gd name="T34" fmla="*/ 22 w 18"/>
                  <a:gd name="T35" fmla="*/ 46 h 38"/>
                  <a:gd name="T36" fmla="*/ 22 w 18"/>
                  <a:gd name="T37" fmla="*/ 46 h 38"/>
                  <a:gd name="T38" fmla="*/ 24 w 18"/>
                  <a:gd name="T39" fmla="*/ 86 h 38"/>
                  <a:gd name="T40" fmla="*/ 29 w 18"/>
                  <a:gd name="T41" fmla="*/ 91 h 38"/>
                  <a:gd name="T42" fmla="*/ 33 w 18"/>
                  <a:gd name="T43" fmla="*/ 86 h 38"/>
                  <a:gd name="T44" fmla="*/ 33 w 18"/>
                  <a:gd name="T45" fmla="*/ 43 h 38"/>
                  <a:gd name="T46" fmla="*/ 33 w 18"/>
                  <a:gd name="T47" fmla="*/ 31 h 38"/>
                  <a:gd name="T48" fmla="*/ 31 w 18"/>
                  <a:gd name="T49" fmla="*/ 17 h 38"/>
                  <a:gd name="T50" fmla="*/ 33 w 18"/>
                  <a:gd name="T51" fmla="*/ 17 h 38"/>
                  <a:gd name="T52" fmla="*/ 33 w 18"/>
                  <a:gd name="T53" fmla="*/ 38 h 38"/>
                  <a:gd name="T54" fmla="*/ 38 w 18"/>
                  <a:gd name="T55" fmla="*/ 43 h 38"/>
                  <a:gd name="T56" fmla="*/ 43 w 18"/>
                  <a:gd name="T57" fmla="*/ 38 h 38"/>
                  <a:gd name="T58" fmla="*/ 43 w 18"/>
                  <a:gd name="T59" fmla="*/ 12 h 38"/>
                  <a:gd name="T60" fmla="*/ 43 w 18"/>
                  <a:gd name="T61" fmla="*/ 10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" h="38">
                    <a:moveTo>
                      <a:pt x="18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1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0" y="0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3" y="19"/>
                      <a:pt x="4" y="18"/>
                      <a:pt x="4" y="1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7"/>
                      <a:pt x="6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2" y="38"/>
                    </a:cubicBezTo>
                    <a:cubicBezTo>
                      <a:pt x="13" y="38"/>
                      <a:pt x="14" y="37"/>
                      <a:pt x="14" y="36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5" y="18"/>
                      <a:pt x="16" y="18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3" name="Freeform 146"/>
              <p:cNvSpPr>
                <a:spLocks noChangeArrowheads="1"/>
              </p:cNvSpPr>
              <p:nvPr/>
            </p:nvSpPr>
            <p:spPr bwMode="auto">
              <a:xfrm>
                <a:off x="3833" y="1501"/>
                <a:ext cx="21" cy="19"/>
              </a:xfrm>
              <a:custGeom>
                <a:avLst/>
                <a:gdLst>
                  <a:gd name="T0" fmla="*/ 12 w 9"/>
                  <a:gd name="T1" fmla="*/ 19 h 8"/>
                  <a:gd name="T2" fmla="*/ 21 w 9"/>
                  <a:gd name="T3" fmla="*/ 10 h 8"/>
                  <a:gd name="T4" fmla="*/ 9 w 9"/>
                  <a:gd name="T5" fmla="*/ 0 h 8"/>
                  <a:gd name="T6" fmla="*/ 0 w 9"/>
                  <a:gd name="T7" fmla="*/ 10 h 8"/>
                  <a:gd name="T8" fmla="*/ 12 w 9"/>
                  <a:gd name="T9" fmla="*/ 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cubicBezTo>
                      <a:pt x="7" y="8"/>
                      <a:pt x="9" y="6"/>
                      <a:pt x="9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6"/>
                      <a:pt x="2" y="8"/>
                      <a:pt x="5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4" name="Freeform 147"/>
              <p:cNvSpPr>
                <a:spLocks noChangeArrowheads="1"/>
              </p:cNvSpPr>
              <p:nvPr/>
            </p:nvSpPr>
            <p:spPr bwMode="auto">
              <a:xfrm>
                <a:off x="3819" y="2040"/>
                <a:ext cx="42" cy="90"/>
              </a:xfrm>
              <a:custGeom>
                <a:avLst/>
                <a:gdLst>
                  <a:gd name="T0" fmla="*/ 42 w 18"/>
                  <a:gd name="T1" fmla="*/ 12 h 38"/>
                  <a:gd name="T2" fmla="*/ 42 w 18"/>
                  <a:gd name="T3" fmla="*/ 9 h 38"/>
                  <a:gd name="T4" fmla="*/ 42 w 18"/>
                  <a:gd name="T5" fmla="*/ 9 h 38"/>
                  <a:gd name="T6" fmla="*/ 26 w 18"/>
                  <a:gd name="T7" fmla="*/ 2 h 38"/>
                  <a:gd name="T8" fmla="*/ 23 w 18"/>
                  <a:gd name="T9" fmla="*/ 2 h 38"/>
                  <a:gd name="T10" fmla="*/ 19 w 18"/>
                  <a:gd name="T11" fmla="*/ 2 h 38"/>
                  <a:gd name="T12" fmla="*/ 0 w 18"/>
                  <a:gd name="T13" fmla="*/ 12 h 38"/>
                  <a:gd name="T14" fmla="*/ 0 w 18"/>
                  <a:gd name="T15" fmla="*/ 40 h 38"/>
                  <a:gd name="T16" fmla="*/ 5 w 18"/>
                  <a:gd name="T17" fmla="*/ 43 h 38"/>
                  <a:gd name="T18" fmla="*/ 9 w 18"/>
                  <a:gd name="T19" fmla="*/ 40 h 38"/>
                  <a:gd name="T20" fmla="*/ 9 w 18"/>
                  <a:gd name="T21" fmla="*/ 19 h 38"/>
                  <a:gd name="T22" fmla="*/ 9 w 18"/>
                  <a:gd name="T23" fmla="*/ 19 h 38"/>
                  <a:gd name="T24" fmla="*/ 12 w 18"/>
                  <a:gd name="T25" fmla="*/ 31 h 38"/>
                  <a:gd name="T26" fmla="*/ 12 w 18"/>
                  <a:gd name="T27" fmla="*/ 43 h 38"/>
                  <a:gd name="T28" fmla="*/ 12 w 18"/>
                  <a:gd name="T29" fmla="*/ 83 h 38"/>
                  <a:gd name="T30" fmla="*/ 16 w 18"/>
                  <a:gd name="T31" fmla="*/ 88 h 38"/>
                  <a:gd name="T32" fmla="*/ 21 w 18"/>
                  <a:gd name="T33" fmla="*/ 83 h 38"/>
                  <a:gd name="T34" fmla="*/ 21 w 18"/>
                  <a:gd name="T35" fmla="*/ 45 h 38"/>
                  <a:gd name="T36" fmla="*/ 23 w 18"/>
                  <a:gd name="T37" fmla="*/ 45 h 38"/>
                  <a:gd name="T38" fmla="*/ 23 w 18"/>
                  <a:gd name="T39" fmla="*/ 83 h 38"/>
                  <a:gd name="T40" fmla="*/ 28 w 18"/>
                  <a:gd name="T41" fmla="*/ 88 h 38"/>
                  <a:gd name="T42" fmla="*/ 33 w 18"/>
                  <a:gd name="T43" fmla="*/ 83 h 38"/>
                  <a:gd name="T44" fmla="*/ 33 w 18"/>
                  <a:gd name="T45" fmla="*/ 43 h 38"/>
                  <a:gd name="T46" fmla="*/ 33 w 18"/>
                  <a:gd name="T47" fmla="*/ 31 h 38"/>
                  <a:gd name="T48" fmla="*/ 33 w 18"/>
                  <a:gd name="T49" fmla="*/ 17 h 38"/>
                  <a:gd name="T50" fmla="*/ 33 w 18"/>
                  <a:gd name="T51" fmla="*/ 17 h 38"/>
                  <a:gd name="T52" fmla="*/ 33 w 18"/>
                  <a:gd name="T53" fmla="*/ 38 h 38"/>
                  <a:gd name="T54" fmla="*/ 37 w 18"/>
                  <a:gd name="T55" fmla="*/ 43 h 38"/>
                  <a:gd name="T56" fmla="*/ 42 w 18"/>
                  <a:gd name="T57" fmla="*/ 38 h 38"/>
                  <a:gd name="T58" fmla="*/ 42 w 18"/>
                  <a:gd name="T59" fmla="*/ 12 h 38"/>
                  <a:gd name="T60" fmla="*/ 42 w 18"/>
                  <a:gd name="T61" fmla="*/ 12 h 3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" h="38">
                    <a:moveTo>
                      <a:pt x="18" y="5"/>
                    </a:moveTo>
                    <a:cubicBezTo>
                      <a:pt x="18" y="5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3" y="1"/>
                      <a:pt x="11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0" y="0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4" y="1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7"/>
                      <a:pt x="6" y="38"/>
                      <a:pt x="7" y="37"/>
                    </a:cubicBezTo>
                    <a:cubicBezTo>
                      <a:pt x="8" y="37"/>
                      <a:pt x="9" y="36"/>
                      <a:pt x="9" y="3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6"/>
                      <a:pt x="11" y="37"/>
                      <a:pt x="12" y="37"/>
                    </a:cubicBezTo>
                    <a:cubicBezTo>
                      <a:pt x="13" y="37"/>
                      <a:pt x="14" y="36"/>
                      <a:pt x="14" y="3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5" y="18"/>
                      <a:pt x="16" y="18"/>
                    </a:cubicBezTo>
                    <a:cubicBezTo>
                      <a:pt x="17" y="18"/>
                      <a:pt x="18" y="17"/>
                      <a:pt x="18" y="1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5" name="Freeform 148"/>
              <p:cNvSpPr>
                <a:spLocks noChangeArrowheads="1"/>
              </p:cNvSpPr>
              <p:nvPr/>
            </p:nvSpPr>
            <p:spPr bwMode="auto">
              <a:xfrm>
                <a:off x="3831" y="2021"/>
                <a:ext cx="18" cy="19"/>
              </a:xfrm>
              <a:custGeom>
                <a:avLst/>
                <a:gdLst>
                  <a:gd name="T0" fmla="*/ 9 w 8"/>
                  <a:gd name="T1" fmla="*/ 19 h 8"/>
                  <a:gd name="T2" fmla="*/ 18 w 8"/>
                  <a:gd name="T3" fmla="*/ 10 h 8"/>
                  <a:gd name="T4" fmla="*/ 9 w 8"/>
                  <a:gd name="T5" fmla="*/ 0 h 8"/>
                  <a:gd name="T6" fmla="*/ 0 w 8"/>
                  <a:gd name="T7" fmla="*/ 10 h 8"/>
                  <a:gd name="T8" fmla="*/ 9 w 8"/>
                  <a:gd name="T9" fmla="*/ 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cubicBezTo>
                      <a:pt x="6" y="8"/>
                      <a:pt x="8" y="6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6" name="Freeform 149"/>
              <p:cNvSpPr>
                <a:spLocks noChangeArrowheads="1"/>
              </p:cNvSpPr>
              <p:nvPr/>
            </p:nvSpPr>
            <p:spPr bwMode="auto">
              <a:xfrm>
                <a:off x="3935" y="2154"/>
                <a:ext cx="47" cy="100"/>
              </a:xfrm>
              <a:custGeom>
                <a:avLst/>
                <a:gdLst>
                  <a:gd name="T0" fmla="*/ 47 w 20"/>
                  <a:gd name="T1" fmla="*/ 12 h 42"/>
                  <a:gd name="T2" fmla="*/ 47 w 20"/>
                  <a:gd name="T3" fmla="*/ 12 h 42"/>
                  <a:gd name="T4" fmla="*/ 47 w 20"/>
                  <a:gd name="T5" fmla="*/ 12 h 42"/>
                  <a:gd name="T6" fmla="*/ 31 w 20"/>
                  <a:gd name="T7" fmla="*/ 2 h 42"/>
                  <a:gd name="T8" fmla="*/ 28 w 20"/>
                  <a:gd name="T9" fmla="*/ 2 h 42"/>
                  <a:gd name="T10" fmla="*/ 21 w 20"/>
                  <a:gd name="T11" fmla="*/ 2 h 42"/>
                  <a:gd name="T12" fmla="*/ 2 w 20"/>
                  <a:gd name="T13" fmla="*/ 12 h 42"/>
                  <a:gd name="T14" fmla="*/ 0 w 20"/>
                  <a:gd name="T15" fmla="*/ 43 h 42"/>
                  <a:gd name="T16" fmla="*/ 5 w 20"/>
                  <a:gd name="T17" fmla="*/ 48 h 42"/>
                  <a:gd name="T18" fmla="*/ 9 w 20"/>
                  <a:gd name="T19" fmla="*/ 43 h 42"/>
                  <a:gd name="T20" fmla="*/ 12 w 20"/>
                  <a:gd name="T21" fmla="*/ 19 h 42"/>
                  <a:gd name="T22" fmla="*/ 12 w 20"/>
                  <a:gd name="T23" fmla="*/ 19 h 42"/>
                  <a:gd name="T24" fmla="*/ 12 w 20"/>
                  <a:gd name="T25" fmla="*/ 33 h 42"/>
                  <a:gd name="T26" fmla="*/ 12 w 20"/>
                  <a:gd name="T27" fmla="*/ 48 h 42"/>
                  <a:gd name="T28" fmla="*/ 12 w 20"/>
                  <a:gd name="T29" fmla="*/ 95 h 42"/>
                  <a:gd name="T30" fmla="*/ 16 w 20"/>
                  <a:gd name="T31" fmla="*/ 100 h 42"/>
                  <a:gd name="T32" fmla="*/ 24 w 20"/>
                  <a:gd name="T33" fmla="*/ 95 h 42"/>
                  <a:gd name="T34" fmla="*/ 24 w 20"/>
                  <a:gd name="T35" fmla="*/ 52 h 42"/>
                  <a:gd name="T36" fmla="*/ 26 w 20"/>
                  <a:gd name="T37" fmla="*/ 52 h 42"/>
                  <a:gd name="T38" fmla="*/ 24 w 20"/>
                  <a:gd name="T39" fmla="*/ 95 h 42"/>
                  <a:gd name="T40" fmla="*/ 31 w 20"/>
                  <a:gd name="T41" fmla="*/ 100 h 42"/>
                  <a:gd name="T42" fmla="*/ 35 w 20"/>
                  <a:gd name="T43" fmla="*/ 95 h 42"/>
                  <a:gd name="T44" fmla="*/ 35 w 20"/>
                  <a:gd name="T45" fmla="*/ 48 h 42"/>
                  <a:gd name="T46" fmla="*/ 38 w 20"/>
                  <a:gd name="T47" fmla="*/ 36 h 42"/>
                  <a:gd name="T48" fmla="*/ 38 w 20"/>
                  <a:gd name="T49" fmla="*/ 21 h 42"/>
                  <a:gd name="T50" fmla="*/ 38 w 20"/>
                  <a:gd name="T51" fmla="*/ 21 h 42"/>
                  <a:gd name="T52" fmla="*/ 38 w 20"/>
                  <a:gd name="T53" fmla="*/ 43 h 42"/>
                  <a:gd name="T54" fmla="*/ 42 w 20"/>
                  <a:gd name="T55" fmla="*/ 48 h 42"/>
                  <a:gd name="T56" fmla="*/ 47 w 20"/>
                  <a:gd name="T57" fmla="*/ 43 h 42"/>
                  <a:gd name="T58" fmla="*/ 47 w 20"/>
                  <a:gd name="T59" fmla="*/ 14 h 42"/>
                  <a:gd name="T60" fmla="*/ 47 w 20"/>
                  <a:gd name="T61" fmla="*/ 12 h 4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" h="42">
                    <a:moveTo>
                      <a:pt x="20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2"/>
                      <a:pt x="15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" y="0"/>
                      <a:pt x="1" y="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3" y="20"/>
                      <a:pt x="4" y="19"/>
                      <a:pt x="4" y="1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6" y="42"/>
                      <a:pt x="7" y="42"/>
                    </a:cubicBezTo>
                    <a:cubicBezTo>
                      <a:pt x="8" y="42"/>
                      <a:pt x="10" y="41"/>
                      <a:pt x="10" y="4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1"/>
                      <a:pt x="11" y="42"/>
                      <a:pt x="13" y="42"/>
                    </a:cubicBezTo>
                    <a:cubicBezTo>
                      <a:pt x="14" y="42"/>
                      <a:pt x="15" y="41"/>
                      <a:pt x="15" y="4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7" y="20"/>
                      <a:pt x="18" y="20"/>
                    </a:cubicBezTo>
                    <a:cubicBezTo>
                      <a:pt x="19" y="20"/>
                      <a:pt x="20" y="20"/>
                      <a:pt x="20" y="1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7" name="Oval 150"/>
              <p:cNvSpPr>
                <a:spLocks noChangeArrowheads="1"/>
              </p:cNvSpPr>
              <p:nvPr/>
            </p:nvSpPr>
            <p:spPr bwMode="auto">
              <a:xfrm>
                <a:off x="3949" y="2133"/>
                <a:ext cx="21" cy="21"/>
              </a:xfrm>
              <a:prstGeom prst="ellipse">
                <a:avLst/>
              </a:pr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048" name="Freeform 151"/>
              <p:cNvSpPr>
                <a:spLocks noChangeArrowheads="1"/>
              </p:cNvSpPr>
              <p:nvPr/>
            </p:nvSpPr>
            <p:spPr bwMode="auto">
              <a:xfrm>
                <a:off x="3899" y="1568"/>
                <a:ext cx="22" cy="21"/>
              </a:xfrm>
              <a:custGeom>
                <a:avLst/>
                <a:gdLst>
                  <a:gd name="T0" fmla="*/ 17 w 9"/>
                  <a:gd name="T1" fmla="*/ 19 h 9"/>
                  <a:gd name="T2" fmla="*/ 17 w 9"/>
                  <a:gd name="T3" fmla="*/ 14 h 9"/>
                  <a:gd name="T4" fmla="*/ 17 w 9"/>
                  <a:gd name="T5" fmla="*/ 7 h 9"/>
                  <a:gd name="T6" fmla="*/ 20 w 9"/>
                  <a:gd name="T7" fmla="*/ 7 h 9"/>
                  <a:gd name="T8" fmla="*/ 20 w 9"/>
                  <a:gd name="T9" fmla="*/ 16 h 9"/>
                  <a:gd name="T10" fmla="*/ 22 w 9"/>
                  <a:gd name="T11" fmla="*/ 19 h 9"/>
                  <a:gd name="T12" fmla="*/ 22 w 9"/>
                  <a:gd name="T13" fmla="*/ 16 h 9"/>
                  <a:gd name="T14" fmla="*/ 22 w 9"/>
                  <a:gd name="T15" fmla="*/ 5 h 9"/>
                  <a:gd name="T16" fmla="*/ 22 w 9"/>
                  <a:gd name="T17" fmla="*/ 5 h 9"/>
                  <a:gd name="T18" fmla="*/ 22 w 9"/>
                  <a:gd name="T19" fmla="*/ 5 h 9"/>
                  <a:gd name="T20" fmla="*/ 22 w 9"/>
                  <a:gd name="T21" fmla="*/ 5 h 9"/>
                  <a:gd name="T22" fmla="*/ 15 w 9"/>
                  <a:gd name="T23" fmla="*/ 0 h 9"/>
                  <a:gd name="T24" fmla="*/ 15 w 9"/>
                  <a:gd name="T25" fmla="*/ 0 h 9"/>
                  <a:gd name="T26" fmla="*/ 10 w 9"/>
                  <a:gd name="T27" fmla="*/ 0 h 9"/>
                  <a:gd name="T28" fmla="*/ 0 w 9"/>
                  <a:gd name="T29" fmla="*/ 5 h 9"/>
                  <a:gd name="T30" fmla="*/ 0 w 9"/>
                  <a:gd name="T31" fmla="*/ 19 h 9"/>
                  <a:gd name="T32" fmla="*/ 2 w 9"/>
                  <a:gd name="T33" fmla="*/ 21 h 9"/>
                  <a:gd name="T34" fmla="*/ 5 w 9"/>
                  <a:gd name="T35" fmla="*/ 19 h 9"/>
                  <a:gd name="T36" fmla="*/ 5 w 9"/>
                  <a:gd name="T37" fmla="*/ 7 h 9"/>
                  <a:gd name="T38" fmla="*/ 7 w 9"/>
                  <a:gd name="T39" fmla="*/ 7 h 9"/>
                  <a:gd name="T40" fmla="*/ 7 w 9"/>
                  <a:gd name="T41" fmla="*/ 14 h 9"/>
                  <a:gd name="T42" fmla="*/ 7 w 9"/>
                  <a:gd name="T43" fmla="*/ 21 h 9"/>
                  <a:gd name="T44" fmla="*/ 17 w 9"/>
                  <a:gd name="T45" fmla="*/ 19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" h="9">
                    <a:moveTo>
                      <a:pt x="7" y="8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9" name="Oval 152"/>
              <p:cNvSpPr>
                <a:spLocks noChangeArrowheads="1"/>
              </p:cNvSpPr>
              <p:nvPr/>
            </p:nvSpPr>
            <p:spPr bwMode="auto">
              <a:xfrm>
                <a:off x="3906" y="1558"/>
                <a:ext cx="10" cy="10"/>
              </a:xfrm>
              <a:prstGeom prst="ellipse">
                <a:avLst/>
              </a:pr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050" name="Freeform 153"/>
              <p:cNvSpPr>
                <a:spLocks noEditPoints="1" noChangeArrowheads="1"/>
              </p:cNvSpPr>
              <p:nvPr/>
            </p:nvSpPr>
            <p:spPr bwMode="auto">
              <a:xfrm>
                <a:off x="3700" y="1786"/>
                <a:ext cx="50" cy="90"/>
              </a:xfrm>
              <a:custGeom>
                <a:avLst/>
                <a:gdLst>
                  <a:gd name="T0" fmla="*/ 33 w 21"/>
                  <a:gd name="T1" fmla="*/ 7 h 38"/>
                  <a:gd name="T2" fmla="*/ 26 w 21"/>
                  <a:gd name="T3" fmla="*/ 0 h 38"/>
                  <a:gd name="T4" fmla="*/ 19 w 21"/>
                  <a:gd name="T5" fmla="*/ 7 h 38"/>
                  <a:gd name="T6" fmla="*/ 26 w 21"/>
                  <a:gd name="T7" fmla="*/ 14 h 38"/>
                  <a:gd name="T8" fmla="*/ 33 w 21"/>
                  <a:gd name="T9" fmla="*/ 7 h 38"/>
                  <a:gd name="T10" fmla="*/ 10 w 21"/>
                  <a:gd name="T11" fmla="*/ 26 h 38"/>
                  <a:gd name="T12" fmla="*/ 12 w 21"/>
                  <a:gd name="T13" fmla="*/ 24 h 38"/>
                  <a:gd name="T14" fmla="*/ 10 w 21"/>
                  <a:gd name="T15" fmla="*/ 40 h 38"/>
                  <a:gd name="T16" fmla="*/ 10 w 21"/>
                  <a:gd name="T17" fmla="*/ 45 h 38"/>
                  <a:gd name="T18" fmla="*/ 0 w 21"/>
                  <a:gd name="T19" fmla="*/ 83 h 38"/>
                  <a:gd name="T20" fmla="*/ 5 w 21"/>
                  <a:gd name="T21" fmla="*/ 90 h 38"/>
                  <a:gd name="T22" fmla="*/ 10 w 21"/>
                  <a:gd name="T23" fmla="*/ 85 h 38"/>
                  <a:gd name="T24" fmla="*/ 17 w 21"/>
                  <a:gd name="T25" fmla="*/ 57 h 38"/>
                  <a:gd name="T26" fmla="*/ 24 w 21"/>
                  <a:gd name="T27" fmla="*/ 66 h 38"/>
                  <a:gd name="T28" fmla="*/ 26 w 21"/>
                  <a:gd name="T29" fmla="*/ 85 h 38"/>
                  <a:gd name="T30" fmla="*/ 31 w 21"/>
                  <a:gd name="T31" fmla="*/ 90 h 38"/>
                  <a:gd name="T32" fmla="*/ 36 w 21"/>
                  <a:gd name="T33" fmla="*/ 85 h 38"/>
                  <a:gd name="T34" fmla="*/ 33 w 21"/>
                  <a:gd name="T35" fmla="*/ 66 h 38"/>
                  <a:gd name="T36" fmla="*/ 33 w 21"/>
                  <a:gd name="T37" fmla="*/ 64 h 38"/>
                  <a:gd name="T38" fmla="*/ 33 w 21"/>
                  <a:gd name="T39" fmla="*/ 64 h 38"/>
                  <a:gd name="T40" fmla="*/ 33 w 21"/>
                  <a:gd name="T41" fmla="*/ 64 h 38"/>
                  <a:gd name="T42" fmla="*/ 26 w 21"/>
                  <a:gd name="T43" fmla="*/ 47 h 38"/>
                  <a:gd name="T44" fmla="*/ 26 w 21"/>
                  <a:gd name="T45" fmla="*/ 43 h 38"/>
                  <a:gd name="T46" fmla="*/ 29 w 21"/>
                  <a:gd name="T47" fmla="*/ 33 h 38"/>
                  <a:gd name="T48" fmla="*/ 31 w 21"/>
                  <a:gd name="T49" fmla="*/ 36 h 38"/>
                  <a:gd name="T50" fmla="*/ 31 w 21"/>
                  <a:gd name="T51" fmla="*/ 36 h 38"/>
                  <a:gd name="T52" fmla="*/ 33 w 21"/>
                  <a:gd name="T53" fmla="*/ 38 h 38"/>
                  <a:gd name="T54" fmla="*/ 43 w 21"/>
                  <a:gd name="T55" fmla="*/ 47 h 38"/>
                  <a:gd name="T56" fmla="*/ 50 w 21"/>
                  <a:gd name="T57" fmla="*/ 47 h 38"/>
                  <a:gd name="T58" fmla="*/ 48 w 21"/>
                  <a:gd name="T59" fmla="*/ 40 h 38"/>
                  <a:gd name="T60" fmla="*/ 38 w 21"/>
                  <a:gd name="T61" fmla="*/ 31 h 38"/>
                  <a:gd name="T62" fmla="*/ 36 w 21"/>
                  <a:gd name="T63" fmla="*/ 31 h 38"/>
                  <a:gd name="T64" fmla="*/ 29 w 21"/>
                  <a:gd name="T65" fmla="*/ 19 h 38"/>
                  <a:gd name="T66" fmla="*/ 29 w 21"/>
                  <a:gd name="T67" fmla="*/ 17 h 38"/>
                  <a:gd name="T68" fmla="*/ 29 w 21"/>
                  <a:gd name="T69" fmla="*/ 17 h 38"/>
                  <a:gd name="T70" fmla="*/ 29 w 21"/>
                  <a:gd name="T71" fmla="*/ 17 h 38"/>
                  <a:gd name="T72" fmla="*/ 24 w 21"/>
                  <a:gd name="T73" fmla="*/ 14 h 38"/>
                  <a:gd name="T74" fmla="*/ 17 w 21"/>
                  <a:gd name="T75" fmla="*/ 17 h 38"/>
                  <a:gd name="T76" fmla="*/ 7 w 21"/>
                  <a:gd name="T77" fmla="*/ 19 h 38"/>
                  <a:gd name="T78" fmla="*/ 2 w 21"/>
                  <a:gd name="T79" fmla="*/ 21 h 38"/>
                  <a:gd name="T80" fmla="*/ 0 w 21"/>
                  <a:gd name="T81" fmla="*/ 36 h 38"/>
                  <a:gd name="T82" fmla="*/ 2 w 21"/>
                  <a:gd name="T83" fmla="*/ 40 h 38"/>
                  <a:gd name="T84" fmla="*/ 7 w 21"/>
                  <a:gd name="T85" fmla="*/ 38 h 38"/>
                  <a:gd name="T86" fmla="*/ 10 w 21"/>
                  <a:gd name="T87" fmla="*/ 26 h 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" h="38">
                    <a:moveTo>
                      <a:pt x="14" y="3"/>
                    </a:moveTo>
                    <a:cubicBezTo>
                      <a:pt x="14" y="1"/>
                      <a:pt x="13" y="0"/>
                      <a:pt x="11" y="0"/>
                    </a:cubicBezTo>
                    <a:cubicBezTo>
                      <a:pt x="9" y="0"/>
                      <a:pt x="8" y="1"/>
                      <a:pt x="8" y="3"/>
                    </a:cubicBezTo>
                    <a:cubicBezTo>
                      <a:pt x="8" y="4"/>
                      <a:pt x="9" y="6"/>
                      <a:pt x="11" y="6"/>
                    </a:cubicBezTo>
                    <a:cubicBezTo>
                      <a:pt x="12" y="6"/>
                      <a:pt x="14" y="4"/>
                      <a:pt x="14" y="3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7"/>
                      <a:pt x="1" y="38"/>
                      <a:pt x="2" y="38"/>
                    </a:cubicBezTo>
                    <a:cubicBezTo>
                      <a:pt x="3" y="38"/>
                      <a:pt x="4" y="37"/>
                      <a:pt x="4" y="3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3" y="38"/>
                    </a:cubicBezTo>
                    <a:cubicBezTo>
                      <a:pt x="14" y="38"/>
                      <a:pt x="15" y="37"/>
                      <a:pt x="15" y="3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4" y="1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20" y="20"/>
                      <a:pt x="21" y="20"/>
                    </a:cubicBezTo>
                    <a:cubicBezTo>
                      <a:pt x="21" y="19"/>
                      <a:pt x="21" y="18"/>
                      <a:pt x="20" y="17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1" y="6"/>
                      <a:pt x="10" y="6"/>
                    </a:cubicBezTo>
                    <a:cubicBezTo>
                      <a:pt x="9" y="6"/>
                      <a:pt x="7" y="6"/>
                      <a:pt x="7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8"/>
                      <a:pt x="1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7"/>
                      <a:pt x="3" y="16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1" name="Freeform 154"/>
              <p:cNvSpPr>
                <a:spLocks noEditPoints="1" noChangeArrowheads="1"/>
              </p:cNvSpPr>
              <p:nvPr/>
            </p:nvSpPr>
            <p:spPr bwMode="auto">
              <a:xfrm>
                <a:off x="4037" y="2398"/>
                <a:ext cx="64" cy="119"/>
              </a:xfrm>
              <a:custGeom>
                <a:avLst/>
                <a:gdLst>
                  <a:gd name="T0" fmla="*/ 36 w 27"/>
                  <a:gd name="T1" fmla="*/ 10 h 50"/>
                  <a:gd name="T2" fmla="*/ 26 w 27"/>
                  <a:gd name="T3" fmla="*/ 0 h 50"/>
                  <a:gd name="T4" fmla="*/ 19 w 27"/>
                  <a:gd name="T5" fmla="*/ 12 h 50"/>
                  <a:gd name="T6" fmla="*/ 28 w 27"/>
                  <a:gd name="T7" fmla="*/ 19 h 50"/>
                  <a:gd name="T8" fmla="*/ 36 w 27"/>
                  <a:gd name="T9" fmla="*/ 10 h 50"/>
                  <a:gd name="T10" fmla="*/ 9 w 27"/>
                  <a:gd name="T11" fmla="*/ 38 h 50"/>
                  <a:gd name="T12" fmla="*/ 12 w 27"/>
                  <a:gd name="T13" fmla="*/ 36 h 50"/>
                  <a:gd name="T14" fmla="*/ 12 w 27"/>
                  <a:gd name="T15" fmla="*/ 55 h 50"/>
                  <a:gd name="T16" fmla="*/ 14 w 27"/>
                  <a:gd name="T17" fmla="*/ 62 h 50"/>
                  <a:gd name="T18" fmla="*/ 7 w 27"/>
                  <a:gd name="T19" fmla="*/ 114 h 50"/>
                  <a:gd name="T20" fmla="*/ 14 w 27"/>
                  <a:gd name="T21" fmla="*/ 119 h 50"/>
                  <a:gd name="T22" fmla="*/ 19 w 27"/>
                  <a:gd name="T23" fmla="*/ 114 h 50"/>
                  <a:gd name="T24" fmla="*/ 26 w 27"/>
                  <a:gd name="T25" fmla="*/ 76 h 50"/>
                  <a:gd name="T26" fmla="*/ 36 w 27"/>
                  <a:gd name="T27" fmla="*/ 88 h 50"/>
                  <a:gd name="T28" fmla="*/ 43 w 27"/>
                  <a:gd name="T29" fmla="*/ 112 h 50"/>
                  <a:gd name="T30" fmla="*/ 50 w 27"/>
                  <a:gd name="T31" fmla="*/ 117 h 50"/>
                  <a:gd name="T32" fmla="*/ 55 w 27"/>
                  <a:gd name="T33" fmla="*/ 109 h 50"/>
                  <a:gd name="T34" fmla="*/ 47 w 27"/>
                  <a:gd name="T35" fmla="*/ 86 h 50"/>
                  <a:gd name="T36" fmla="*/ 45 w 27"/>
                  <a:gd name="T37" fmla="*/ 81 h 50"/>
                  <a:gd name="T38" fmla="*/ 45 w 27"/>
                  <a:gd name="T39" fmla="*/ 81 h 50"/>
                  <a:gd name="T40" fmla="*/ 45 w 27"/>
                  <a:gd name="T41" fmla="*/ 81 h 50"/>
                  <a:gd name="T42" fmla="*/ 33 w 27"/>
                  <a:gd name="T43" fmla="*/ 62 h 50"/>
                  <a:gd name="T44" fmla="*/ 36 w 27"/>
                  <a:gd name="T45" fmla="*/ 57 h 50"/>
                  <a:gd name="T46" fmla="*/ 36 w 27"/>
                  <a:gd name="T47" fmla="*/ 43 h 50"/>
                  <a:gd name="T48" fmla="*/ 38 w 27"/>
                  <a:gd name="T49" fmla="*/ 45 h 50"/>
                  <a:gd name="T50" fmla="*/ 40 w 27"/>
                  <a:gd name="T51" fmla="*/ 48 h 50"/>
                  <a:gd name="T52" fmla="*/ 40 w 27"/>
                  <a:gd name="T53" fmla="*/ 48 h 50"/>
                  <a:gd name="T54" fmla="*/ 57 w 27"/>
                  <a:gd name="T55" fmla="*/ 60 h 50"/>
                  <a:gd name="T56" fmla="*/ 64 w 27"/>
                  <a:gd name="T57" fmla="*/ 57 h 50"/>
                  <a:gd name="T58" fmla="*/ 62 w 27"/>
                  <a:gd name="T59" fmla="*/ 50 h 50"/>
                  <a:gd name="T60" fmla="*/ 45 w 27"/>
                  <a:gd name="T61" fmla="*/ 40 h 50"/>
                  <a:gd name="T62" fmla="*/ 45 w 27"/>
                  <a:gd name="T63" fmla="*/ 40 h 50"/>
                  <a:gd name="T64" fmla="*/ 33 w 27"/>
                  <a:gd name="T65" fmla="*/ 24 h 50"/>
                  <a:gd name="T66" fmla="*/ 33 w 27"/>
                  <a:gd name="T67" fmla="*/ 24 h 50"/>
                  <a:gd name="T68" fmla="*/ 33 w 27"/>
                  <a:gd name="T69" fmla="*/ 24 h 50"/>
                  <a:gd name="T70" fmla="*/ 33 w 27"/>
                  <a:gd name="T71" fmla="*/ 24 h 50"/>
                  <a:gd name="T72" fmla="*/ 26 w 27"/>
                  <a:gd name="T73" fmla="*/ 21 h 50"/>
                  <a:gd name="T74" fmla="*/ 17 w 27"/>
                  <a:gd name="T75" fmla="*/ 24 h 50"/>
                  <a:gd name="T76" fmla="*/ 5 w 27"/>
                  <a:gd name="T77" fmla="*/ 29 h 50"/>
                  <a:gd name="T78" fmla="*/ 2 w 27"/>
                  <a:gd name="T79" fmla="*/ 33 h 50"/>
                  <a:gd name="T80" fmla="*/ 0 w 27"/>
                  <a:gd name="T81" fmla="*/ 52 h 50"/>
                  <a:gd name="T82" fmla="*/ 2 w 27"/>
                  <a:gd name="T83" fmla="*/ 57 h 50"/>
                  <a:gd name="T84" fmla="*/ 9 w 27"/>
                  <a:gd name="T85" fmla="*/ 55 h 50"/>
                  <a:gd name="T86" fmla="*/ 9 w 27"/>
                  <a:gd name="T87" fmla="*/ 38 h 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7" h="50">
                    <a:moveTo>
                      <a:pt x="15" y="4"/>
                    </a:moveTo>
                    <a:cubicBezTo>
                      <a:pt x="15" y="2"/>
                      <a:pt x="13" y="0"/>
                      <a:pt x="11" y="0"/>
                    </a:cubicBezTo>
                    <a:cubicBezTo>
                      <a:pt x="9" y="1"/>
                      <a:pt x="7" y="2"/>
                      <a:pt x="8" y="5"/>
                    </a:cubicBezTo>
                    <a:cubicBezTo>
                      <a:pt x="8" y="7"/>
                      <a:pt x="10" y="8"/>
                      <a:pt x="12" y="8"/>
                    </a:cubicBezTo>
                    <a:cubicBezTo>
                      <a:pt x="14" y="8"/>
                      <a:pt x="16" y="6"/>
                      <a:pt x="15" y="4"/>
                    </a:cubicBezTo>
                    <a:close/>
                    <a:moveTo>
                      <a:pt x="4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4"/>
                      <a:pt x="5" y="25"/>
                      <a:pt x="6" y="26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9"/>
                      <a:pt x="4" y="50"/>
                      <a:pt x="6" y="50"/>
                    </a:cubicBezTo>
                    <a:cubicBezTo>
                      <a:pt x="7" y="50"/>
                      <a:pt x="8" y="49"/>
                      <a:pt x="8" y="48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8"/>
                      <a:pt x="19" y="49"/>
                      <a:pt x="21" y="49"/>
                    </a:cubicBezTo>
                    <a:cubicBezTo>
                      <a:pt x="22" y="49"/>
                      <a:pt x="23" y="48"/>
                      <a:pt x="23" y="4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5"/>
                      <a:pt x="20" y="35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5"/>
                      <a:pt x="26" y="25"/>
                      <a:pt x="27" y="24"/>
                    </a:cubicBezTo>
                    <a:cubicBezTo>
                      <a:pt x="27" y="23"/>
                      <a:pt x="27" y="22"/>
                      <a:pt x="26" y="21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2" y="9"/>
                      <a:pt x="11" y="9"/>
                    </a:cubicBezTo>
                    <a:cubicBezTo>
                      <a:pt x="9" y="8"/>
                      <a:pt x="8" y="9"/>
                      <a:pt x="7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2" y="24"/>
                      <a:pt x="3" y="24"/>
                      <a:pt x="4" y="23"/>
                    </a:cubicBez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2" name="Freeform 155"/>
              <p:cNvSpPr>
                <a:spLocks noChangeArrowheads="1"/>
              </p:cNvSpPr>
              <p:nvPr/>
            </p:nvSpPr>
            <p:spPr bwMode="auto">
              <a:xfrm>
                <a:off x="3485" y="1926"/>
                <a:ext cx="47" cy="33"/>
              </a:xfrm>
              <a:custGeom>
                <a:avLst/>
                <a:gdLst>
                  <a:gd name="T0" fmla="*/ 28 w 20"/>
                  <a:gd name="T1" fmla="*/ 5 h 14"/>
                  <a:gd name="T2" fmla="*/ 45 w 20"/>
                  <a:gd name="T3" fmla="*/ 24 h 14"/>
                  <a:gd name="T4" fmla="*/ 40 w 20"/>
                  <a:gd name="T5" fmla="*/ 33 h 14"/>
                  <a:gd name="T6" fmla="*/ 7 w 20"/>
                  <a:gd name="T7" fmla="*/ 33 h 14"/>
                  <a:gd name="T8" fmla="*/ 2 w 20"/>
                  <a:gd name="T9" fmla="*/ 26 h 14"/>
                  <a:gd name="T10" fmla="*/ 19 w 20"/>
                  <a:gd name="T11" fmla="*/ 5 h 14"/>
                  <a:gd name="T12" fmla="*/ 28 w 20"/>
                  <a:gd name="T13" fmla="*/ 5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2" y="2"/>
                    </a:move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2"/>
                      <a:pt x="19" y="14"/>
                      <a:pt x="17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11" y="0"/>
                      <a:pt x="12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3" name="Freeform 156"/>
              <p:cNvSpPr>
                <a:spLocks noChangeArrowheads="1"/>
              </p:cNvSpPr>
              <p:nvPr/>
            </p:nvSpPr>
            <p:spPr bwMode="auto">
              <a:xfrm>
                <a:off x="3485" y="1976"/>
                <a:ext cx="47" cy="33"/>
              </a:xfrm>
              <a:custGeom>
                <a:avLst/>
                <a:gdLst>
                  <a:gd name="T0" fmla="*/ 19 w 20"/>
                  <a:gd name="T1" fmla="*/ 28 h 14"/>
                  <a:gd name="T2" fmla="*/ 2 w 20"/>
                  <a:gd name="T3" fmla="*/ 7 h 14"/>
                  <a:gd name="T4" fmla="*/ 7 w 20"/>
                  <a:gd name="T5" fmla="*/ 0 h 14"/>
                  <a:gd name="T6" fmla="*/ 40 w 20"/>
                  <a:gd name="T7" fmla="*/ 0 h 14"/>
                  <a:gd name="T8" fmla="*/ 45 w 20"/>
                  <a:gd name="T9" fmla="*/ 7 h 14"/>
                  <a:gd name="T10" fmla="*/ 28 w 20"/>
                  <a:gd name="T11" fmla="*/ 28 h 14"/>
                  <a:gd name="T12" fmla="*/ 19 w 20"/>
                  <a:gd name="T13" fmla="*/ 28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8" y="1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19" y="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4"/>
                      <a:pt x="9" y="14"/>
                      <a:pt x="8" y="1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4" name="Freeform 157"/>
              <p:cNvSpPr>
                <a:spLocks noChangeArrowheads="1"/>
              </p:cNvSpPr>
              <p:nvPr/>
            </p:nvSpPr>
            <p:spPr bwMode="auto">
              <a:xfrm>
                <a:off x="3904" y="1907"/>
                <a:ext cx="43" cy="62"/>
              </a:xfrm>
              <a:custGeom>
                <a:avLst/>
                <a:gdLst>
                  <a:gd name="T0" fmla="*/ 38 w 18"/>
                  <a:gd name="T1" fmla="*/ 0 h 26"/>
                  <a:gd name="T2" fmla="*/ 5 w 18"/>
                  <a:gd name="T3" fmla="*/ 0 h 26"/>
                  <a:gd name="T4" fmla="*/ 0 w 18"/>
                  <a:gd name="T5" fmla="*/ 5 h 26"/>
                  <a:gd name="T6" fmla="*/ 0 w 18"/>
                  <a:gd name="T7" fmla="*/ 14 h 26"/>
                  <a:gd name="T8" fmla="*/ 5 w 18"/>
                  <a:gd name="T9" fmla="*/ 21 h 26"/>
                  <a:gd name="T10" fmla="*/ 17 w 18"/>
                  <a:gd name="T11" fmla="*/ 21 h 26"/>
                  <a:gd name="T12" fmla="*/ 17 w 18"/>
                  <a:gd name="T13" fmla="*/ 57 h 26"/>
                  <a:gd name="T14" fmla="*/ 22 w 18"/>
                  <a:gd name="T15" fmla="*/ 62 h 26"/>
                  <a:gd name="T16" fmla="*/ 22 w 18"/>
                  <a:gd name="T17" fmla="*/ 62 h 26"/>
                  <a:gd name="T18" fmla="*/ 26 w 18"/>
                  <a:gd name="T19" fmla="*/ 57 h 26"/>
                  <a:gd name="T20" fmla="*/ 26 w 18"/>
                  <a:gd name="T21" fmla="*/ 21 h 26"/>
                  <a:gd name="T22" fmla="*/ 38 w 18"/>
                  <a:gd name="T23" fmla="*/ 21 h 26"/>
                  <a:gd name="T24" fmla="*/ 43 w 18"/>
                  <a:gd name="T25" fmla="*/ 14 h 26"/>
                  <a:gd name="T26" fmla="*/ 43 w 18"/>
                  <a:gd name="T27" fmla="*/ 5 h 26"/>
                  <a:gd name="T28" fmla="*/ 38 w 18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5" name="Freeform 158"/>
              <p:cNvSpPr>
                <a:spLocks noChangeArrowheads="1"/>
              </p:cNvSpPr>
              <p:nvPr/>
            </p:nvSpPr>
            <p:spPr bwMode="auto">
              <a:xfrm>
                <a:off x="3530" y="1921"/>
                <a:ext cx="42" cy="62"/>
              </a:xfrm>
              <a:custGeom>
                <a:avLst/>
                <a:gdLst>
                  <a:gd name="T0" fmla="*/ 37 w 18"/>
                  <a:gd name="T1" fmla="*/ 0 h 26"/>
                  <a:gd name="T2" fmla="*/ 5 w 18"/>
                  <a:gd name="T3" fmla="*/ 0 h 26"/>
                  <a:gd name="T4" fmla="*/ 0 w 18"/>
                  <a:gd name="T5" fmla="*/ 5 h 26"/>
                  <a:gd name="T6" fmla="*/ 0 w 18"/>
                  <a:gd name="T7" fmla="*/ 14 h 26"/>
                  <a:gd name="T8" fmla="*/ 5 w 18"/>
                  <a:gd name="T9" fmla="*/ 21 h 26"/>
                  <a:gd name="T10" fmla="*/ 16 w 18"/>
                  <a:gd name="T11" fmla="*/ 21 h 26"/>
                  <a:gd name="T12" fmla="*/ 16 w 18"/>
                  <a:gd name="T13" fmla="*/ 57 h 26"/>
                  <a:gd name="T14" fmla="*/ 21 w 18"/>
                  <a:gd name="T15" fmla="*/ 62 h 26"/>
                  <a:gd name="T16" fmla="*/ 21 w 18"/>
                  <a:gd name="T17" fmla="*/ 62 h 26"/>
                  <a:gd name="T18" fmla="*/ 26 w 18"/>
                  <a:gd name="T19" fmla="*/ 57 h 26"/>
                  <a:gd name="T20" fmla="*/ 26 w 18"/>
                  <a:gd name="T21" fmla="*/ 21 h 26"/>
                  <a:gd name="T22" fmla="*/ 37 w 18"/>
                  <a:gd name="T23" fmla="*/ 21 h 26"/>
                  <a:gd name="T24" fmla="*/ 42 w 18"/>
                  <a:gd name="T25" fmla="*/ 14 h 26"/>
                  <a:gd name="T26" fmla="*/ 42 w 18"/>
                  <a:gd name="T27" fmla="*/ 5 h 26"/>
                  <a:gd name="T28" fmla="*/ 37 w 18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6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6" name="Freeform 159"/>
              <p:cNvSpPr>
                <a:spLocks noChangeArrowheads="1"/>
              </p:cNvSpPr>
              <p:nvPr/>
            </p:nvSpPr>
            <p:spPr bwMode="auto">
              <a:xfrm>
                <a:off x="4150" y="2690"/>
                <a:ext cx="43" cy="62"/>
              </a:xfrm>
              <a:custGeom>
                <a:avLst/>
                <a:gdLst>
                  <a:gd name="T0" fmla="*/ 38 w 18"/>
                  <a:gd name="T1" fmla="*/ 0 h 26"/>
                  <a:gd name="T2" fmla="*/ 5 w 18"/>
                  <a:gd name="T3" fmla="*/ 0 h 26"/>
                  <a:gd name="T4" fmla="*/ 0 w 18"/>
                  <a:gd name="T5" fmla="*/ 5 h 26"/>
                  <a:gd name="T6" fmla="*/ 0 w 18"/>
                  <a:gd name="T7" fmla="*/ 17 h 26"/>
                  <a:gd name="T8" fmla="*/ 5 w 18"/>
                  <a:gd name="T9" fmla="*/ 21 h 26"/>
                  <a:gd name="T10" fmla="*/ 17 w 18"/>
                  <a:gd name="T11" fmla="*/ 21 h 26"/>
                  <a:gd name="T12" fmla="*/ 17 w 18"/>
                  <a:gd name="T13" fmla="*/ 57 h 26"/>
                  <a:gd name="T14" fmla="*/ 19 w 18"/>
                  <a:gd name="T15" fmla="*/ 62 h 26"/>
                  <a:gd name="T16" fmla="*/ 22 w 18"/>
                  <a:gd name="T17" fmla="*/ 62 h 26"/>
                  <a:gd name="T18" fmla="*/ 26 w 18"/>
                  <a:gd name="T19" fmla="*/ 57 h 26"/>
                  <a:gd name="T20" fmla="*/ 26 w 18"/>
                  <a:gd name="T21" fmla="*/ 21 h 26"/>
                  <a:gd name="T22" fmla="*/ 38 w 18"/>
                  <a:gd name="T23" fmla="*/ 21 h 26"/>
                  <a:gd name="T24" fmla="*/ 43 w 18"/>
                  <a:gd name="T25" fmla="*/ 17 h 26"/>
                  <a:gd name="T26" fmla="*/ 43 w 18"/>
                  <a:gd name="T27" fmla="*/ 7 h 26"/>
                  <a:gd name="T28" fmla="*/ 38 w 18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" h="26">
                    <a:moveTo>
                      <a:pt x="1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8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5"/>
                      <a:pt x="11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8"/>
                      <a:pt x="18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1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7" name="Freeform 160"/>
              <p:cNvSpPr>
                <a:spLocks noEditPoints="1" noChangeArrowheads="1"/>
              </p:cNvSpPr>
              <p:nvPr/>
            </p:nvSpPr>
            <p:spPr bwMode="auto">
              <a:xfrm>
                <a:off x="3769" y="1879"/>
                <a:ext cx="135" cy="130"/>
              </a:xfrm>
              <a:custGeom>
                <a:avLst/>
                <a:gdLst>
                  <a:gd name="T0" fmla="*/ 128 w 57"/>
                  <a:gd name="T1" fmla="*/ 52 h 55"/>
                  <a:gd name="T2" fmla="*/ 126 w 57"/>
                  <a:gd name="T3" fmla="*/ 50 h 55"/>
                  <a:gd name="T4" fmla="*/ 126 w 57"/>
                  <a:gd name="T5" fmla="*/ 9 h 55"/>
                  <a:gd name="T6" fmla="*/ 118 w 57"/>
                  <a:gd name="T7" fmla="*/ 2 h 55"/>
                  <a:gd name="T8" fmla="*/ 97 w 57"/>
                  <a:gd name="T9" fmla="*/ 2 h 55"/>
                  <a:gd name="T10" fmla="*/ 90 w 57"/>
                  <a:gd name="T11" fmla="*/ 9 h 55"/>
                  <a:gd name="T12" fmla="*/ 90 w 57"/>
                  <a:gd name="T13" fmla="*/ 17 h 55"/>
                  <a:gd name="T14" fmla="*/ 81 w 57"/>
                  <a:gd name="T15" fmla="*/ 7 h 55"/>
                  <a:gd name="T16" fmla="*/ 54 w 57"/>
                  <a:gd name="T17" fmla="*/ 7 h 55"/>
                  <a:gd name="T18" fmla="*/ 7 w 57"/>
                  <a:gd name="T19" fmla="*/ 52 h 55"/>
                  <a:gd name="T20" fmla="*/ 12 w 57"/>
                  <a:gd name="T21" fmla="*/ 64 h 55"/>
                  <a:gd name="T22" fmla="*/ 12 w 57"/>
                  <a:gd name="T23" fmla="*/ 123 h 55"/>
                  <a:gd name="T24" fmla="*/ 17 w 57"/>
                  <a:gd name="T25" fmla="*/ 130 h 55"/>
                  <a:gd name="T26" fmla="*/ 118 w 57"/>
                  <a:gd name="T27" fmla="*/ 130 h 55"/>
                  <a:gd name="T28" fmla="*/ 126 w 57"/>
                  <a:gd name="T29" fmla="*/ 123 h 55"/>
                  <a:gd name="T30" fmla="*/ 126 w 57"/>
                  <a:gd name="T31" fmla="*/ 64 h 55"/>
                  <a:gd name="T32" fmla="*/ 128 w 57"/>
                  <a:gd name="T33" fmla="*/ 52 h 55"/>
                  <a:gd name="T34" fmla="*/ 59 w 57"/>
                  <a:gd name="T35" fmla="*/ 118 h 55"/>
                  <a:gd name="T36" fmla="*/ 24 w 57"/>
                  <a:gd name="T37" fmla="*/ 118 h 55"/>
                  <a:gd name="T38" fmla="*/ 24 w 57"/>
                  <a:gd name="T39" fmla="*/ 80 h 55"/>
                  <a:gd name="T40" fmla="*/ 31 w 57"/>
                  <a:gd name="T41" fmla="*/ 73 h 55"/>
                  <a:gd name="T42" fmla="*/ 52 w 57"/>
                  <a:gd name="T43" fmla="*/ 73 h 55"/>
                  <a:gd name="T44" fmla="*/ 59 w 57"/>
                  <a:gd name="T45" fmla="*/ 80 h 55"/>
                  <a:gd name="T46" fmla="*/ 59 w 57"/>
                  <a:gd name="T47" fmla="*/ 118 h 55"/>
                  <a:gd name="T48" fmla="*/ 90 w 57"/>
                  <a:gd name="T49" fmla="*/ 106 h 55"/>
                  <a:gd name="T50" fmla="*/ 83 w 57"/>
                  <a:gd name="T51" fmla="*/ 106 h 55"/>
                  <a:gd name="T52" fmla="*/ 76 w 57"/>
                  <a:gd name="T53" fmla="*/ 99 h 55"/>
                  <a:gd name="T54" fmla="*/ 76 w 57"/>
                  <a:gd name="T55" fmla="*/ 95 h 55"/>
                  <a:gd name="T56" fmla="*/ 90 w 57"/>
                  <a:gd name="T57" fmla="*/ 95 h 55"/>
                  <a:gd name="T58" fmla="*/ 90 w 57"/>
                  <a:gd name="T59" fmla="*/ 106 h 55"/>
                  <a:gd name="T60" fmla="*/ 90 w 57"/>
                  <a:gd name="T61" fmla="*/ 87 h 55"/>
                  <a:gd name="T62" fmla="*/ 76 w 57"/>
                  <a:gd name="T63" fmla="*/ 87 h 55"/>
                  <a:gd name="T64" fmla="*/ 76 w 57"/>
                  <a:gd name="T65" fmla="*/ 80 h 55"/>
                  <a:gd name="T66" fmla="*/ 83 w 57"/>
                  <a:gd name="T67" fmla="*/ 73 h 55"/>
                  <a:gd name="T68" fmla="*/ 90 w 57"/>
                  <a:gd name="T69" fmla="*/ 73 h 55"/>
                  <a:gd name="T70" fmla="*/ 90 w 57"/>
                  <a:gd name="T71" fmla="*/ 87 h 55"/>
                  <a:gd name="T72" fmla="*/ 111 w 57"/>
                  <a:gd name="T73" fmla="*/ 99 h 55"/>
                  <a:gd name="T74" fmla="*/ 104 w 57"/>
                  <a:gd name="T75" fmla="*/ 106 h 55"/>
                  <a:gd name="T76" fmla="*/ 97 w 57"/>
                  <a:gd name="T77" fmla="*/ 106 h 55"/>
                  <a:gd name="T78" fmla="*/ 97 w 57"/>
                  <a:gd name="T79" fmla="*/ 95 h 55"/>
                  <a:gd name="T80" fmla="*/ 111 w 57"/>
                  <a:gd name="T81" fmla="*/ 95 h 55"/>
                  <a:gd name="T82" fmla="*/ 111 w 57"/>
                  <a:gd name="T83" fmla="*/ 99 h 55"/>
                  <a:gd name="T84" fmla="*/ 111 w 57"/>
                  <a:gd name="T85" fmla="*/ 87 h 55"/>
                  <a:gd name="T86" fmla="*/ 97 w 57"/>
                  <a:gd name="T87" fmla="*/ 87 h 55"/>
                  <a:gd name="T88" fmla="*/ 97 w 57"/>
                  <a:gd name="T89" fmla="*/ 73 h 55"/>
                  <a:gd name="T90" fmla="*/ 104 w 57"/>
                  <a:gd name="T91" fmla="*/ 73 h 55"/>
                  <a:gd name="T92" fmla="*/ 111 w 57"/>
                  <a:gd name="T93" fmla="*/ 80 h 55"/>
                  <a:gd name="T94" fmla="*/ 111 w 57"/>
                  <a:gd name="T95" fmla="*/ 87 h 5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7" h="55">
                    <a:moveTo>
                      <a:pt x="54" y="22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2"/>
                      <a:pt x="51" y="1"/>
                      <a:pt x="5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9" y="1"/>
                      <a:pt x="38" y="2"/>
                      <a:pt x="38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1" y="0"/>
                      <a:pt x="26" y="0"/>
                      <a:pt x="23" y="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5"/>
                      <a:pt x="1" y="27"/>
                      <a:pt x="5" y="27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3"/>
                      <a:pt x="6" y="55"/>
                      <a:pt x="7" y="55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2" y="55"/>
                      <a:pt x="53" y="53"/>
                      <a:pt x="53" y="52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6" y="27"/>
                      <a:pt x="57" y="25"/>
                      <a:pt x="54" y="22"/>
                    </a:cubicBezTo>
                    <a:close/>
                    <a:moveTo>
                      <a:pt x="25" y="50"/>
                    </a:move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2" y="31"/>
                      <a:pt x="13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5" y="33"/>
                      <a:pt x="25" y="34"/>
                    </a:cubicBezTo>
                    <a:lnTo>
                      <a:pt x="25" y="50"/>
                    </a:lnTo>
                    <a:close/>
                    <a:moveTo>
                      <a:pt x="38" y="45"/>
                    </a:move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2" y="44"/>
                      <a:pt x="32" y="42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8" y="40"/>
                      <a:pt x="38" y="40"/>
                      <a:pt x="38" y="40"/>
                    </a:cubicBezTo>
                    <a:lnTo>
                      <a:pt x="38" y="45"/>
                    </a:lnTo>
                    <a:close/>
                    <a:moveTo>
                      <a:pt x="38" y="37"/>
                    </a:move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3" y="31"/>
                      <a:pt x="35" y="31"/>
                    </a:cubicBezTo>
                    <a:cubicBezTo>
                      <a:pt x="38" y="31"/>
                      <a:pt x="38" y="31"/>
                      <a:pt x="38" y="31"/>
                    </a:cubicBezTo>
                    <a:lnTo>
                      <a:pt x="38" y="37"/>
                    </a:lnTo>
                    <a:close/>
                    <a:moveTo>
                      <a:pt x="47" y="42"/>
                    </a:moveTo>
                    <a:cubicBezTo>
                      <a:pt x="47" y="44"/>
                      <a:pt x="45" y="45"/>
                      <a:pt x="44" y="45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47" y="42"/>
                    </a:lnTo>
                    <a:close/>
                    <a:moveTo>
                      <a:pt x="47" y="37"/>
                    </a:move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45" y="31"/>
                      <a:pt x="47" y="33"/>
                      <a:pt x="47" y="34"/>
                    </a:cubicBezTo>
                    <a:lnTo>
                      <a:pt x="47" y="3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8" name="Freeform 161"/>
              <p:cNvSpPr>
                <a:spLocks noEditPoints="1" noChangeArrowheads="1"/>
              </p:cNvSpPr>
              <p:nvPr/>
            </p:nvSpPr>
            <p:spPr bwMode="auto">
              <a:xfrm>
                <a:off x="3909" y="1808"/>
                <a:ext cx="16" cy="35"/>
              </a:xfrm>
              <a:custGeom>
                <a:avLst/>
                <a:gdLst>
                  <a:gd name="T0" fmla="*/ 0 w 7"/>
                  <a:gd name="T1" fmla="*/ 14 h 15"/>
                  <a:gd name="T2" fmla="*/ 2 w 7"/>
                  <a:gd name="T3" fmla="*/ 16 h 15"/>
                  <a:gd name="T4" fmla="*/ 5 w 7"/>
                  <a:gd name="T5" fmla="*/ 16 h 15"/>
                  <a:gd name="T6" fmla="*/ 5 w 7"/>
                  <a:gd name="T7" fmla="*/ 16 h 15"/>
                  <a:gd name="T8" fmla="*/ 5 w 7"/>
                  <a:gd name="T9" fmla="*/ 26 h 15"/>
                  <a:gd name="T10" fmla="*/ 2 w 7"/>
                  <a:gd name="T11" fmla="*/ 26 h 15"/>
                  <a:gd name="T12" fmla="*/ 0 w 7"/>
                  <a:gd name="T13" fmla="*/ 23 h 15"/>
                  <a:gd name="T14" fmla="*/ 0 w 7"/>
                  <a:gd name="T15" fmla="*/ 26 h 15"/>
                  <a:gd name="T16" fmla="*/ 0 w 7"/>
                  <a:gd name="T17" fmla="*/ 26 h 15"/>
                  <a:gd name="T18" fmla="*/ 0 w 7"/>
                  <a:gd name="T19" fmla="*/ 28 h 15"/>
                  <a:gd name="T20" fmla="*/ 0 w 7"/>
                  <a:gd name="T21" fmla="*/ 28 h 15"/>
                  <a:gd name="T22" fmla="*/ 2 w 7"/>
                  <a:gd name="T23" fmla="*/ 30 h 15"/>
                  <a:gd name="T24" fmla="*/ 5 w 7"/>
                  <a:gd name="T25" fmla="*/ 30 h 15"/>
                  <a:gd name="T26" fmla="*/ 5 w 7"/>
                  <a:gd name="T27" fmla="*/ 33 h 15"/>
                  <a:gd name="T28" fmla="*/ 7 w 7"/>
                  <a:gd name="T29" fmla="*/ 35 h 15"/>
                  <a:gd name="T30" fmla="*/ 7 w 7"/>
                  <a:gd name="T31" fmla="*/ 33 h 15"/>
                  <a:gd name="T32" fmla="*/ 7 w 7"/>
                  <a:gd name="T33" fmla="*/ 30 h 15"/>
                  <a:gd name="T34" fmla="*/ 9 w 7"/>
                  <a:gd name="T35" fmla="*/ 30 h 15"/>
                  <a:gd name="T36" fmla="*/ 9 w 7"/>
                  <a:gd name="T37" fmla="*/ 33 h 15"/>
                  <a:gd name="T38" fmla="*/ 11 w 7"/>
                  <a:gd name="T39" fmla="*/ 35 h 15"/>
                  <a:gd name="T40" fmla="*/ 11 w 7"/>
                  <a:gd name="T41" fmla="*/ 33 h 15"/>
                  <a:gd name="T42" fmla="*/ 11 w 7"/>
                  <a:gd name="T43" fmla="*/ 28 h 15"/>
                  <a:gd name="T44" fmla="*/ 14 w 7"/>
                  <a:gd name="T45" fmla="*/ 28 h 15"/>
                  <a:gd name="T46" fmla="*/ 16 w 7"/>
                  <a:gd name="T47" fmla="*/ 26 h 15"/>
                  <a:gd name="T48" fmla="*/ 16 w 7"/>
                  <a:gd name="T49" fmla="*/ 23 h 15"/>
                  <a:gd name="T50" fmla="*/ 14 w 7"/>
                  <a:gd name="T51" fmla="*/ 19 h 15"/>
                  <a:gd name="T52" fmla="*/ 11 w 7"/>
                  <a:gd name="T53" fmla="*/ 16 h 15"/>
                  <a:gd name="T54" fmla="*/ 11 w 7"/>
                  <a:gd name="T55" fmla="*/ 7 h 15"/>
                  <a:gd name="T56" fmla="*/ 11 w 7"/>
                  <a:gd name="T57" fmla="*/ 7 h 15"/>
                  <a:gd name="T58" fmla="*/ 14 w 7"/>
                  <a:gd name="T59" fmla="*/ 9 h 15"/>
                  <a:gd name="T60" fmla="*/ 14 w 7"/>
                  <a:gd name="T61" fmla="*/ 7 h 15"/>
                  <a:gd name="T62" fmla="*/ 16 w 7"/>
                  <a:gd name="T63" fmla="*/ 7 h 15"/>
                  <a:gd name="T64" fmla="*/ 16 w 7"/>
                  <a:gd name="T65" fmla="*/ 5 h 15"/>
                  <a:gd name="T66" fmla="*/ 16 w 7"/>
                  <a:gd name="T67" fmla="*/ 5 h 15"/>
                  <a:gd name="T68" fmla="*/ 14 w 7"/>
                  <a:gd name="T69" fmla="*/ 5 h 15"/>
                  <a:gd name="T70" fmla="*/ 14 w 7"/>
                  <a:gd name="T71" fmla="*/ 5 h 15"/>
                  <a:gd name="T72" fmla="*/ 11 w 7"/>
                  <a:gd name="T73" fmla="*/ 5 h 15"/>
                  <a:gd name="T74" fmla="*/ 11 w 7"/>
                  <a:gd name="T75" fmla="*/ 0 h 15"/>
                  <a:gd name="T76" fmla="*/ 11 w 7"/>
                  <a:gd name="T77" fmla="*/ 0 h 15"/>
                  <a:gd name="T78" fmla="*/ 9 w 7"/>
                  <a:gd name="T79" fmla="*/ 0 h 15"/>
                  <a:gd name="T80" fmla="*/ 9 w 7"/>
                  <a:gd name="T81" fmla="*/ 5 h 15"/>
                  <a:gd name="T82" fmla="*/ 9 w 7"/>
                  <a:gd name="T83" fmla="*/ 5 h 15"/>
                  <a:gd name="T84" fmla="*/ 7 w 7"/>
                  <a:gd name="T85" fmla="*/ 5 h 15"/>
                  <a:gd name="T86" fmla="*/ 7 w 7"/>
                  <a:gd name="T87" fmla="*/ 0 h 15"/>
                  <a:gd name="T88" fmla="*/ 7 w 7"/>
                  <a:gd name="T89" fmla="*/ 0 h 15"/>
                  <a:gd name="T90" fmla="*/ 5 w 7"/>
                  <a:gd name="T91" fmla="*/ 0 h 15"/>
                  <a:gd name="T92" fmla="*/ 5 w 7"/>
                  <a:gd name="T93" fmla="*/ 5 h 15"/>
                  <a:gd name="T94" fmla="*/ 2 w 7"/>
                  <a:gd name="T95" fmla="*/ 5 h 15"/>
                  <a:gd name="T96" fmla="*/ 0 w 7"/>
                  <a:gd name="T97" fmla="*/ 7 h 15"/>
                  <a:gd name="T98" fmla="*/ 0 w 7"/>
                  <a:gd name="T99" fmla="*/ 12 h 15"/>
                  <a:gd name="T100" fmla="*/ 0 w 7"/>
                  <a:gd name="T101" fmla="*/ 14 h 15"/>
                  <a:gd name="T102" fmla="*/ 9 w 7"/>
                  <a:gd name="T103" fmla="*/ 19 h 15"/>
                  <a:gd name="T104" fmla="*/ 9 w 7"/>
                  <a:gd name="T105" fmla="*/ 26 h 15"/>
                  <a:gd name="T106" fmla="*/ 7 w 7"/>
                  <a:gd name="T107" fmla="*/ 26 h 15"/>
                  <a:gd name="T108" fmla="*/ 7 w 7"/>
                  <a:gd name="T109" fmla="*/ 19 h 15"/>
                  <a:gd name="T110" fmla="*/ 9 w 7"/>
                  <a:gd name="T111" fmla="*/ 19 h 15"/>
                  <a:gd name="T112" fmla="*/ 9 w 7"/>
                  <a:gd name="T113" fmla="*/ 7 h 15"/>
                  <a:gd name="T114" fmla="*/ 9 w 7"/>
                  <a:gd name="T115" fmla="*/ 14 h 15"/>
                  <a:gd name="T116" fmla="*/ 7 w 7"/>
                  <a:gd name="T117" fmla="*/ 14 h 15"/>
                  <a:gd name="T118" fmla="*/ 7 w 7"/>
                  <a:gd name="T119" fmla="*/ 7 h 15"/>
                  <a:gd name="T120" fmla="*/ 9 w 7"/>
                  <a:gd name="T121" fmla="*/ 7 h 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" h="15">
                    <a:moveTo>
                      <a:pt x="0" y="6"/>
                    </a:move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3" y="15"/>
                      <a:pt x="3" y="15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2"/>
                      <a:pt x="6" y="12"/>
                    </a:cubicBezTo>
                    <a:cubicBezTo>
                      <a:pt x="6" y="12"/>
                      <a:pt x="7" y="12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9"/>
                      <a:pt x="7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lose/>
                    <a:moveTo>
                      <a:pt x="4" y="8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lose/>
                    <a:moveTo>
                      <a:pt x="4" y="3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9" name="Freeform 162"/>
              <p:cNvSpPr>
                <a:spLocks noEditPoints="1" noChangeArrowheads="1"/>
              </p:cNvSpPr>
              <p:nvPr/>
            </p:nvSpPr>
            <p:spPr bwMode="auto">
              <a:xfrm>
                <a:off x="3880" y="1789"/>
                <a:ext cx="71" cy="106"/>
              </a:xfrm>
              <a:custGeom>
                <a:avLst/>
                <a:gdLst>
                  <a:gd name="T0" fmla="*/ 26 w 30"/>
                  <a:gd name="T1" fmla="*/ 71 h 45"/>
                  <a:gd name="T2" fmla="*/ 26 w 30"/>
                  <a:gd name="T3" fmla="*/ 101 h 45"/>
                  <a:gd name="T4" fmla="*/ 33 w 30"/>
                  <a:gd name="T5" fmla="*/ 106 h 45"/>
                  <a:gd name="T6" fmla="*/ 40 w 30"/>
                  <a:gd name="T7" fmla="*/ 106 h 45"/>
                  <a:gd name="T8" fmla="*/ 47 w 30"/>
                  <a:gd name="T9" fmla="*/ 101 h 45"/>
                  <a:gd name="T10" fmla="*/ 47 w 30"/>
                  <a:gd name="T11" fmla="*/ 71 h 45"/>
                  <a:gd name="T12" fmla="*/ 71 w 30"/>
                  <a:gd name="T13" fmla="*/ 35 h 45"/>
                  <a:gd name="T14" fmla="*/ 36 w 30"/>
                  <a:gd name="T15" fmla="*/ 0 h 45"/>
                  <a:gd name="T16" fmla="*/ 0 w 30"/>
                  <a:gd name="T17" fmla="*/ 35 h 45"/>
                  <a:gd name="T18" fmla="*/ 26 w 30"/>
                  <a:gd name="T19" fmla="*/ 71 h 45"/>
                  <a:gd name="T20" fmla="*/ 36 w 30"/>
                  <a:gd name="T21" fmla="*/ 12 h 45"/>
                  <a:gd name="T22" fmla="*/ 62 w 30"/>
                  <a:gd name="T23" fmla="*/ 35 h 45"/>
                  <a:gd name="T24" fmla="*/ 38 w 30"/>
                  <a:gd name="T25" fmla="*/ 61 h 45"/>
                  <a:gd name="T26" fmla="*/ 12 w 30"/>
                  <a:gd name="T27" fmla="*/ 35 h 45"/>
                  <a:gd name="T28" fmla="*/ 36 w 30"/>
                  <a:gd name="T29" fmla="*/ 12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45">
                    <a:moveTo>
                      <a:pt x="11" y="30"/>
                    </a:move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4"/>
                      <a:pt x="13" y="45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45"/>
                      <a:pt x="20" y="44"/>
                      <a:pt x="20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6" y="28"/>
                      <a:pt x="30" y="22"/>
                      <a:pt x="30" y="15"/>
                    </a:cubicBezTo>
                    <a:cubicBezTo>
                      <a:pt x="30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1" y="22"/>
                      <a:pt x="5" y="28"/>
                      <a:pt x="11" y="30"/>
                    </a:cubicBezTo>
                    <a:close/>
                    <a:moveTo>
                      <a:pt x="15" y="5"/>
                    </a:moveTo>
                    <a:cubicBezTo>
                      <a:pt x="21" y="5"/>
                      <a:pt x="26" y="9"/>
                      <a:pt x="26" y="15"/>
                    </a:cubicBezTo>
                    <a:cubicBezTo>
                      <a:pt x="26" y="21"/>
                      <a:pt x="21" y="26"/>
                      <a:pt x="16" y="26"/>
                    </a:cubicBezTo>
                    <a:cubicBezTo>
                      <a:pt x="10" y="26"/>
                      <a:pt x="5" y="21"/>
                      <a:pt x="5" y="15"/>
                    </a:cubicBezTo>
                    <a:cubicBezTo>
                      <a:pt x="5" y="10"/>
                      <a:pt x="9" y="5"/>
                      <a:pt x="15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0" name="Freeform 163"/>
              <p:cNvSpPr>
                <a:spLocks noEditPoints="1" noChangeArrowheads="1"/>
              </p:cNvSpPr>
              <p:nvPr/>
            </p:nvSpPr>
            <p:spPr bwMode="auto">
              <a:xfrm>
                <a:off x="3705" y="1912"/>
                <a:ext cx="62" cy="95"/>
              </a:xfrm>
              <a:custGeom>
                <a:avLst/>
                <a:gdLst>
                  <a:gd name="T0" fmla="*/ 48 w 26"/>
                  <a:gd name="T1" fmla="*/ 0 h 40"/>
                  <a:gd name="T2" fmla="*/ 14 w 26"/>
                  <a:gd name="T3" fmla="*/ 0 h 40"/>
                  <a:gd name="T4" fmla="*/ 0 w 26"/>
                  <a:gd name="T5" fmla="*/ 14 h 40"/>
                  <a:gd name="T6" fmla="*/ 0 w 26"/>
                  <a:gd name="T7" fmla="*/ 81 h 40"/>
                  <a:gd name="T8" fmla="*/ 14 w 26"/>
                  <a:gd name="T9" fmla="*/ 95 h 40"/>
                  <a:gd name="T10" fmla="*/ 48 w 26"/>
                  <a:gd name="T11" fmla="*/ 95 h 40"/>
                  <a:gd name="T12" fmla="*/ 62 w 26"/>
                  <a:gd name="T13" fmla="*/ 81 h 40"/>
                  <a:gd name="T14" fmla="*/ 62 w 26"/>
                  <a:gd name="T15" fmla="*/ 14 h 40"/>
                  <a:gd name="T16" fmla="*/ 48 w 26"/>
                  <a:gd name="T17" fmla="*/ 0 h 40"/>
                  <a:gd name="T18" fmla="*/ 55 w 26"/>
                  <a:gd name="T19" fmla="*/ 81 h 40"/>
                  <a:gd name="T20" fmla="*/ 48 w 26"/>
                  <a:gd name="T21" fmla="*/ 88 h 40"/>
                  <a:gd name="T22" fmla="*/ 14 w 26"/>
                  <a:gd name="T23" fmla="*/ 88 h 40"/>
                  <a:gd name="T24" fmla="*/ 5 w 26"/>
                  <a:gd name="T25" fmla="*/ 81 h 40"/>
                  <a:gd name="T26" fmla="*/ 5 w 26"/>
                  <a:gd name="T27" fmla="*/ 14 h 40"/>
                  <a:gd name="T28" fmla="*/ 14 w 26"/>
                  <a:gd name="T29" fmla="*/ 5 h 40"/>
                  <a:gd name="T30" fmla="*/ 48 w 26"/>
                  <a:gd name="T31" fmla="*/ 5 h 40"/>
                  <a:gd name="T32" fmla="*/ 55 w 26"/>
                  <a:gd name="T33" fmla="*/ 14 h 40"/>
                  <a:gd name="T34" fmla="*/ 55 w 26"/>
                  <a:gd name="T35" fmla="*/ 81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6" h="40">
                    <a:moveTo>
                      <a:pt x="2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3" y="40"/>
                      <a:pt x="6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0"/>
                      <a:pt x="26" y="37"/>
                      <a:pt x="26" y="3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2"/>
                      <a:pt x="23" y="0"/>
                      <a:pt x="20" y="0"/>
                    </a:cubicBezTo>
                    <a:close/>
                    <a:moveTo>
                      <a:pt x="23" y="34"/>
                    </a:moveTo>
                    <a:cubicBezTo>
                      <a:pt x="23" y="36"/>
                      <a:pt x="22" y="37"/>
                      <a:pt x="20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4" y="37"/>
                      <a:pt x="2" y="36"/>
                      <a:pt x="2" y="3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3" y="4"/>
                      <a:pt x="23" y="6"/>
                    </a:cubicBez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1" name="Freeform 164"/>
              <p:cNvSpPr>
                <a:spLocks noChangeArrowheads="1"/>
              </p:cNvSpPr>
              <p:nvPr/>
            </p:nvSpPr>
            <p:spPr bwMode="auto">
              <a:xfrm>
                <a:off x="3729" y="1983"/>
                <a:ext cx="12" cy="12"/>
              </a:xfrm>
              <a:custGeom>
                <a:avLst/>
                <a:gdLst>
                  <a:gd name="T0" fmla="*/ 10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10 h 5"/>
                  <a:gd name="T8" fmla="*/ 2 w 5"/>
                  <a:gd name="T9" fmla="*/ 12 h 5"/>
                  <a:gd name="T10" fmla="*/ 10 w 5"/>
                  <a:gd name="T11" fmla="*/ 12 h 5"/>
                  <a:gd name="T12" fmla="*/ 12 w 5"/>
                  <a:gd name="T13" fmla="*/ 10 h 5"/>
                  <a:gd name="T14" fmla="*/ 12 w 5"/>
                  <a:gd name="T15" fmla="*/ 2 h 5"/>
                  <a:gd name="T16" fmla="*/ 1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2" name="Freeform 165"/>
              <p:cNvSpPr>
                <a:spLocks noChangeArrowheads="1"/>
              </p:cNvSpPr>
              <p:nvPr/>
            </p:nvSpPr>
            <p:spPr bwMode="auto">
              <a:xfrm>
                <a:off x="3714" y="1924"/>
                <a:ext cx="41" cy="57"/>
              </a:xfrm>
              <a:custGeom>
                <a:avLst/>
                <a:gdLst>
                  <a:gd name="T0" fmla="*/ 39 w 17"/>
                  <a:gd name="T1" fmla="*/ 0 h 24"/>
                  <a:gd name="T2" fmla="*/ 2 w 17"/>
                  <a:gd name="T3" fmla="*/ 0 h 24"/>
                  <a:gd name="T4" fmla="*/ 0 w 17"/>
                  <a:gd name="T5" fmla="*/ 2 h 24"/>
                  <a:gd name="T6" fmla="*/ 0 w 17"/>
                  <a:gd name="T7" fmla="*/ 55 h 24"/>
                  <a:gd name="T8" fmla="*/ 2 w 17"/>
                  <a:gd name="T9" fmla="*/ 57 h 24"/>
                  <a:gd name="T10" fmla="*/ 39 w 17"/>
                  <a:gd name="T11" fmla="*/ 57 h 24"/>
                  <a:gd name="T12" fmla="*/ 41 w 17"/>
                  <a:gd name="T13" fmla="*/ 55 h 24"/>
                  <a:gd name="T14" fmla="*/ 41 w 17"/>
                  <a:gd name="T15" fmla="*/ 2 h 24"/>
                  <a:gd name="T16" fmla="*/ 39 w 17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1" y="24"/>
                      <a:pt x="1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3" name="Freeform 166"/>
              <p:cNvSpPr>
                <a:spLocks noEditPoints="1" noChangeArrowheads="1"/>
              </p:cNvSpPr>
              <p:nvPr/>
            </p:nvSpPr>
            <p:spPr bwMode="auto">
              <a:xfrm>
                <a:off x="3658" y="1648"/>
                <a:ext cx="101" cy="131"/>
              </a:xfrm>
              <a:custGeom>
                <a:avLst/>
                <a:gdLst>
                  <a:gd name="T0" fmla="*/ 73 w 43"/>
                  <a:gd name="T1" fmla="*/ 0 h 55"/>
                  <a:gd name="T2" fmla="*/ 0 w 43"/>
                  <a:gd name="T3" fmla="*/ 29 h 55"/>
                  <a:gd name="T4" fmla="*/ 28 w 43"/>
                  <a:gd name="T5" fmla="*/ 131 h 55"/>
                  <a:gd name="T6" fmla="*/ 101 w 43"/>
                  <a:gd name="T7" fmla="*/ 102 h 55"/>
                  <a:gd name="T8" fmla="*/ 9 w 43"/>
                  <a:gd name="T9" fmla="*/ 29 h 55"/>
                  <a:gd name="T10" fmla="*/ 73 w 43"/>
                  <a:gd name="T11" fmla="*/ 10 h 55"/>
                  <a:gd name="T12" fmla="*/ 89 w 43"/>
                  <a:gd name="T13" fmla="*/ 33 h 55"/>
                  <a:gd name="T14" fmla="*/ 26 w 43"/>
                  <a:gd name="T15" fmla="*/ 50 h 55"/>
                  <a:gd name="T16" fmla="*/ 9 w 43"/>
                  <a:gd name="T17" fmla="*/ 29 h 55"/>
                  <a:gd name="T18" fmla="*/ 12 w 43"/>
                  <a:gd name="T19" fmla="*/ 60 h 55"/>
                  <a:gd name="T20" fmla="*/ 26 w 43"/>
                  <a:gd name="T21" fmla="*/ 62 h 55"/>
                  <a:gd name="T22" fmla="*/ 23 w 43"/>
                  <a:gd name="T23" fmla="*/ 71 h 55"/>
                  <a:gd name="T24" fmla="*/ 9 w 43"/>
                  <a:gd name="T25" fmla="*/ 69 h 55"/>
                  <a:gd name="T26" fmla="*/ 9 w 43"/>
                  <a:gd name="T27" fmla="*/ 83 h 55"/>
                  <a:gd name="T28" fmla="*/ 23 w 43"/>
                  <a:gd name="T29" fmla="*/ 81 h 55"/>
                  <a:gd name="T30" fmla="*/ 26 w 43"/>
                  <a:gd name="T31" fmla="*/ 91 h 55"/>
                  <a:gd name="T32" fmla="*/ 12 w 43"/>
                  <a:gd name="T33" fmla="*/ 93 h 55"/>
                  <a:gd name="T34" fmla="*/ 9 w 43"/>
                  <a:gd name="T35" fmla="*/ 83 h 55"/>
                  <a:gd name="T36" fmla="*/ 14 w 43"/>
                  <a:gd name="T37" fmla="*/ 114 h 55"/>
                  <a:gd name="T38" fmla="*/ 9 w 43"/>
                  <a:gd name="T39" fmla="*/ 105 h 55"/>
                  <a:gd name="T40" fmla="*/ 23 w 43"/>
                  <a:gd name="T41" fmla="*/ 100 h 55"/>
                  <a:gd name="T42" fmla="*/ 28 w 43"/>
                  <a:gd name="T43" fmla="*/ 112 h 55"/>
                  <a:gd name="T44" fmla="*/ 31 w 43"/>
                  <a:gd name="T45" fmla="*/ 62 h 55"/>
                  <a:gd name="T46" fmla="*/ 45 w 43"/>
                  <a:gd name="T47" fmla="*/ 57 h 55"/>
                  <a:gd name="T48" fmla="*/ 47 w 43"/>
                  <a:gd name="T49" fmla="*/ 69 h 55"/>
                  <a:gd name="T50" fmla="*/ 33 w 43"/>
                  <a:gd name="T51" fmla="*/ 71 h 55"/>
                  <a:gd name="T52" fmla="*/ 31 w 43"/>
                  <a:gd name="T53" fmla="*/ 62 h 55"/>
                  <a:gd name="T54" fmla="*/ 33 w 43"/>
                  <a:gd name="T55" fmla="*/ 79 h 55"/>
                  <a:gd name="T56" fmla="*/ 47 w 43"/>
                  <a:gd name="T57" fmla="*/ 81 h 55"/>
                  <a:gd name="T58" fmla="*/ 45 w 43"/>
                  <a:gd name="T59" fmla="*/ 93 h 55"/>
                  <a:gd name="T60" fmla="*/ 31 w 43"/>
                  <a:gd name="T61" fmla="*/ 91 h 55"/>
                  <a:gd name="T62" fmla="*/ 47 w 43"/>
                  <a:gd name="T63" fmla="*/ 114 h 55"/>
                  <a:gd name="T64" fmla="*/ 33 w 43"/>
                  <a:gd name="T65" fmla="*/ 112 h 55"/>
                  <a:gd name="T66" fmla="*/ 35 w 43"/>
                  <a:gd name="T67" fmla="*/ 100 h 55"/>
                  <a:gd name="T68" fmla="*/ 49 w 43"/>
                  <a:gd name="T69" fmla="*/ 102 h 55"/>
                  <a:gd name="T70" fmla="*/ 47 w 43"/>
                  <a:gd name="T71" fmla="*/ 114 h 55"/>
                  <a:gd name="T72" fmla="*/ 54 w 43"/>
                  <a:gd name="T73" fmla="*/ 57 h 55"/>
                  <a:gd name="T74" fmla="*/ 68 w 43"/>
                  <a:gd name="T75" fmla="*/ 60 h 55"/>
                  <a:gd name="T76" fmla="*/ 66 w 43"/>
                  <a:gd name="T77" fmla="*/ 71 h 55"/>
                  <a:gd name="T78" fmla="*/ 52 w 43"/>
                  <a:gd name="T79" fmla="*/ 69 h 55"/>
                  <a:gd name="T80" fmla="*/ 54 w 43"/>
                  <a:gd name="T81" fmla="*/ 81 h 55"/>
                  <a:gd name="T82" fmla="*/ 66 w 43"/>
                  <a:gd name="T83" fmla="*/ 79 h 55"/>
                  <a:gd name="T84" fmla="*/ 70 w 43"/>
                  <a:gd name="T85" fmla="*/ 88 h 55"/>
                  <a:gd name="T86" fmla="*/ 56 w 43"/>
                  <a:gd name="T87" fmla="*/ 93 h 55"/>
                  <a:gd name="T88" fmla="*/ 54 w 43"/>
                  <a:gd name="T89" fmla="*/ 81 h 55"/>
                  <a:gd name="T90" fmla="*/ 56 w 43"/>
                  <a:gd name="T91" fmla="*/ 114 h 55"/>
                  <a:gd name="T92" fmla="*/ 54 w 43"/>
                  <a:gd name="T93" fmla="*/ 102 h 55"/>
                  <a:gd name="T94" fmla="*/ 68 w 43"/>
                  <a:gd name="T95" fmla="*/ 100 h 55"/>
                  <a:gd name="T96" fmla="*/ 70 w 43"/>
                  <a:gd name="T97" fmla="*/ 110 h 55"/>
                  <a:gd name="T98" fmla="*/ 73 w 43"/>
                  <a:gd name="T99" fmla="*/ 60 h 55"/>
                  <a:gd name="T100" fmla="*/ 87 w 43"/>
                  <a:gd name="T101" fmla="*/ 57 h 55"/>
                  <a:gd name="T102" fmla="*/ 92 w 43"/>
                  <a:gd name="T103" fmla="*/ 67 h 55"/>
                  <a:gd name="T104" fmla="*/ 78 w 43"/>
                  <a:gd name="T105" fmla="*/ 71 h 55"/>
                  <a:gd name="T106" fmla="*/ 73 w 43"/>
                  <a:gd name="T107" fmla="*/ 60 h 55"/>
                  <a:gd name="T108" fmla="*/ 78 w 43"/>
                  <a:gd name="T109" fmla="*/ 79 h 55"/>
                  <a:gd name="T110" fmla="*/ 92 w 43"/>
                  <a:gd name="T111" fmla="*/ 81 h 55"/>
                  <a:gd name="T112" fmla="*/ 89 w 43"/>
                  <a:gd name="T113" fmla="*/ 91 h 55"/>
                  <a:gd name="T114" fmla="*/ 75 w 43"/>
                  <a:gd name="T115" fmla="*/ 88 h 55"/>
                  <a:gd name="T116" fmla="*/ 89 w 43"/>
                  <a:gd name="T117" fmla="*/ 112 h 55"/>
                  <a:gd name="T118" fmla="*/ 75 w 43"/>
                  <a:gd name="T119" fmla="*/ 110 h 55"/>
                  <a:gd name="T120" fmla="*/ 78 w 43"/>
                  <a:gd name="T121" fmla="*/ 100 h 55"/>
                  <a:gd name="T122" fmla="*/ 92 w 43"/>
                  <a:gd name="T123" fmla="*/ 102 h 55"/>
                  <a:gd name="T124" fmla="*/ 89 w 43"/>
                  <a:gd name="T125" fmla="*/ 112 h 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3" h="55">
                    <a:moveTo>
                      <a:pt x="42" y="11"/>
                    </a:moveTo>
                    <a:cubicBezTo>
                      <a:pt x="42" y="5"/>
                      <a:pt x="37" y="0"/>
                      <a:pt x="3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" y="1"/>
                      <a:pt x="0" y="6"/>
                      <a:pt x="0" y="1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50"/>
                      <a:pt x="6" y="55"/>
                      <a:pt x="1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8" y="55"/>
                      <a:pt x="43" y="49"/>
                      <a:pt x="43" y="43"/>
                    </a:cubicBezTo>
                    <a:lnTo>
                      <a:pt x="42" y="11"/>
                    </a:lnTo>
                    <a:close/>
                    <a:moveTo>
                      <a:pt x="4" y="12"/>
                    </a:moveTo>
                    <a:cubicBezTo>
                      <a:pt x="4" y="8"/>
                      <a:pt x="7" y="5"/>
                      <a:pt x="1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5" y="4"/>
                      <a:pt x="38" y="7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8"/>
                      <a:pt x="35" y="21"/>
                      <a:pt x="32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7" y="21"/>
                      <a:pt x="4" y="18"/>
                      <a:pt x="4" y="15"/>
                    </a:cubicBezTo>
                    <a:lnTo>
                      <a:pt x="4" y="12"/>
                    </a:lnTo>
                    <a:close/>
                    <a:moveTo>
                      <a:pt x="4" y="26"/>
                    </a:moveTo>
                    <a:cubicBezTo>
                      <a:pt x="4" y="25"/>
                      <a:pt x="5" y="25"/>
                      <a:pt x="5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6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4" y="30"/>
                      <a:pt x="4" y="29"/>
                    </a:cubicBezTo>
                    <a:lnTo>
                      <a:pt x="4" y="26"/>
                    </a:lnTo>
                    <a:close/>
                    <a:moveTo>
                      <a:pt x="4" y="35"/>
                    </a:moveTo>
                    <a:cubicBezTo>
                      <a:pt x="4" y="34"/>
                      <a:pt x="5" y="34"/>
                      <a:pt x="5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4"/>
                      <a:pt x="11" y="34"/>
                      <a:pt x="11" y="35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9"/>
                      <a:pt x="10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4" y="39"/>
                      <a:pt x="4" y="38"/>
                    </a:cubicBezTo>
                    <a:lnTo>
                      <a:pt x="4" y="35"/>
                    </a:lnTo>
                    <a:close/>
                    <a:moveTo>
                      <a:pt x="11" y="48"/>
                    </a:move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5" y="47"/>
                      <a:pt x="5" y="47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3"/>
                      <a:pt x="5" y="43"/>
                      <a:pt x="6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2" y="43"/>
                      <a:pt x="12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8"/>
                      <a:pt x="11" y="48"/>
                    </a:cubicBezTo>
                    <a:close/>
                    <a:moveTo>
                      <a:pt x="13" y="26"/>
                    </a:moveTo>
                    <a:cubicBezTo>
                      <a:pt x="13" y="25"/>
                      <a:pt x="14" y="25"/>
                      <a:pt x="14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30"/>
                      <a:pt x="19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3" y="29"/>
                      <a:pt x="13" y="29"/>
                    </a:cubicBezTo>
                    <a:lnTo>
                      <a:pt x="13" y="26"/>
                    </a:lnTo>
                    <a:close/>
                    <a:moveTo>
                      <a:pt x="13" y="35"/>
                    </a:moveTo>
                    <a:cubicBezTo>
                      <a:pt x="13" y="34"/>
                      <a:pt x="14" y="33"/>
                      <a:pt x="14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4"/>
                      <a:pt x="20" y="34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0" y="39"/>
                      <a:pt x="19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39"/>
                      <a:pt x="13" y="38"/>
                      <a:pt x="13" y="38"/>
                    </a:cubicBezTo>
                    <a:lnTo>
                      <a:pt x="13" y="35"/>
                    </a:lnTo>
                    <a:close/>
                    <a:moveTo>
                      <a:pt x="20" y="48"/>
                    </a:move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8"/>
                      <a:pt x="14" y="47"/>
                      <a:pt x="14" y="4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2"/>
                      <a:pt x="15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1" y="43"/>
                      <a:pt x="21" y="43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0" y="48"/>
                      <a:pt x="20" y="48"/>
                    </a:cubicBezTo>
                    <a:close/>
                    <a:moveTo>
                      <a:pt x="22" y="25"/>
                    </a:moveTo>
                    <a:cubicBezTo>
                      <a:pt x="22" y="25"/>
                      <a:pt x="23" y="24"/>
                      <a:pt x="23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5"/>
                      <a:pt x="29" y="2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9"/>
                      <a:pt x="29" y="30"/>
                      <a:pt x="28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30"/>
                      <a:pt x="22" y="29"/>
                      <a:pt x="22" y="29"/>
                    </a:cubicBezTo>
                    <a:lnTo>
                      <a:pt x="22" y="25"/>
                    </a:lnTo>
                    <a:close/>
                    <a:moveTo>
                      <a:pt x="23" y="34"/>
                    </a:moveTo>
                    <a:cubicBezTo>
                      <a:pt x="22" y="34"/>
                      <a:pt x="23" y="33"/>
                      <a:pt x="24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30" y="34"/>
                      <a:pt x="30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8"/>
                      <a:pt x="29" y="38"/>
                      <a:pt x="29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8"/>
                      <a:pt x="23" y="38"/>
                    </a:cubicBezTo>
                    <a:lnTo>
                      <a:pt x="23" y="34"/>
                    </a:lnTo>
                    <a:close/>
                    <a:moveTo>
                      <a:pt x="29" y="47"/>
                    </a:move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7"/>
                      <a:pt x="23" y="46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2"/>
                      <a:pt x="24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0" y="42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29" y="47"/>
                      <a:pt x="29" y="47"/>
                    </a:cubicBezTo>
                    <a:close/>
                    <a:moveTo>
                      <a:pt x="31" y="25"/>
                    </a:moveTo>
                    <a:cubicBezTo>
                      <a:pt x="31" y="25"/>
                      <a:pt x="32" y="24"/>
                      <a:pt x="3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5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9"/>
                      <a:pt x="38" y="29"/>
                      <a:pt x="38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30"/>
                      <a:pt x="32" y="29"/>
                      <a:pt x="31" y="28"/>
                    </a:cubicBezTo>
                    <a:lnTo>
                      <a:pt x="31" y="25"/>
                    </a:lnTo>
                    <a:close/>
                    <a:moveTo>
                      <a:pt x="32" y="34"/>
                    </a:moveTo>
                    <a:cubicBezTo>
                      <a:pt x="32" y="34"/>
                      <a:pt x="32" y="33"/>
                      <a:pt x="33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39" y="33"/>
                      <a:pt x="39" y="34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8"/>
                      <a:pt x="38" y="38"/>
                      <a:pt x="38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2" y="38"/>
                      <a:pt x="32" y="38"/>
                      <a:pt x="32" y="37"/>
                    </a:cubicBezTo>
                    <a:lnTo>
                      <a:pt x="32" y="34"/>
                    </a:lnTo>
                    <a:close/>
                    <a:moveTo>
                      <a:pt x="38" y="4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2" y="47"/>
                      <a:pt x="32" y="47"/>
                      <a:pt x="32" y="46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2"/>
                      <a:pt x="32" y="42"/>
                      <a:pt x="33" y="42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9" y="42"/>
                      <a:pt x="39" y="43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7"/>
                      <a:pt x="38" y="47"/>
                      <a:pt x="38" y="4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4" name="Freeform 167"/>
              <p:cNvSpPr>
                <a:spLocks noChangeArrowheads="1"/>
              </p:cNvSpPr>
              <p:nvPr/>
            </p:nvSpPr>
            <p:spPr bwMode="auto">
              <a:xfrm>
                <a:off x="3674" y="1665"/>
                <a:ext cx="31" cy="31"/>
              </a:xfrm>
              <a:custGeom>
                <a:avLst/>
                <a:gdLst>
                  <a:gd name="T0" fmla="*/ 26 w 13"/>
                  <a:gd name="T1" fmla="*/ 10 h 13"/>
                  <a:gd name="T2" fmla="*/ 19 w 13"/>
                  <a:gd name="T3" fmla="*/ 10 h 13"/>
                  <a:gd name="T4" fmla="*/ 19 w 13"/>
                  <a:gd name="T5" fmla="*/ 2 h 13"/>
                  <a:gd name="T6" fmla="*/ 14 w 13"/>
                  <a:gd name="T7" fmla="*/ 0 h 13"/>
                  <a:gd name="T8" fmla="*/ 10 w 13"/>
                  <a:gd name="T9" fmla="*/ 5 h 13"/>
                  <a:gd name="T10" fmla="*/ 10 w 13"/>
                  <a:gd name="T11" fmla="*/ 10 h 13"/>
                  <a:gd name="T12" fmla="*/ 2 w 13"/>
                  <a:gd name="T13" fmla="*/ 10 h 13"/>
                  <a:gd name="T14" fmla="*/ 0 w 13"/>
                  <a:gd name="T15" fmla="*/ 14 h 13"/>
                  <a:gd name="T16" fmla="*/ 2 w 13"/>
                  <a:gd name="T17" fmla="*/ 19 h 13"/>
                  <a:gd name="T18" fmla="*/ 10 w 13"/>
                  <a:gd name="T19" fmla="*/ 19 h 13"/>
                  <a:gd name="T20" fmla="*/ 10 w 13"/>
                  <a:gd name="T21" fmla="*/ 26 h 13"/>
                  <a:gd name="T22" fmla="*/ 14 w 13"/>
                  <a:gd name="T23" fmla="*/ 31 h 13"/>
                  <a:gd name="T24" fmla="*/ 19 w 13"/>
                  <a:gd name="T25" fmla="*/ 26 h 13"/>
                  <a:gd name="T26" fmla="*/ 19 w 13"/>
                  <a:gd name="T27" fmla="*/ 19 h 13"/>
                  <a:gd name="T28" fmla="*/ 26 w 13"/>
                  <a:gd name="T29" fmla="*/ 19 h 13"/>
                  <a:gd name="T30" fmla="*/ 31 w 13"/>
                  <a:gd name="T31" fmla="*/ 14 h 13"/>
                  <a:gd name="T32" fmla="*/ 26 w 13"/>
                  <a:gd name="T33" fmla="*/ 1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11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5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5"/>
                      <a:pt x="12" y="4"/>
                      <a:pt x="11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5" name="Freeform 168"/>
              <p:cNvSpPr>
                <a:spLocks noChangeArrowheads="1"/>
              </p:cNvSpPr>
              <p:nvPr/>
            </p:nvSpPr>
            <p:spPr bwMode="auto">
              <a:xfrm>
                <a:off x="3710" y="1675"/>
                <a:ext cx="31" cy="9"/>
              </a:xfrm>
              <a:custGeom>
                <a:avLst/>
                <a:gdLst>
                  <a:gd name="T0" fmla="*/ 26 w 13"/>
                  <a:gd name="T1" fmla="*/ 0 h 4"/>
                  <a:gd name="T2" fmla="*/ 5 w 13"/>
                  <a:gd name="T3" fmla="*/ 0 h 4"/>
                  <a:gd name="T4" fmla="*/ 0 w 13"/>
                  <a:gd name="T5" fmla="*/ 5 h 4"/>
                  <a:gd name="T6" fmla="*/ 5 w 13"/>
                  <a:gd name="T7" fmla="*/ 9 h 4"/>
                  <a:gd name="T8" fmla="*/ 29 w 13"/>
                  <a:gd name="T9" fmla="*/ 9 h 4"/>
                  <a:gd name="T10" fmla="*/ 31 w 13"/>
                  <a:gd name="T11" fmla="*/ 5 h 4"/>
                  <a:gd name="T12" fmla="*/ 26 w 1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1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3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6" name="Freeform 169"/>
              <p:cNvSpPr>
                <a:spLocks noEditPoints="1" noChangeArrowheads="1"/>
              </p:cNvSpPr>
              <p:nvPr/>
            </p:nvSpPr>
            <p:spPr bwMode="auto">
              <a:xfrm>
                <a:off x="3883" y="2021"/>
                <a:ext cx="68" cy="107"/>
              </a:xfrm>
              <a:custGeom>
                <a:avLst/>
                <a:gdLst>
                  <a:gd name="T0" fmla="*/ 52 w 29"/>
                  <a:gd name="T1" fmla="*/ 0 h 45"/>
                  <a:gd name="T2" fmla="*/ 16 w 29"/>
                  <a:gd name="T3" fmla="*/ 0 h 45"/>
                  <a:gd name="T4" fmla="*/ 0 w 29"/>
                  <a:gd name="T5" fmla="*/ 17 h 45"/>
                  <a:gd name="T6" fmla="*/ 0 w 29"/>
                  <a:gd name="T7" fmla="*/ 90 h 45"/>
                  <a:gd name="T8" fmla="*/ 16 w 29"/>
                  <a:gd name="T9" fmla="*/ 107 h 45"/>
                  <a:gd name="T10" fmla="*/ 52 w 29"/>
                  <a:gd name="T11" fmla="*/ 107 h 45"/>
                  <a:gd name="T12" fmla="*/ 68 w 29"/>
                  <a:gd name="T13" fmla="*/ 90 h 45"/>
                  <a:gd name="T14" fmla="*/ 68 w 29"/>
                  <a:gd name="T15" fmla="*/ 17 h 45"/>
                  <a:gd name="T16" fmla="*/ 52 w 29"/>
                  <a:gd name="T17" fmla="*/ 0 h 45"/>
                  <a:gd name="T18" fmla="*/ 61 w 29"/>
                  <a:gd name="T19" fmla="*/ 90 h 45"/>
                  <a:gd name="T20" fmla="*/ 52 w 29"/>
                  <a:gd name="T21" fmla="*/ 100 h 45"/>
                  <a:gd name="T22" fmla="*/ 16 w 29"/>
                  <a:gd name="T23" fmla="*/ 100 h 45"/>
                  <a:gd name="T24" fmla="*/ 7 w 29"/>
                  <a:gd name="T25" fmla="*/ 90 h 45"/>
                  <a:gd name="T26" fmla="*/ 7 w 29"/>
                  <a:gd name="T27" fmla="*/ 17 h 45"/>
                  <a:gd name="T28" fmla="*/ 16 w 29"/>
                  <a:gd name="T29" fmla="*/ 7 h 45"/>
                  <a:gd name="T30" fmla="*/ 52 w 29"/>
                  <a:gd name="T31" fmla="*/ 7 h 45"/>
                  <a:gd name="T32" fmla="*/ 61 w 29"/>
                  <a:gd name="T33" fmla="*/ 17 h 45"/>
                  <a:gd name="T34" fmla="*/ 61 w 29"/>
                  <a:gd name="T35" fmla="*/ 90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9" h="45">
                    <a:moveTo>
                      <a:pt x="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2"/>
                      <a:pt x="3" y="45"/>
                      <a:pt x="7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6" y="45"/>
                      <a:pt x="29" y="42"/>
                      <a:pt x="29" y="3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3"/>
                      <a:pt x="26" y="0"/>
                      <a:pt x="22" y="0"/>
                    </a:cubicBezTo>
                    <a:close/>
                    <a:moveTo>
                      <a:pt x="26" y="38"/>
                    </a:moveTo>
                    <a:cubicBezTo>
                      <a:pt x="26" y="41"/>
                      <a:pt x="24" y="42"/>
                      <a:pt x="22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3" y="41"/>
                      <a:pt x="3" y="3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5" y="3"/>
                      <a:pt x="7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3"/>
                      <a:pt x="26" y="5"/>
                      <a:pt x="26" y="7"/>
                    </a:cubicBezTo>
                    <a:lnTo>
                      <a:pt x="26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7" name="Freeform 170"/>
              <p:cNvSpPr>
                <a:spLocks noChangeArrowheads="1"/>
              </p:cNvSpPr>
              <p:nvPr/>
            </p:nvSpPr>
            <p:spPr bwMode="auto">
              <a:xfrm>
                <a:off x="3911" y="2104"/>
                <a:ext cx="12" cy="12"/>
              </a:xfrm>
              <a:custGeom>
                <a:avLst/>
                <a:gdLst>
                  <a:gd name="T0" fmla="*/ 10 w 5"/>
                  <a:gd name="T1" fmla="*/ 0 h 5"/>
                  <a:gd name="T2" fmla="*/ 2 w 5"/>
                  <a:gd name="T3" fmla="*/ 0 h 5"/>
                  <a:gd name="T4" fmla="*/ 0 w 5"/>
                  <a:gd name="T5" fmla="*/ 2 h 5"/>
                  <a:gd name="T6" fmla="*/ 0 w 5"/>
                  <a:gd name="T7" fmla="*/ 10 h 5"/>
                  <a:gd name="T8" fmla="*/ 2 w 5"/>
                  <a:gd name="T9" fmla="*/ 12 h 5"/>
                  <a:gd name="T10" fmla="*/ 10 w 5"/>
                  <a:gd name="T11" fmla="*/ 12 h 5"/>
                  <a:gd name="T12" fmla="*/ 12 w 5"/>
                  <a:gd name="T13" fmla="*/ 10 h 5"/>
                  <a:gd name="T14" fmla="*/ 12 w 5"/>
                  <a:gd name="T15" fmla="*/ 2 h 5"/>
                  <a:gd name="T16" fmla="*/ 10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8" name="Freeform 171"/>
              <p:cNvSpPr>
                <a:spLocks noChangeArrowheads="1"/>
              </p:cNvSpPr>
              <p:nvPr/>
            </p:nvSpPr>
            <p:spPr bwMode="auto">
              <a:xfrm>
                <a:off x="3895" y="2035"/>
                <a:ext cx="45" cy="64"/>
              </a:xfrm>
              <a:custGeom>
                <a:avLst/>
                <a:gdLst>
                  <a:gd name="T0" fmla="*/ 43 w 19"/>
                  <a:gd name="T1" fmla="*/ 0 h 27"/>
                  <a:gd name="T2" fmla="*/ 2 w 19"/>
                  <a:gd name="T3" fmla="*/ 0 h 27"/>
                  <a:gd name="T4" fmla="*/ 0 w 19"/>
                  <a:gd name="T5" fmla="*/ 2 h 27"/>
                  <a:gd name="T6" fmla="*/ 0 w 19"/>
                  <a:gd name="T7" fmla="*/ 59 h 27"/>
                  <a:gd name="T8" fmla="*/ 2 w 19"/>
                  <a:gd name="T9" fmla="*/ 64 h 27"/>
                  <a:gd name="T10" fmla="*/ 43 w 19"/>
                  <a:gd name="T11" fmla="*/ 64 h 27"/>
                  <a:gd name="T12" fmla="*/ 45 w 19"/>
                  <a:gd name="T13" fmla="*/ 59 h 27"/>
                  <a:gd name="T14" fmla="*/ 45 w 19"/>
                  <a:gd name="T15" fmla="*/ 2 h 27"/>
                  <a:gd name="T16" fmla="*/ 43 w 19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1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0" y="27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19" y="26"/>
                      <a:pt x="19" y="25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0"/>
                      <a:pt x="1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9" name="Freeform 172"/>
              <p:cNvSpPr>
                <a:spLocks noEditPoints="1" noChangeArrowheads="1"/>
              </p:cNvSpPr>
              <p:nvPr/>
            </p:nvSpPr>
            <p:spPr bwMode="auto">
              <a:xfrm>
                <a:off x="3577" y="1883"/>
                <a:ext cx="57" cy="53"/>
              </a:xfrm>
              <a:custGeom>
                <a:avLst/>
                <a:gdLst>
                  <a:gd name="T0" fmla="*/ 52 w 24"/>
                  <a:gd name="T1" fmla="*/ 17 h 22"/>
                  <a:gd name="T2" fmla="*/ 43 w 24"/>
                  <a:gd name="T3" fmla="*/ 2 h 22"/>
                  <a:gd name="T4" fmla="*/ 31 w 24"/>
                  <a:gd name="T5" fmla="*/ 2 h 22"/>
                  <a:gd name="T6" fmla="*/ 5 w 24"/>
                  <a:gd name="T7" fmla="*/ 27 h 22"/>
                  <a:gd name="T8" fmla="*/ 5 w 24"/>
                  <a:gd name="T9" fmla="*/ 36 h 22"/>
                  <a:gd name="T10" fmla="*/ 14 w 24"/>
                  <a:gd name="T11" fmla="*/ 51 h 22"/>
                  <a:gd name="T12" fmla="*/ 26 w 24"/>
                  <a:gd name="T13" fmla="*/ 51 h 22"/>
                  <a:gd name="T14" fmla="*/ 52 w 24"/>
                  <a:gd name="T15" fmla="*/ 27 h 22"/>
                  <a:gd name="T16" fmla="*/ 52 w 24"/>
                  <a:gd name="T17" fmla="*/ 17 h 22"/>
                  <a:gd name="T18" fmla="*/ 24 w 24"/>
                  <a:gd name="T19" fmla="*/ 48 h 22"/>
                  <a:gd name="T20" fmla="*/ 17 w 24"/>
                  <a:gd name="T21" fmla="*/ 48 h 22"/>
                  <a:gd name="T22" fmla="*/ 7 w 24"/>
                  <a:gd name="T23" fmla="*/ 34 h 22"/>
                  <a:gd name="T24" fmla="*/ 7 w 24"/>
                  <a:gd name="T25" fmla="*/ 29 h 22"/>
                  <a:gd name="T26" fmla="*/ 33 w 24"/>
                  <a:gd name="T27" fmla="*/ 5 h 22"/>
                  <a:gd name="T28" fmla="*/ 40 w 24"/>
                  <a:gd name="T29" fmla="*/ 5 h 22"/>
                  <a:gd name="T30" fmla="*/ 50 w 24"/>
                  <a:gd name="T31" fmla="*/ 19 h 22"/>
                  <a:gd name="T32" fmla="*/ 50 w 24"/>
                  <a:gd name="T33" fmla="*/ 24 h 22"/>
                  <a:gd name="T34" fmla="*/ 24 w 24"/>
                  <a:gd name="T35" fmla="*/ 48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" h="22">
                    <a:moveTo>
                      <a:pt x="22" y="7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4" y="0"/>
                      <a:pt x="13" y="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4"/>
                      <a:pt x="2" y="1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2"/>
                      <a:pt x="10" y="22"/>
                      <a:pt x="11" y="2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4" y="10"/>
                      <a:pt x="24" y="8"/>
                      <a:pt x="22" y="7"/>
                    </a:cubicBezTo>
                    <a:close/>
                    <a:moveTo>
                      <a:pt x="10" y="20"/>
                    </a:moveTo>
                    <a:cubicBezTo>
                      <a:pt x="9" y="21"/>
                      <a:pt x="8" y="21"/>
                      <a:pt x="7" y="2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2"/>
                      <a:pt x="3" y="1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1"/>
                      <a:pt x="16" y="1"/>
                      <a:pt x="17" y="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8"/>
                      <a:pt x="22" y="10"/>
                      <a:pt x="21" y="10"/>
                    </a:cubicBez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0" name="Freeform 173"/>
              <p:cNvSpPr>
                <a:spLocks noChangeArrowheads="1"/>
              </p:cNvSpPr>
              <p:nvPr/>
            </p:nvSpPr>
            <p:spPr bwMode="auto">
              <a:xfrm>
                <a:off x="3589" y="1917"/>
                <a:ext cx="9" cy="7"/>
              </a:xfrm>
              <a:custGeom>
                <a:avLst/>
                <a:gdLst>
                  <a:gd name="T0" fmla="*/ 7 w 4"/>
                  <a:gd name="T1" fmla="*/ 2 h 3"/>
                  <a:gd name="T2" fmla="*/ 5 w 4"/>
                  <a:gd name="T3" fmla="*/ 0 h 3"/>
                  <a:gd name="T4" fmla="*/ 5 w 4"/>
                  <a:gd name="T5" fmla="*/ 0 h 3"/>
                  <a:gd name="T6" fmla="*/ 2 w 4"/>
                  <a:gd name="T7" fmla="*/ 2 h 3"/>
                  <a:gd name="T8" fmla="*/ 0 w 4"/>
                  <a:gd name="T9" fmla="*/ 5 h 3"/>
                  <a:gd name="T10" fmla="*/ 2 w 4"/>
                  <a:gd name="T11" fmla="*/ 7 h 3"/>
                  <a:gd name="T12" fmla="*/ 5 w 4"/>
                  <a:gd name="T13" fmla="*/ 7 h 3"/>
                  <a:gd name="T14" fmla="*/ 7 w 4"/>
                  <a:gd name="T15" fmla="*/ 5 h 3"/>
                  <a:gd name="T16" fmla="*/ 7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1" name="Freeform 174"/>
              <p:cNvSpPr>
                <a:spLocks noChangeArrowheads="1"/>
              </p:cNvSpPr>
              <p:nvPr/>
            </p:nvSpPr>
            <p:spPr bwMode="auto">
              <a:xfrm>
                <a:off x="3591" y="1891"/>
                <a:ext cx="36" cy="33"/>
              </a:xfrm>
              <a:custGeom>
                <a:avLst/>
                <a:gdLst>
                  <a:gd name="T0" fmla="*/ 36 w 15"/>
                  <a:gd name="T1" fmla="*/ 14 h 14"/>
                  <a:gd name="T2" fmla="*/ 22 w 15"/>
                  <a:gd name="T3" fmla="*/ 0 h 14"/>
                  <a:gd name="T4" fmla="*/ 22 w 15"/>
                  <a:gd name="T5" fmla="*/ 0 h 14"/>
                  <a:gd name="T6" fmla="*/ 0 w 15"/>
                  <a:gd name="T7" fmla="*/ 17 h 14"/>
                  <a:gd name="T8" fmla="*/ 0 w 15"/>
                  <a:gd name="T9" fmla="*/ 19 h 14"/>
                  <a:gd name="T10" fmla="*/ 12 w 15"/>
                  <a:gd name="T11" fmla="*/ 33 h 14"/>
                  <a:gd name="T12" fmla="*/ 14 w 15"/>
                  <a:gd name="T13" fmla="*/ 33 h 14"/>
                  <a:gd name="T14" fmla="*/ 36 w 15"/>
                  <a:gd name="T15" fmla="*/ 17 h 14"/>
                  <a:gd name="T16" fmla="*/ 36 w 15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5" y="6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2" name="Freeform 175"/>
              <p:cNvSpPr>
                <a:spLocks noEditPoints="1" noChangeArrowheads="1"/>
              </p:cNvSpPr>
              <p:nvPr/>
            </p:nvSpPr>
            <p:spPr bwMode="auto">
              <a:xfrm>
                <a:off x="3942" y="1857"/>
                <a:ext cx="31" cy="43"/>
              </a:xfrm>
              <a:custGeom>
                <a:avLst/>
                <a:gdLst>
                  <a:gd name="T0" fmla="*/ 0 w 31"/>
                  <a:gd name="T1" fmla="*/ 38 h 43"/>
                  <a:gd name="T2" fmla="*/ 5 w 31"/>
                  <a:gd name="T3" fmla="*/ 43 h 43"/>
                  <a:gd name="T4" fmla="*/ 31 w 31"/>
                  <a:gd name="T5" fmla="*/ 43 h 43"/>
                  <a:gd name="T6" fmla="*/ 31 w 31"/>
                  <a:gd name="T7" fmla="*/ 0 h 43"/>
                  <a:gd name="T8" fmla="*/ 2 w 31"/>
                  <a:gd name="T9" fmla="*/ 0 h 43"/>
                  <a:gd name="T10" fmla="*/ 0 w 31"/>
                  <a:gd name="T11" fmla="*/ 38 h 43"/>
                  <a:gd name="T12" fmla="*/ 9 w 31"/>
                  <a:gd name="T13" fmla="*/ 38 h 43"/>
                  <a:gd name="T14" fmla="*/ 7 w 31"/>
                  <a:gd name="T15" fmla="*/ 38 h 43"/>
                  <a:gd name="T16" fmla="*/ 7 w 31"/>
                  <a:gd name="T17" fmla="*/ 34 h 43"/>
                  <a:gd name="T18" fmla="*/ 9 w 31"/>
                  <a:gd name="T19" fmla="*/ 34 h 43"/>
                  <a:gd name="T20" fmla="*/ 9 w 31"/>
                  <a:gd name="T21" fmla="*/ 38 h 43"/>
                  <a:gd name="T22" fmla="*/ 16 w 31"/>
                  <a:gd name="T23" fmla="*/ 38 h 43"/>
                  <a:gd name="T24" fmla="*/ 12 w 31"/>
                  <a:gd name="T25" fmla="*/ 38 h 43"/>
                  <a:gd name="T26" fmla="*/ 12 w 31"/>
                  <a:gd name="T27" fmla="*/ 34 h 43"/>
                  <a:gd name="T28" fmla="*/ 16 w 31"/>
                  <a:gd name="T29" fmla="*/ 34 h 43"/>
                  <a:gd name="T30" fmla="*/ 16 w 31"/>
                  <a:gd name="T31" fmla="*/ 38 h 43"/>
                  <a:gd name="T32" fmla="*/ 21 w 31"/>
                  <a:gd name="T33" fmla="*/ 38 h 43"/>
                  <a:gd name="T34" fmla="*/ 19 w 31"/>
                  <a:gd name="T35" fmla="*/ 38 h 43"/>
                  <a:gd name="T36" fmla="*/ 19 w 31"/>
                  <a:gd name="T37" fmla="*/ 34 h 43"/>
                  <a:gd name="T38" fmla="*/ 21 w 31"/>
                  <a:gd name="T39" fmla="*/ 34 h 43"/>
                  <a:gd name="T40" fmla="*/ 21 w 31"/>
                  <a:gd name="T41" fmla="*/ 38 h 43"/>
                  <a:gd name="T42" fmla="*/ 28 w 31"/>
                  <a:gd name="T43" fmla="*/ 41 h 43"/>
                  <a:gd name="T44" fmla="*/ 24 w 31"/>
                  <a:gd name="T45" fmla="*/ 41 h 43"/>
                  <a:gd name="T46" fmla="*/ 24 w 31"/>
                  <a:gd name="T47" fmla="*/ 34 h 43"/>
                  <a:gd name="T48" fmla="*/ 28 w 31"/>
                  <a:gd name="T49" fmla="*/ 34 h 43"/>
                  <a:gd name="T50" fmla="*/ 28 w 31"/>
                  <a:gd name="T51" fmla="*/ 41 h 43"/>
                  <a:gd name="T52" fmla="*/ 5 w 31"/>
                  <a:gd name="T53" fmla="*/ 5 h 43"/>
                  <a:gd name="T54" fmla="*/ 28 w 31"/>
                  <a:gd name="T55" fmla="*/ 5 h 43"/>
                  <a:gd name="T56" fmla="*/ 28 w 31"/>
                  <a:gd name="T57" fmla="*/ 12 h 43"/>
                  <a:gd name="T58" fmla="*/ 5 w 31"/>
                  <a:gd name="T59" fmla="*/ 12 h 43"/>
                  <a:gd name="T60" fmla="*/ 5 w 31"/>
                  <a:gd name="T61" fmla="*/ 5 h 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" h="43">
                    <a:moveTo>
                      <a:pt x="0" y="38"/>
                    </a:moveTo>
                    <a:lnTo>
                      <a:pt x="5" y="4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2" y="0"/>
                    </a:lnTo>
                    <a:lnTo>
                      <a:pt x="0" y="38"/>
                    </a:lnTo>
                    <a:close/>
                    <a:moveTo>
                      <a:pt x="9" y="38"/>
                    </a:moveTo>
                    <a:lnTo>
                      <a:pt x="7" y="38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8"/>
                    </a:lnTo>
                    <a:close/>
                    <a:moveTo>
                      <a:pt x="16" y="38"/>
                    </a:moveTo>
                    <a:lnTo>
                      <a:pt x="12" y="38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6" y="38"/>
                    </a:lnTo>
                    <a:close/>
                    <a:moveTo>
                      <a:pt x="21" y="38"/>
                    </a:moveTo>
                    <a:lnTo>
                      <a:pt x="19" y="38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8"/>
                    </a:lnTo>
                    <a:close/>
                    <a:moveTo>
                      <a:pt x="28" y="41"/>
                    </a:moveTo>
                    <a:lnTo>
                      <a:pt x="24" y="41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28" y="41"/>
                    </a:lnTo>
                    <a:close/>
                    <a:moveTo>
                      <a:pt x="5" y="5"/>
                    </a:moveTo>
                    <a:lnTo>
                      <a:pt x="28" y="5"/>
                    </a:lnTo>
                    <a:lnTo>
                      <a:pt x="28" y="12"/>
                    </a:lnTo>
                    <a:lnTo>
                      <a:pt x="5" y="1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3" name="Freeform 176"/>
              <p:cNvSpPr>
                <a:spLocks noEditPoints="1" noChangeArrowheads="1"/>
              </p:cNvSpPr>
              <p:nvPr/>
            </p:nvSpPr>
            <p:spPr bwMode="auto">
              <a:xfrm>
                <a:off x="3764" y="1433"/>
                <a:ext cx="26" cy="33"/>
              </a:xfrm>
              <a:custGeom>
                <a:avLst/>
                <a:gdLst>
                  <a:gd name="T0" fmla="*/ 26 w 26"/>
                  <a:gd name="T1" fmla="*/ 4 h 33"/>
                  <a:gd name="T2" fmla="*/ 22 w 26"/>
                  <a:gd name="T3" fmla="*/ 0 h 33"/>
                  <a:gd name="T4" fmla="*/ 3 w 26"/>
                  <a:gd name="T5" fmla="*/ 0 h 33"/>
                  <a:gd name="T6" fmla="*/ 0 w 26"/>
                  <a:gd name="T7" fmla="*/ 33 h 33"/>
                  <a:gd name="T8" fmla="*/ 24 w 26"/>
                  <a:gd name="T9" fmla="*/ 33 h 33"/>
                  <a:gd name="T10" fmla="*/ 26 w 26"/>
                  <a:gd name="T11" fmla="*/ 4 h 33"/>
                  <a:gd name="T12" fmla="*/ 19 w 26"/>
                  <a:gd name="T13" fmla="*/ 2 h 33"/>
                  <a:gd name="T14" fmla="*/ 22 w 26"/>
                  <a:gd name="T15" fmla="*/ 2 h 33"/>
                  <a:gd name="T16" fmla="*/ 22 w 26"/>
                  <a:gd name="T17" fmla="*/ 9 h 33"/>
                  <a:gd name="T18" fmla="*/ 19 w 26"/>
                  <a:gd name="T19" fmla="*/ 7 h 33"/>
                  <a:gd name="T20" fmla="*/ 19 w 26"/>
                  <a:gd name="T21" fmla="*/ 2 h 33"/>
                  <a:gd name="T22" fmla="*/ 14 w 26"/>
                  <a:gd name="T23" fmla="*/ 2 h 33"/>
                  <a:gd name="T24" fmla="*/ 17 w 26"/>
                  <a:gd name="T25" fmla="*/ 2 h 33"/>
                  <a:gd name="T26" fmla="*/ 17 w 26"/>
                  <a:gd name="T27" fmla="*/ 7 h 33"/>
                  <a:gd name="T28" fmla="*/ 14 w 26"/>
                  <a:gd name="T29" fmla="*/ 7 h 33"/>
                  <a:gd name="T30" fmla="*/ 14 w 26"/>
                  <a:gd name="T31" fmla="*/ 2 h 33"/>
                  <a:gd name="T32" fmla="*/ 10 w 26"/>
                  <a:gd name="T33" fmla="*/ 2 h 33"/>
                  <a:gd name="T34" fmla="*/ 12 w 26"/>
                  <a:gd name="T35" fmla="*/ 2 h 33"/>
                  <a:gd name="T36" fmla="*/ 12 w 26"/>
                  <a:gd name="T37" fmla="*/ 7 h 33"/>
                  <a:gd name="T38" fmla="*/ 10 w 26"/>
                  <a:gd name="T39" fmla="*/ 7 h 33"/>
                  <a:gd name="T40" fmla="*/ 10 w 26"/>
                  <a:gd name="T41" fmla="*/ 2 h 33"/>
                  <a:gd name="T42" fmla="*/ 5 w 26"/>
                  <a:gd name="T43" fmla="*/ 2 h 33"/>
                  <a:gd name="T44" fmla="*/ 7 w 26"/>
                  <a:gd name="T45" fmla="*/ 2 h 33"/>
                  <a:gd name="T46" fmla="*/ 7 w 26"/>
                  <a:gd name="T47" fmla="*/ 7 h 33"/>
                  <a:gd name="T48" fmla="*/ 5 w 26"/>
                  <a:gd name="T49" fmla="*/ 7 h 33"/>
                  <a:gd name="T50" fmla="*/ 5 w 26"/>
                  <a:gd name="T51" fmla="*/ 2 h 33"/>
                  <a:gd name="T52" fmla="*/ 22 w 26"/>
                  <a:gd name="T53" fmla="*/ 30 h 33"/>
                  <a:gd name="T54" fmla="*/ 5 w 26"/>
                  <a:gd name="T55" fmla="*/ 30 h 33"/>
                  <a:gd name="T56" fmla="*/ 5 w 26"/>
                  <a:gd name="T57" fmla="*/ 23 h 33"/>
                  <a:gd name="T58" fmla="*/ 22 w 26"/>
                  <a:gd name="T59" fmla="*/ 26 h 33"/>
                  <a:gd name="T60" fmla="*/ 22 w 26"/>
                  <a:gd name="T61" fmla="*/ 30 h 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" h="33">
                    <a:moveTo>
                      <a:pt x="26" y="4"/>
                    </a:moveTo>
                    <a:lnTo>
                      <a:pt x="22" y="0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24" y="33"/>
                    </a:lnTo>
                    <a:lnTo>
                      <a:pt x="26" y="4"/>
                    </a:lnTo>
                    <a:close/>
                    <a:moveTo>
                      <a:pt x="19" y="2"/>
                    </a:moveTo>
                    <a:lnTo>
                      <a:pt x="22" y="2"/>
                    </a:lnTo>
                    <a:lnTo>
                      <a:pt x="22" y="9"/>
                    </a:lnTo>
                    <a:lnTo>
                      <a:pt x="19" y="7"/>
                    </a:lnTo>
                    <a:lnTo>
                      <a:pt x="19" y="2"/>
                    </a:lnTo>
                    <a:close/>
                    <a:moveTo>
                      <a:pt x="14" y="2"/>
                    </a:moveTo>
                    <a:lnTo>
                      <a:pt x="17" y="2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2"/>
                    </a:lnTo>
                    <a:close/>
                    <a:moveTo>
                      <a:pt x="10" y="2"/>
                    </a:moveTo>
                    <a:lnTo>
                      <a:pt x="12" y="2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2"/>
                    </a:lnTo>
                    <a:close/>
                    <a:moveTo>
                      <a:pt x="5" y="2"/>
                    </a:moveTo>
                    <a:lnTo>
                      <a:pt x="7" y="2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5" y="2"/>
                    </a:lnTo>
                    <a:close/>
                    <a:moveTo>
                      <a:pt x="22" y="30"/>
                    </a:moveTo>
                    <a:lnTo>
                      <a:pt x="5" y="30"/>
                    </a:lnTo>
                    <a:lnTo>
                      <a:pt x="5" y="23"/>
                    </a:lnTo>
                    <a:lnTo>
                      <a:pt x="22" y="26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4" name="Freeform 177"/>
              <p:cNvSpPr>
                <a:spLocks noChangeArrowheads="1"/>
              </p:cNvSpPr>
              <p:nvPr/>
            </p:nvSpPr>
            <p:spPr bwMode="auto">
              <a:xfrm>
                <a:off x="3778" y="1698"/>
                <a:ext cx="119" cy="74"/>
              </a:xfrm>
              <a:custGeom>
                <a:avLst/>
                <a:gdLst>
                  <a:gd name="T0" fmla="*/ 8 w 119"/>
                  <a:gd name="T1" fmla="*/ 38 h 74"/>
                  <a:gd name="T2" fmla="*/ 8 w 119"/>
                  <a:gd name="T3" fmla="*/ 26 h 74"/>
                  <a:gd name="T4" fmla="*/ 36 w 119"/>
                  <a:gd name="T5" fmla="*/ 12 h 74"/>
                  <a:gd name="T6" fmla="*/ 36 w 119"/>
                  <a:gd name="T7" fmla="*/ 38 h 74"/>
                  <a:gd name="T8" fmla="*/ 41 w 119"/>
                  <a:gd name="T9" fmla="*/ 38 h 74"/>
                  <a:gd name="T10" fmla="*/ 41 w 119"/>
                  <a:gd name="T11" fmla="*/ 26 h 74"/>
                  <a:gd name="T12" fmla="*/ 69 w 119"/>
                  <a:gd name="T13" fmla="*/ 12 h 74"/>
                  <a:gd name="T14" fmla="*/ 69 w 119"/>
                  <a:gd name="T15" fmla="*/ 38 h 74"/>
                  <a:gd name="T16" fmla="*/ 79 w 119"/>
                  <a:gd name="T17" fmla="*/ 38 h 74"/>
                  <a:gd name="T18" fmla="*/ 79 w 119"/>
                  <a:gd name="T19" fmla="*/ 0 h 74"/>
                  <a:gd name="T20" fmla="*/ 90 w 119"/>
                  <a:gd name="T21" fmla="*/ 0 h 74"/>
                  <a:gd name="T22" fmla="*/ 90 w 119"/>
                  <a:gd name="T23" fmla="*/ 38 h 74"/>
                  <a:gd name="T24" fmla="*/ 95 w 119"/>
                  <a:gd name="T25" fmla="*/ 38 h 74"/>
                  <a:gd name="T26" fmla="*/ 95 w 119"/>
                  <a:gd name="T27" fmla="*/ 0 h 74"/>
                  <a:gd name="T28" fmla="*/ 109 w 119"/>
                  <a:gd name="T29" fmla="*/ 0 h 74"/>
                  <a:gd name="T30" fmla="*/ 109 w 119"/>
                  <a:gd name="T31" fmla="*/ 38 h 74"/>
                  <a:gd name="T32" fmla="*/ 119 w 119"/>
                  <a:gd name="T33" fmla="*/ 38 h 74"/>
                  <a:gd name="T34" fmla="*/ 119 w 119"/>
                  <a:gd name="T35" fmla="*/ 74 h 74"/>
                  <a:gd name="T36" fmla="*/ 0 w 119"/>
                  <a:gd name="T37" fmla="*/ 74 h 74"/>
                  <a:gd name="T38" fmla="*/ 0 w 119"/>
                  <a:gd name="T39" fmla="*/ 38 h 74"/>
                  <a:gd name="T40" fmla="*/ 8 w 119"/>
                  <a:gd name="T41" fmla="*/ 38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9" h="74">
                    <a:moveTo>
                      <a:pt x="8" y="38"/>
                    </a:moveTo>
                    <a:lnTo>
                      <a:pt x="8" y="26"/>
                    </a:lnTo>
                    <a:lnTo>
                      <a:pt x="36" y="12"/>
                    </a:lnTo>
                    <a:lnTo>
                      <a:pt x="36" y="38"/>
                    </a:lnTo>
                    <a:lnTo>
                      <a:pt x="41" y="38"/>
                    </a:lnTo>
                    <a:lnTo>
                      <a:pt x="41" y="26"/>
                    </a:lnTo>
                    <a:lnTo>
                      <a:pt x="69" y="12"/>
                    </a:lnTo>
                    <a:lnTo>
                      <a:pt x="69" y="38"/>
                    </a:lnTo>
                    <a:lnTo>
                      <a:pt x="79" y="38"/>
                    </a:lnTo>
                    <a:lnTo>
                      <a:pt x="79" y="0"/>
                    </a:lnTo>
                    <a:lnTo>
                      <a:pt x="90" y="0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5" y="0"/>
                    </a:lnTo>
                    <a:lnTo>
                      <a:pt x="109" y="0"/>
                    </a:lnTo>
                    <a:lnTo>
                      <a:pt x="109" y="38"/>
                    </a:lnTo>
                    <a:lnTo>
                      <a:pt x="119" y="38"/>
                    </a:lnTo>
                    <a:lnTo>
                      <a:pt x="119" y="74"/>
                    </a:lnTo>
                    <a:lnTo>
                      <a:pt x="0" y="74"/>
                    </a:lnTo>
                    <a:lnTo>
                      <a:pt x="0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5" name="Freeform 178"/>
              <p:cNvSpPr>
                <a:spLocks noChangeArrowheads="1"/>
              </p:cNvSpPr>
              <p:nvPr/>
            </p:nvSpPr>
            <p:spPr bwMode="auto">
              <a:xfrm>
                <a:off x="3966" y="2292"/>
                <a:ext cx="28" cy="14"/>
              </a:xfrm>
              <a:custGeom>
                <a:avLst/>
                <a:gdLst>
                  <a:gd name="T0" fmla="*/ 28 w 12"/>
                  <a:gd name="T1" fmla="*/ 0 h 6"/>
                  <a:gd name="T2" fmla="*/ 14 w 12"/>
                  <a:gd name="T3" fmla="*/ 0 h 6"/>
                  <a:gd name="T4" fmla="*/ 0 w 12"/>
                  <a:gd name="T5" fmla="*/ 14 h 6"/>
                  <a:gd name="T6" fmla="*/ 28 w 12"/>
                  <a:gd name="T7" fmla="*/ 14 h 6"/>
                  <a:gd name="T8" fmla="*/ 28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cubicBezTo>
                      <a:pt x="12" y="0"/>
                      <a:pt x="11" y="0"/>
                      <a:pt x="6" y="0"/>
                    </a:cubicBezTo>
                    <a:cubicBezTo>
                      <a:pt x="2" y="0"/>
                      <a:pt x="0" y="6"/>
                      <a:pt x="0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6" name="Freeform 179"/>
              <p:cNvSpPr>
                <a:spLocks noEditPoints="1" noChangeArrowheads="1"/>
              </p:cNvSpPr>
              <p:nvPr/>
            </p:nvSpPr>
            <p:spPr bwMode="auto">
              <a:xfrm>
                <a:off x="3944" y="2308"/>
                <a:ext cx="102" cy="29"/>
              </a:xfrm>
              <a:custGeom>
                <a:avLst/>
                <a:gdLst>
                  <a:gd name="T0" fmla="*/ 100 w 43"/>
                  <a:gd name="T1" fmla="*/ 22 h 12"/>
                  <a:gd name="T2" fmla="*/ 100 w 43"/>
                  <a:gd name="T3" fmla="*/ 19 h 12"/>
                  <a:gd name="T4" fmla="*/ 100 w 43"/>
                  <a:gd name="T5" fmla="*/ 10 h 12"/>
                  <a:gd name="T6" fmla="*/ 90 w 43"/>
                  <a:gd name="T7" fmla="*/ 0 h 12"/>
                  <a:gd name="T8" fmla="*/ 14 w 43"/>
                  <a:gd name="T9" fmla="*/ 0 h 12"/>
                  <a:gd name="T10" fmla="*/ 5 w 43"/>
                  <a:gd name="T11" fmla="*/ 10 h 12"/>
                  <a:gd name="T12" fmla="*/ 5 w 43"/>
                  <a:gd name="T13" fmla="*/ 19 h 12"/>
                  <a:gd name="T14" fmla="*/ 5 w 43"/>
                  <a:gd name="T15" fmla="*/ 22 h 12"/>
                  <a:gd name="T16" fmla="*/ 0 w 43"/>
                  <a:gd name="T17" fmla="*/ 24 h 12"/>
                  <a:gd name="T18" fmla="*/ 5 w 43"/>
                  <a:gd name="T19" fmla="*/ 29 h 12"/>
                  <a:gd name="T20" fmla="*/ 9 w 43"/>
                  <a:gd name="T21" fmla="*/ 29 h 12"/>
                  <a:gd name="T22" fmla="*/ 14 w 43"/>
                  <a:gd name="T23" fmla="*/ 29 h 12"/>
                  <a:gd name="T24" fmla="*/ 14 w 43"/>
                  <a:gd name="T25" fmla="*/ 29 h 12"/>
                  <a:gd name="T26" fmla="*/ 14 w 43"/>
                  <a:gd name="T27" fmla="*/ 27 h 12"/>
                  <a:gd name="T28" fmla="*/ 24 w 43"/>
                  <a:gd name="T29" fmla="*/ 15 h 12"/>
                  <a:gd name="T30" fmla="*/ 36 w 43"/>
                  <a:gd name="T31" fmla="*/ 27 h 12"/>
                  <a:gd name="T32" fmla="*/ 36 w 43"/>
                  <a:gd name="T33" fmla="*/ 29 h 12"/>
                  <a:gd name="T34" fmla="*/ 66 w 43"/>
                  <a:gd name="T35" fmla="*/ 29 h 12"/>
                  <a:gd name="T36" fmla="*/ 66 w 43"/>
                  <a:gd name="T37" fmla="*/ 27 h 12"/>
                  <a:gd name="T38" fmla="*/ 78 w 43"/>
                  <a:gd name="T39" fmla="*/ 15 h 12"/>
                  <a:gd name="T40" fmla="*/ 88 w 43"/>
                  <a:gd name="T41" fmla="*/ 27 h 12"/>
                  <a:gd name="T42" fmla="*/ 88 w 43"/>
                  <a:gd name="T43" fmla="*/ 29 h 12"/>
                  <a:gd name="T44" fmla="*/ 90 w 43"/>
                  <a:gd name="T45" fmla="*/ 29 h 12"/>
                  <a:gd name="T46" fmla="*/ 95 w 43"/>
                  <a:gd name="T47" fmla="*/ 27 h 12"/>
                  <a:gd name="T48" fmla="*/ 97 w 43"/>
                  <a:gd name="T49" fmla="*/ 27 h 12"/>
                  <a:gd name="T50" fmla="*/ 100 w 43"/>
                  <a:gd name="T51" fmla="*/ 27 h 12"/>
                  <a:gd name="T52" fmla="*/ 102 w 43"/>
                  <a:gd name="T53" fmla="*/ 24 h 12"/>
                  <a:gd name="T54" fmla="*/ 100 w 43"/>
                  <a:gd name="T55" fmla="*/ 22 h 12"/>
                  <a:gd name="T56" fmla="*/ 7 w 43"/>
                  <a:gd name="T57" fmla="*/ 17 h 12"/>
                  <a:gd name="T58" fmla="*/ 5 w 43"/>
                  <a:gd name="T59" fmla="*/ 15 h 12"/>
                  <a:gd name="T60" fmla="*/ 7 w 43"/>
                  <a:gd name="T61" fmla="*/ 10 h 12"/>
                  <a:gd name="T62" fmla="*/ 7 w 43"/>
                  <a:gd name="T63" fmla="*/ 15 h 12"/>
                  <a:gd name="T64" fmla="*/ 7 w 43"/>
                  <a:gd name="T65" fmla="*/ 17 h 12"/>
                  <a:gd name="T66" fmla="*/ 47 w 43"/>
                  <a:gd name="T67" fmla="*/ 7 h 12"/>
                  <a:gd name="T68" fmla="*/ 45 w 43"/>
                  <a:gd name="T69" fmla="*/ 7 h 12"/>
                  <a:gd name="T70" fmla="*/ 38 w 43"/>
                  <a:gd name="T71" fmla="*/ 7 h 12"/>
                  <a:gd name="T72" fmla="*/ 36 w 43"/>
                  <a:gd name="T73" fmla="*/ 7 h 12"/>
                  <a:gd name="T74" fmla="*/ 36 w 43"/>
                  <a:gd name="T75" fmla="*/ 5 h 12"/>
                  <a:gd name="T76" fmla="*/ 38 w 43"/>
                  <a:gd name="T77" fmla="*/ 5 h 12"/>
                  <a:gd name="T78" fmla="*/ 45 w 43"/>
                  <a:gd name="T79" fmla="*/ 5 h 12"/>
                  <a:gd name="T80" fmla="*/ 47 w 43"/>
                  <a:gd name="T81" fmla="*/ 5 h 12"/>
                  <a:gd name="T82" fmla="*/ 47 w 43"/>
                  <a:gd name="T83" fmla="*/ 7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" h="12">
                    <a:moveTo>
                      <a:pt x="42" y="9"/>
                    </a:moveTo>
                    <a:cubicBezTo>
                      <a:pt x="42" y="9"/>
                      <a:pt x="42" y="9"/>
                      <a:pt x="42" y="8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1"/>
                      <a:pt x="40" y="0"/>
                      <a:pt x="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2" y="1"/>
                      <a:pt x="2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1" y="9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8"/>
                      <a:pt x="8" y="6"/>
                      <a:pt x="10" y="6"/>
                    </a:cubicBezTo>
                    <a:cubicBezTo>
                      <a:pt x="13" y="6"/>
                      <a:pt x="15" y="8"/>
                      <a:pt x="15" y="11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1"/>
                      <a:pt x="28" y="11"/>
                    </a:cubicBezTo>
                    <a:cubicBezTo>
                      <a:pt x="28" y="8"/>
                      <a:pt x="30" y="6"/>
                      <a:pt x="33" y="6"/>
                    </a:cubicBezTo>
                    <a:cubicBezTo>
                      <a:pt x="35" y="6"/>
                      <a:pt x="37" y="8"/>
                      <a:pt x="37" y="11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9" y="12"/>
                      <a:pt x="40" y="12"/>
                      <a:pt x="40" y="11"/>
                    </a:cubicBezTo>
                    <a:cubicBezTo>
                      <a:pt x="40" y="11"/>
                      <a:pt x="41" y="11"/>
                      <a:pt x="41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3" y="11"/>
                      <a:pt x="43" y="10"/>
                    </a:cubicBezTo>
                    <a:cubicBezTo>
                      <a:pt x="43" y="10"/>
                      <a:pt x="42" y="9"/>
                      <a:pt x="42" y="9"/>
                    </a:cubicBezTo>
                    <a:close/>
                    <a:moveTo>
                      <a:pt x="3" y="7"/>
                    </a:moveTo>
                    <a:cubicBezTo>
                      <a:pt x="2" y="7"/>
                      <a:pt x="2" y="7"/>
                      <a:pt x="2" y="6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20" y="3"/>
                    </a:moveTo>
                    <a:cubicBezTo>
                      <a:pt x="20" y="3"/>
                      <a:pt x="19" y="3"/>
                      <a:pt x="19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2"/>
                      <a:pt x="20" y="2"/>
                    </a:cubicBez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7" name="Freeform 180"/>
              <p:cNvSpPr>
                <a:spLocks noEditPoints="1" noChangeArrowheads="1"/>
              </p:cNvSpPr>
              <p:nvPr/>
            </p:nvSpPr>
            <p:spPr bwMode="auto">
              <a:xfrm>
                <a:off x="3961" y="2325"/>
                <a:ext cx="16" cy="17"/>
              </a:xfrm>
              <a:custGeom>
                <a:avLst/>
                <a:gdLst>
                  <a:gd name="T0" fmla="*/ 7 w 7"/>
                  <a:gd name="T1" fmla="*/ 0 h 7"/>
                  <a:gd name="T2" fmla="*/ 0 w 7"/>
                  <a:gd name="T3" fmla="*/ 10 h 7"/>
                  <a:gd name="T4" fmla="*/ 7 w 7"/>
                  <a:gd name="T5" fmla="*/ 17 h 7"/>
                  <a:gd name="T6" fmla="*/ 16 w 7"/>
                  <a:gd name="T7" fmla="*/ 10 h 7"/>
                  <a:gd name="T8" fmla="*/ 7 w 7"/>
                  <a:gd name="T9" fmla="*/ 0 h 7"/>
                  <a:gd name="T10" fmla="*/ 7 w 7"/>
                  <a:gd name="T11" fmla="*/ 12 h 7"/>
                  <a:gd name="T12" fmla="*/ 5 w 7"/>
                  <a:gd name="T13" fmla="*/ 10 h 7"/>
                  <a:gd name="T14" fmla="*/ 7 w 7"/>
                  <a:gd name="T15" fmla="*/ 5 h 7"/>
                  <a:gd name="T16" fmla="*/ 11 w 7"/>
                  <a:gd name="T17" fmla="*/ 10 h 7"/>
                  <a:gd name="T18" fmla="*/ 7 w 7"/>
                  <a:gd name="T19" fmla="*/ 1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6" y="7"/>
                      <a:pt x="7" y="6"/>
                      <a:pt x="7" y="4"/>
                    </a:cubicBezTo>
                    <a:cubicBezTo>
                      <a:pt x="7" y="1"/>
                      <a:pt x="6" y="0"/>
                      <a:pt x="3" y="0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2"/>
                      <a:pt x="5" y="3"/>
                      <a:pt x="5" y="4"/>
                    </a:cubicBezTo>
                    <a:cubicBezTo>
                      <a:pt x="5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8" name="Freeform 181"/>
              <p:cNvSpPr>
                <a:spLocks noEditPoints="1" noChangeArrowheads="1"/>
              </p:cNvSpPr>
              <p:nvPr/>
            </p:nvSpPr>
            <p:spPr bwMode="auto">
              <a:xfrm>
                <a:off x="4013" y="2325"/>
                <a:ext cx="17" cy="17"/>
              </a:xfrm>
              <a:custGeom>
                <a:avLst/>
                <a:gdLst>
                  <a:gd name="T0" fmla="*/ 10 w 7"/>
                  <a:gd name="T1" fmla="*/ 0 h 7"/>
                  <a:gd name="T2" fmla="*/ 0 w 7"/>
                  <a:gd name="T3" fmla="*/ 10 h 7"/>
                  <a:gd name="T4" fmla="*/ 10 w 7"/>
                  <a:gd name="T5" fmla="*/ 17 h 7"/>
                  <a:gd name="T6" fmla="*/ 17 w 7"/>
                  <a:gd name="T7" fmla="*/ 10 h 7"/>
                  <a:gd name="T8" fmla="*/ 10 w 7"/>
                  <a:gd name="T9" fmla="*/ 0 h 7"/>
                  <a:gd name="T10" fmla="*/ 10 w 7"/>
                  <a:gd name="T11" fmla="*/ 12 h 7"/>
                  <a:gd name="T12" fmla="*/ 5 w 7"/>
                  <a:gd name="T13" fmla="*/ 10 h 7"/>
                  <a:gd name="T14" fmla="*/ 10 w 7"/>
                  <a:gd name="T15" fmla="*/ 5 h 7"/>
                  <a:gd name="T16" fmla="*/ 12 w 7"/>
                  <a:gd name="T17" fmla="*/ 10 h 7"/>
                  <a:gd name="T18" fmla="*/ 10 w 7"/>
                  <a:gd name="T19" fmla="*/ 12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6" y="7"/>
                      <a:pt x="7" y="6"/>
                      <a:pt x="7" y="4"/>
                    </a:cubicBezTo>
                    <a:cubicBezTo>
                      <a:pt x="7" y="1"/>
                      <a:pt x="6" y="0"/>
                      <a:pt x="4" y="0"/>
                    </a:cubicBezTo>
                    <a:close/>
                    <a:moveTo>
                      <a:pt x="4" y="5"/>
                    </a:move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5" y="5"/>
                      <a:pt x="5" y="5"/>
                      <a:pt x="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9" name="Freeform 182"/>
              <p:cNvSpPr>
                <a:spLocks noChangeArrowheads="1"/>
              </p:cNvSpPr>
              <p:nvPr/>
            </p:nvSpPr>
            <p:spPr bwMode="auto">
              <a:xfrm>
                <a:off x="3788" y="2849"/>
                <a:ext cx="43" cy="22"/>
              </a:xfrm>
              <a:custGeom>
                <a:avLst/>
                <a:gdLst>
                  <a:gd name="T0" fmla="*/ 0 w 18"/>
                  <a:gd name="T1" fmla="*/ 0 h 9"/>
                  <a:gd name="T2" fmla="*/ 19 w 18"/>
                  <a:gd name="T3" fmla="*/ 0 h 9"/>
                  <a:gd name="T4" fmla="*/ 43 w 18"/>
                  <a:gd name="T5" fmla="*/ 22 h 9"/>
                  <a:gd name="T6" fmla="*/ 0 w 18"/>
                  <a:gd name="T7" fmla="*/ 22 h 9"/>
                  <a:gd name="T8" fmla="*/ 0 w 1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0" y="0"/>
                    </a:moveTo>
                    <a:cubicBezTo>
                      <a:pt x="0" y="0"/>
                      <a:pt x="1" y="0"/>
                      <a:pt x="8" y="0"/>
                    </a:cubicBezTo>
                    <a:cubicBezTo>
                      <a:pt x="15" y="0"/>
                      <a:pt x="18" y="9"/>
                      <a:pt x="18" y="9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0" name="Freeform 183"/>
              <p:cNvSpPr>
                <a:spLocks noEditPoints="1" noChangeArrowheads="1"/>
              </p:cNvSpPr>
              <p:nvPr/>
            </p:nvSpPr>
            <p:spPr bwMode="auto">
              <a:xfrm>
                <a:off x="3707" y="2876"/>
                <a:ext cx="154" cy="45"/>
              </a:xfrm>
              <a:custGeom>
                <a:avLst/>
                <a:gdLst>
                  <a:gd name="T0" fmla="*/ 0 w 65"/>
                  <a:gd name="T1" fmla="*/ 38 h 19"/>
                  <a:gd name="T2" fmla="*/ 5 w 65"/>
                  <a:gd name="T3" fmla="*/ 40 h 19"/>
                  <a:gd name="T4" fmla="*/ 7 w 65"/>
                  <a:gd name="T5" fmla="*/ 40 h 19"/>
                  <a:gd name="T6" fmla="*/ 9 w 65"/>
                  <a:gd name="T7" fmla="*/ 40 h 19"/>
                  <a:gd name="T8" fmla="*/ 19 w 65"/>
                  <a:gd name="T9" fmla="*/ 45 h 19"/>
                  <a:gd name="T10" fmla="*/ 21 w 65"/>
                  <a:gd name="T11" fmla="*/ 45 h 19"/>
                  <a:gd name="T12" fmla="*/ 21 w 65"/>
                  <a:gd name="T13" fmla="*/ 38 h 19"/>
                  <a:gd name="T14" fmla="*/ 38 w 65"/>
                  <a:gd name="T15" fmla="*/ 21 h 19"/>
                  <a:gd name="T16" fmla="*/ 54 w 65"/>
                  <a:gd name="T17" fmla="*/ 38 h 19"/>
                  <a:gd name="T18" fmla="*/ 54 w 65"/>
                  <a:gd name="T19" fmla="*/ 45 h 19"/>
                  <a:gd name="T20" fmla="*/ 102 w 65"/>
                  <a:gd name="T21" fmla="*/ 45 h 19"/>
                  <a:gd name="T22" fmla="*/ 100 w 65"/>
                  <a:gd name="T23" fmla="*/ 38 h 19"/>
                  <a:gd name="T24" fmla="*/ 116 w 65"/>
                  <a:gd name="T25" fmla="*/ 21 h 19"/>
                  <a:gd name="T26" fmla="*/ 135 w 65"/>
                  <a:gd name="T27" fmla="*/ 38 h 19"/>
                  <a:gd name="T28" fmla="*/ 133 w 65"/>
                  <a:gd name="T29" fmla="*/ 45 h 19"/>
                  <a:gd name="T30" fmla="*/ 135 w 65"/>
                  <a:gd name="T31" fmla="*/ 45 h 19"/>
                  <a:gd name="T32" fmla="*/ 142 w 65"/>
                  <a:gd name="T33" fmla="*/ 43 h 19"/>
                  <a:gd name="T34" fmla="*/ 149 w 65"/>
                  <a:gd name="T35" fmla="*/ 43 h 19"/>
                  <a:gd name="T36" fmla="*/ 154 w 65"/>
                  <a:gd name="T37" fmla="*/ 38 h 19"/>
                  <a:gd name="T38" fmla="*/ 149 w 65"/>
                  <a:gd name="T39" fmla="*/ 31 h 19"/>
                  <a:gd name="T40" fmla="*/ 149 w 65"/>
                  <a:gd name="T41" fmla="*/ 31 h 19"/>
                  <a:gd name="T42" fmla="*/ 149 w 65"/>
                  <a:gd name="T43" fmla="*/ 12 h 19"/>
                  <a:gd name="T44" fmla="*/ 135 w 65"/>
                  <a:gd name="T45" fmla="*/ 0 h 19"/>
                  <a:gd name="T46" fmla="*/ 19 w 65"/>
                  <a:gd name="T47" fmla="*/ 0 h 19"/>
                  <a:gd name="T48" fmla="*/ 5 w 65"/>
                  <a:gd name="T49" fmla="*/ 12 h 19"/>
                  <a:gd name="T50" fmla="*/ 5 w 65"/>
                  <a:gd name="T51" fmla="*/ 31 h 19"/>
                  <a:gd name="T52" fmla="*/ 5 w 65"/>
                  <a:gd name="T53" fmla="*/ 33 h 19"/>
                  <a:gd name="T54" fmla="*/ 0 w 65"/>
                  <a:gd name="T55" fmla="*/ 38 h 19"/>
                  <a:gd name="T56" fmla="*/ 145 w 65"/>
                  <a:gd name="T57" fmla="*/ 19 h 19"/>
                  <a:gd name="T58" fmla="*/ 145 w 65"/>
                  <a:gd name="T59" fmla="*/ 14 h 19"/>
                  <a:gd name="T60" fmla="*/ 147 w 65"/>
                  <a:gd name="T61" fmla="*/ 19 h 19"/>
                  <a:gd name="T62" fmla="*/ 145 w 65"/>
                  <a:gd name="T63" fmla="*/ 26 h 19"/>
                  <a:gd name="T64" fmla="*/ 145 w 65"/>
                  <a:gd name="T65" fmla="*/ 19 h 19"/>
                  <a:gd name="T66" fmla="*/ 85 w 65"/>
                  <a:gd name="T67" fmla="*/ 7 h 19"/>
                  <a:gd name="T68" fmla="*/ 85 w 65"/>
                  <a:gd name="T69" fmla="*/ 7 h 19"/>
                  <a:gd name="T70" fmla="*/ 97 w 65"/>
                  <a:gd name="T71" fmla="*/ 7 h 19"/>
                  <a:gd name="T72" fmla="*/ 100 w 65"/>
                  <a:gd name="T73" fmla="*/ 7 h 19"/>
                  <a:gd name="T74" fmla="*/ 100 w 65"/>
                  <a:gd name="T75" fmla="*/ 9 h 19"/>
                  <a:gd name="T76" fmla="*/ 97 w 65"/>
                  <a:gd name="T77" fmla="*/ 12 h 19"/>
                  <a:gd name="T78" fmla="*/ 85 w 65"/>
                  <a:gd name="T79" fmla="*/ 12 h 19"/>
                  <a:gd name="T80" fmla="*/ 85 w 65"/>
                  <a:gd name="T81" fmla="*/ 9 h 19"/>
                  <a:gd name="T82" fmla="*/ 85 w 65"/>
                  <a:gd name="T83" fmla="*/ 7 h 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5" h="19">
                    <a:moveTo>
                      <a:pt x="0" y="16"/>
                    </a:moveTo>
                    <a:cubicBezTo>
                      <a:pt x="0" y="17"/>
                      <a:pt x="1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8"/>
                      <a:pt x="6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7"/>
                      <a:pt x="9" y="16"/>
                    </a:cubicBezTo>
                    <a:cubicBezTo>
                      <a:pt x="9" y="12"/>
                      <a:pt x="12" y="9"/>
                      <a:pt x="16" y="9"/>
                    </a:cubicBezTo>
                    <a:cubicBezTo>
                      <a:pt x="20" y="9"/>
                      <a:pt x="23" y="12"/>
                      <a:pt x="23" y="16"/>
                    </a:cubicBezTo>
                    <a:cubicBezTo>
                      <a:pt x="23" y="17"/>
                      <a:pt x="23" y="18"/>
                      <a:pt x="2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2" y="18"/>
                      <a:pt x="42" y="17"/>
                      <a:pt x="42" y="16"/>
                    </a:cubicBezTo>
                    <a:cubicBezTo>
                      <a:pt x="42" y="12"/>
                      <a:pt x="45" y="9"/>
                      <a:pt x="49" y="9"/>
                    </a:cubicBezTo>
                    <a:cubicBezTo>
                      <a:pt x="53" y="9"/>
                      <a:pt x="57" y="12"/>
                      <a:pt x="57" y="16"/>
                    </a:cubicBezTo>
                    <a:cubicBezTo>
                      <a:pt x="57" y="17"/>
                      <a:pt x="56" y="18"/>
                      <a:pt x="56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9" y="18"/>
                      <a:pt x="60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4" y="18"/>
                      <a:pt x="65" y="17"/>
                      <a:pt x="65" y="16"/>
                    </a:cubicBezTo>
                    <a:cubicBezTo>
                      <a:pt x="65" y="14"/>
                      <a:pt x="64" y="14"/>
                      <a:pt x="63" y="1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2"/>
                      <a:pt x="60" y="0"/>
                      <a:pt x="5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2"/>
                      <a:pt x="2" y="5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6"/>
                    </a:cubicBezTo>
                    <a:close/>
                    <a:moveTo>
                      <a:pt x="61" y="8"/>
                    </a:moveTo>
                    <a:cubicBezTo>
                      <a:pt x="61" y="7"/>
                      <a:pt x="61" y="6"/>
                      <a:pt x="61" y="6"/>
                    </a:cubicBezTo>
                    <a:cubicBezTo>
                      <a:pt x="62" y="6"/>
                      <a:pt x="62" y="7"/>
                      <a:pt x="62" y="8"/>
                    </a:cubicBezTo>
                    <a:cubicBezTo>
                      <a:pt x="62" y="10"/>
                      <a:pt x="62" y="11"/>
                      <a:pt x="61" y="11"/>
                    </a:cubicBezTo>
                    <a:cubicBezTo>
                      <a:pt x="61" y="11"/>
                      <a:pt x="61" y="10"/>
                      <a:pt x="61" y="8"/>
                    </a:cubicBezTo>
                    <a:close/>
                    <a:moveTo>
                      <a:pt x="36" y="3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5"/>
                      <a:pt x="41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4"/>
                      <a:pt x="36" y="4"/>
                    </a:cubicBez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1" name="Freeform 184"/>
              <p:cNvSpPr>
                <a:spLocks noEditPoints="1" noChangeArrowheads="1"/>
              </p:cNvSpPr>
              <p:nvPr/>
            </p:nvSpPr>
            <p:spPr bwMode="auto">
              <a:xfrm>
                <a:off x="3812" y="2899"/>
                <a:ext cx="26" cy="29"/>
              </a:xfrm>
              <a:custGeom>
                <a:avLst/>
                <a:gdLst>
                  <a:gd name="T0" fmla="*/ 0 w 11"/>
                  <a:gd name="T1" fmla="*/ 15 h 12"/>
                  <a:gd name="T2" fmla="*/ 12 w 11"/>
                  <a:gd name="T3" fmla="*/ 29 h 12"/>
                  <a:gd name="T4" fmla="*/ 26 w 11"/>
                  <a:gd name="T5" fmla="*/ 15 h 12"/>
                  <a:gd name="T6" fmla="*/ 12 w 11"/>
                  <a:gd name="T7" fmla="*/ 0 h 12"/>
                  <a:gd name="T8" fmla="*/ 0 w 11"/>
                  <a:gd name="T9" fmla="*/ 15 h 12"/>
                  <a:gd name="T10" fmla="*/ 7 w 11"/>
                  <a:gd name="T11" fmla="*/ 15 h 12"/>
                  <a:gd name="T12" fmla="*/ 12 w 11"/>
                  <a:gd name="T13" fmla="*/ 7 h 12"/>
                  <a:gd name="T14" fmla="*/ 19 w 11"/>
                  <a:gd name="T15" fmla="*/ 15 h 12"/>
                  <a:gd name="T16" fmla="*/ 12 w 11"/>
                  <a:gd name="T17" fmla="*/ 22 h 12"/>
                  <a:gd name="T18" fmla="*/ 7 w 11"/>
                  <a:gd name="T19" fmla="*/ 15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0" y="9"/>
                      <a:pt x="2" y="12"/>
                      <a:pt x="5" y="12"/>
                    </a:cubicBezTo>
                    <a:cubicBezTo>
                      <a:pt x="9" y="12"/>
                      <a:pt x="11" y="9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4" y="3"/>
                      <a:pt x="5" y="3"/>
                    </a:cubicBezTo>
                    <a:cubicBezTo>
                      <a:pt x="7" y="3"/>
                      <a:pt x="8" y="5"/>
                      <a:pt x="8" y="6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4" y="9"/>
                      <a:pt x="3" y="8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2" name="Freeform 185"/>
              <p:cNvSpPr>
                <a:spLocks noEditPoints="1" noChangeArrowheads="1"/>
              </p:cNvSpPr>
              <p:nvPr/>
            </p:nvSpPr>
            <p:spPr bwMode="auto">
              <a:xfrm>
                <a:off x="3731" y="2899"/>
                <a:ext cx="28" cy="29"/>
              </a:xfrm>
              <a:custGeom>
                <a:avLst/>
                <a:gdLst>
                  <a:gd name="T0" fmla="*/ 0 w 12"/>
                  <a:gd name="T1" fmla="*/ 15 h 12"/>
                  <a:gd name="T2" fmla="*/ 14 w 12"/>
                  <a:gd name="T3" fmla="*/ 29 h 12"/>
                  <a:gd name="T4" fmla="*/ 28 w 12"/>
                  <a:gd name="T5" fmla="*/ 15 h 12"/>
                  <a:gd name="T6" fmla="*/ 14 w 12"/>
                  <a:gd name="T7" fmla="*/ 0 h 12"/>
                  <a:gd name="T8" fmla="*/ 0 w 12"/>
                  <a:gd name="T9" fmla="*/ 15 h 12"/>
                  <a:gd name="T10" fmla="*/ 7 w 12"/>
                  <a:gd name="T11" fmla="*/ 15 h 12"/>
                  <a:gd name="T12" fmla="*/ 14 w 12"/>
                  <a:gd name="T13" fmla="*/ 7 h 12"/>
                  <a:gd name="T14" fmla="*/ 21 w 12"/>
                  <a:gd name="T15" fmla="*/ 15 h 12"/>
                  <a:gd name="T16" fmla="*/ 14 w 12"/>
                  <a:gd name="T17" fmla="*/ 22 h 12"/>
                  <a:gd name="T18" fmla="*/ 7 w 12"/>
                  <a:gd name="T19" fmla="*/ 15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lose/>
                    <a:moveTo>
                      <a:pt x="3" y="6"/>
                    </a:moveTo>
                    <a:cubicBezTo>
                      <a:pt x="3" y="5"/>
                      <a:pt x="4" y="3"/>
                      <a:pt x="6" y="3"/>
                    </a:cubicBezTo>
                    <a:cubicBezTo>
                      <a:pt x="7" y="3"/>
                      <a:pt x="9" y="5"/>
                      <a:pt x="9" y="6"/>
                    </a:cubicBezTo>
                    <a:cubicBezTo>
                      <a:pt x="9" y="8"/>
                      <a:pt x="7" y="9"/>
                      <a:pt x="6" y="9"/>
                    </a:cubicBezTo>
                    <a:cubicBezTo>
                      <a:pt x="4" y="9"/>
                      <a:pt x="3" y="8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3" name="Freeform 186"/>
              <p:cNvSpPr>
                <a:spLocks noChangeArrowheads="1"/>
              </p:cNvSpPr>
              <p:nvPr/>
            </p:nvSpPr>
            <p:spPr bwMode="auto">
              <a:xfrm>
                <a:off x="4271" y="2671"/>
                <a:ext cx="50" cy="31"/>
              </a:xfrm>
              <a:custGeom>
                <a:avLst/>
                <a:gdLst>
                  <a:gd name="T0" fmla="*/ 0 w 21"/>
                  <a:gd name="T1" fmla="*/ 12 h 13"/>
                  <a:gd name="T2" fmla="*/ 19 w 21"/>
                  <a:gd name="T3" fmla="*/ 5 h 13"/>
                  <a:gd name="T4" fmla="*/ 50 w 21"/>
                  <a:gd name="T5" fmla="*/ 17 h 13"/>
                  <a:gd name="T6" fmla="*/ 10 w 21"/>
                  <a:gd name="T7" fmla="*/ 31 h 13"/>
                  <a:gd name="T8" fmla="*/ 0 w 2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5"/>
                    </a:moveTo>
                    <a:cubicBezTo>
                      <a:pt x="0" y="5"/>
                      <a:pt x="1" y="5"/>
                      <a:pt x="8" y="2"/>
                    </a:cubicBezTo>
                    <a:cubicBezTo>
                      <a:pt x="15" y="0"/>
                      <a:pt x="21" y="7"/>
                      <a:pt x="21" y="7"/>
                    </a:cubicBezTo>
                    <a:cubicBezTo>
                      <a:pt x="4" y="13"/>
                      <a:pt x="4" y="13"/>
                      <a:pt x="4" y="1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4" name="Freeform 187"/>
              <p:cNvSpPr>
                <a:spLocks noEditPoints="1" noChangeArrowheads="1"/>
              </p:cNvSpPr>
              <p:nvPr/>
            </p:nvSpPr>
            <p:spPr bwMode="auto">
              <a:xfrm>
                <a:off x="4212" y="2686"/>
                <a:ext cx="152" cy="87"/>
              </a:xfrm>
              <a:custGeom>
                <a:avLst/>
                <a:gdLst>
                  <a:gd name="T0" fmla="*/ 10 w 64"/>
                  <a:gd name="T1" fmla="*/ 85 h 37"/>
                  <a:gd name="T2" fmla="*/ 14 w 64"/>
                  <a:gd name="T3" fmla="*/ 87 h 37"/>
                  <a:gd name="T4" fmla="*/ 17 w 64"/>
                  <a:gd name="T5" fmla="*/ 85 h 37"/>
                  <a:gd name="T6" fmla="*/ 19 w 64"/>
                  <a:gd name="T7" fmla="*/ 85 h 37"/>
                  <a:gd name="T8" fmla="*/ 26 w 64"/>
                  <a:gd name="T9" fmla="*/ 85 h 37"/>
                  <a:gd name="T10" fmla="*/ 31 w 64"/>
                  <a:gd name="T11" fmla="*/ 85 h 37"/>
                  <a:gd name="T12" fmla="*/ 29 w 64"/>
                  <a:gd name="T13" fmla="*/ 78 h 37"/>
                  <a:gd name="T14" fmla="*/ 38 w 64"/>
                  <a:gd name="T15" fmla="*/ 56 h 37"/>
                  <a:gd name="T16" fmla="*/ 59 w 64"/>
                  <a:gd name="T17" fmla="*/ 66 h 37"/>
                  <a:gd name="T18" fmla="*/ 62 w 64"/>
                  <a:gd name="T19" fmla="*/ 73 h 37"/>
                  <a:gd name="T20" fmla="*/ 105 w 64"/>
                  <a:gd name="T21" fmla="*/ 56 h 37"/>
                  <a:gd name="T22" fmla="*/ 102 w 64"/>
                  <a:gd name="T23" fmla="*/ 52 h 37"/>
                  <a:gd name="T24" fmla="*/ 112 w 64"/>
                  <a:gd name="T25" fmla="*/ 28 h 37"/>
                  <a:gd name="T26" fmla="*/ 135 w 64"/>
                  <a:gd name="T27" fmla="*/ 38 h 37"/>
                  <a:gd name="T28" fmla="*/ 135 w 64"/>
                  <a:gd name="T29" fmla="*/ 45 h 37"/>
                  <a:gd name="T30" fmla="*/ 138 w 64"/>
                  <a:gd name="T31" fmla="*/ 45 h 37"/>
                  <a:gd name="T32" fmla="*/ 143 w 64"/>
                  <a:gd name="T33" fmla="*/ 40 h 37"/>
                  <a:gd name="T34" fmla="*/ 150 w 64"/>
                  <a:gd name="T35" fmla="*/ 38 h 37"/>
                  <a:gd name="T36" fmla="*/ 152 w 64"/>
                  <a:gd name="T37" fmla="*/ 31 h 37"/>
                  <a:gd name="T38" fmla="*/ 145 w 64"/>
                  <a:gd name="T39" fmla="*/ 28 h 37"/>
                  <a:gd name="T40" fmla="*/ 145 w 64"/>
                  <a:gd name="T41" fmla="*/ 26 h 37"/>
                  <a:gd name="T42" fmla="*/ 140 w 64"/>
                  <a:gd name="T43" fmla="*/ 9 h 37"/>
                  <a:gd name="T44" fmla="*/ 121 w 64"/>
                  <a:gd name="T45" fmla="*/ 2 h 37"/>
                  <a:gd name="T46" fmla="*/ 12 w 64"/>
                  <a:gd name="T47" fmla="*/ 42 h 37"/>
                  <a:gd name="T48" fmla="*/ 2 w 64"/>
                  <a:gd name="T49" fmla="*/ 61 h 37"/>
                  <a:gd name="T50" fmla="*/ 10 w 64"/>
                  <a:gd name="T51" fmla="*/ 78 h 37"/>
                  <a:gd name="T52" fmla="*/ 12 w 64"/>
                  <a:gd name="T53" fmla="*/ 80 h 37"/>
                  <a:gd name="T54" fmla="*/ 10 w 64"/>
                  <a:gd name="T55" fmla="*/ 85 h 37"/>
                  <a:gd name="T56" fmla="*/ 138 w 64"/>
                  <a:gd name="T57" fmla="*/ 19 h 37"/>
                  <a:gd name="T58" fmla="*/ 135 w 64"/>
                  <a:gd name="T59" fmla="*/ 12 h 37"/>
                  <a:gd name="T60" fmla="*/ 140 w 64"/>
                  <a:gd name="T61" fmla="*/ 16 h 37"/>
                  <a:gd name="T62" fmla="*/ 140 w 64"/>
                  <a:gd name="T63" fmla="*/ 24 h 37"/>
                  <a:gd name="T64" fmla="*/ 138 w 64"/>
                  <a:gd name="T65" fmla="*/ 19 h 37"/>
                  <a:gd name="T66" fmla="*/ 76 w 64"/>
                  <a:gd name="T67" fmla="*/ 28 h 37"/>
                  <a:gd name="T68" fmla="*/ 78 w 64"/>
                  <a:gd name="T69" fmla="*/ 26 h 37"/>
                  <a:gd name="T70" fmla="*/ 88 w 64"/>
                  <a:gd name="T71" fmla="*/ 21 h 37"/>
                  <a:gd name="T72" fmla="*/ 90 w 64"/>
                  <a:gd name="T73" fmla="*/ 24 h 37"/>
                  <a:gd name="T74" fmla="*/ 93 w 64"/>
                  <a:gd name="T75" fmla="*/ 24 h 37"/>
                  <a:gd name="T76" fmla="*/ 90 w 64"/>
                  <a:gd name="T77" fmla="*/ 26 h 37"/>
                  <a:gd name="T78" fmla="*/ 81 w 64"/>
                  <a:gd name="T79" fmla="*/ 31 h 37"/>
                  <a:gd name="T80" fmla="*/ 78 w 64"/>
                  <a:gd name="T81" fmla="*/ 31 h 37"/>
                  <a:gd name="T82" fmla="*/ 76 w 64"/>
                  <a:gd name="T83" fmla="*/ 28 h 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4" h="37">
                    <a:moveTo>
                      <a:pt x="4" y="36"/>
                    </a:moveTo>
                    <a:cubicBezTo>
                      <a:pt x="4" y="37"/>
                      <a:pt x="5" y="37"/>
                      <a:pt x="6" y="3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8" y="36"/>
                    </a:cubicBezTo>
                    <a:cubicBezTo>
                      <a:pt x="9" y="37"/>
                      <a:pt x="10" y="37"/>
                      <a:pt x="11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5"/>
                      <a:pt x="12" y="34"/>
                      <a:pt x="12" y="33"/>
                    </a:cubicBezTo>
                    <a:cubicBezTo>
                      <a:pt x="10" y="30"/>
                      <a:pt x="12" y="26"/>
                      <a:pt x="16" y="24"/>
                    </a:cubicBezTo>
                    <a:cubicBezTo>
                      <a:pt x="20" y="23"/>
                      <a:pt x="24" y="25"/>
                      <a:pt x="25" y="28"/>
                    </a:cubicBezTo>
                    <a:cubicBezTo>
                      <a:pt x="25" y="29"/>
                      <a:pt x="26" y="30"/>
                      <a:pt x="26" y="31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3" y="22"/>
                      <a:pt x="43" y="22"/>
                    </a:cubicBezTo>
                    <a:cubicBezTo>
                      <a:pt x="42" y="18"/>
                      <a:pt x="44" y="14"/>
                      <a:pt x="47" y="12"/>
                    </a:cubicBezTo>
                    <a:cubicBezTo>
                      <a:pt x="51" y="11"/>
                      <a:pt x="55" y="13"/>
                      <a:pt x="57" y="16"/>
                    </a:cubicBezTo>
                    <a:cubicBezTo>
                      <a:pt x="57" y="17"/>
                      <a:pt x="57" y="18"/>
                      <a:pt x="5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9" y="18"/>
                      <a:pt x="60" y="18"/>
                      <a:pt x="60" y="17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4" y="15"/>
                      <a:pt x="64" y="14"/>
                      <a:pt x="64" y="13"/>
                    </a:cubicBezTo>
                    <a:cubicBezTo>
                      <a:pt x="64" y="12"/>
                      <a:pt x="62" y="12"/>
                      <a:pt x="61" y="12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1"/>
                      <a:pt x="54" y="0"/>
                      <a:pt x="51" y="1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2" y="20"/>
                      <a:pt x="0" y="23"/>
                      <a:pt x="1" y="26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5" y="34"/>
                    </a:cubicBezTo>
                    <a:cubicBezTo>
                      <a:pt x="4" y="34"/>
                      <a:pt x="4" y="35"/>
                      <a:pt x="4" y="36"/>
                    </a:cubicBezTo>
                    <a:close/>
                    <a:moveTo>
                      <a:pt x="58" y="8"/>
                    </a:moveTo>
                    <a:cubicBezTo>
                      <a:pt x="57" y="6"/>
                      <a:pt x="57" y="5"/>
                      <a:pt x="57" y="5"/>
                    </a:cubicBezTo>
                    <a:cubicBezTo>
                      <a:pt x="58" y="5"/>
                      <a:pt x="58" y="6"/>
                      <a:pt x="59" y="7"/>
                    </a:cubicBezTo>
                    <a:cubicBezTo>
                      <a:pt x="59" y="9"/>
                      <a:pt x="60" y="10"/>
                      <a:pt x="59" y="10"/>
                    </a:cubicBezTo>
                    <a:cubicBezTo>
                      <a:pt x="59" y="10"/>
                      <a:pt x="58" y="9"/>
                      <a:pt x="58" y="8"/>
                    </a:cubicBezTo>
                    <a:close/>
                    <a:moveTo>
                      <a:pt x="32" y="12"/>
                    </a:moveTo>
                    <a:cubicBezTo>
                      <a:pt x="32" y="12"/>
                      <a:pt x="32" y="11"/>
                      <a:pt x="33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1"/>
                      <a:pt x="39" y="11"/>
                      <a:pt x="38" y="1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5" name="Freeform 188"/>
              <p:cNvSpPr>
                <a:spLocks noEditPoints="1" noChangeArrowheads="1"/>
              </p:cNvSpPr>
              <p:nvPr/>
            </p:nvSpPr>
            <p:spPr bwMode="auto">
              <a:xfrm>
                <a:off x="4314" y="2714"/>
                <a:ext cx="31" cy="33"/>
              </a:xfrm>
              <a:custGeom>
                <a:avLst/>
                <a:gdLst>
                  <a:gd name="T0" fmla="*/ 2 w 13"/>
                  <a:gd name="T1" fmla="*/ 21 h 14"/>
                  <a:gd name="T2" fmla="*/ 21 w 13"/>
                  <a:gd name="T3" fmla="*/ 28 h 14"/>
                  <a:gd name="T4" fmla="*/ 29 w 13"/>
                  <a:gd name="T5" fmla="*/ 12 h 14"/>
                  <a:gd name="T6" fmla="*/ 12 w 13"/>
                  <a:gd name="T7" fmla="*/ 5 h 14"/>
                  <a:gd name="T8" fmla="*/ 2 w 13"/>
                  <a:gd name="T9" fmla="*/ 21 h 14"/>
                  <a:gd name="T10" fmla="*/ 10 w 13"/>
                  <a:gd name="T11" fmla="*/ 19 h 14"/>
                  <a:gd name="T12" fmla="*/ 14 w 13"/>
                  <a:gd name="T13" fmla="*/ 12 h 14"/>
                  <a:gd name="T14" fmla="*/ 21 w 13"/>
                  <a:gd name="T15" fmla="*/ 14 h 14"/>
                  <a:gd name="T16" fmla="*/ 19 w 13"/>
                  <a:gd name="T17" fmla="*/ 24 h 14"/>
                  <a:gd name="T18" fmla="*/ 10 w 13"/>
                  <a:gd name="T19" fmla="*/ 19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3" y="12"/>
                      <a:pt x="6" y="14"/>
                      <a:pt x="9" y="12"/>
                    </a:cubicBezTo>
                    <a:cubicBezTo>
                      <a:pt x="12" y="11"/>
                      <a:pt x="13" y="8"/>
                      <a:pt x="12" y="5"/>
                    </a:cubicBezTo>
                    <a:cubicBezTo>
                      <a:pt x="11" y="2"/>
                      <a:pt x="8" y="0"/>
                      <a:pt x="5" y="2"/>
                    </a:cubicBezTo>
                    <a:cubicBezTo>
                      <a:pt x="2" y="3"/>
                      <a:pt x="0" y="6"/>
                      <a:pt x="1" y="9"/>
                    </a:cubicBezTo>
                    <a:close/>
                    <a:moveTo>
                      <a:pt x="4" y="8"/>
                    </a:moveTo>
                    <a:cubicBezTo>
                      <a:pt x="4" y="7"/>
                      <a:pt x="5" y="5"/>
                      <a:pt x="6" y="5"/>
                    </a:cubicBezTo>
                    <a:cubicBezTo>
                      <a:pt x="7" y="4"/>
                      <a:pt x="9" y="5"/>
                      <a:pt x="9" y="6"/>
                    </a:cubicBezTo>
                    <a:cubicBezTo>
                      <a:pt x="10" y="7"/>
                      <a:pt x="9" y="9"/>
                      <a:pt x="8" y="10"/>
                    </a:cubicBezTo>
                    <a:cubicBezTo>
                      <a:pt x="6" y="10"/>
                      <a:pt x="5" y="9"/>
                      <a:pt x="4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6" name="Freeform 189"/>
              <p:cNvSpPr>
                <a:spLocks noEditPoints="1" noChangeArrowheads="1"/>
              </p:cNvSpPr>
              <p:nvPr/>
            </p:nvSpPr>
            <p:spPr bwMode="auto">
              <a:xfrm>
                <a:off x="4240" y="2743"/>
                <a:ext cx="31" cy="33"/>
              </a:xfrm>
              <a:custGeom>
                <a:avLst/>
                <a:gdLst>
                  <a:gd name="T0" fmla="*/ 2 w 13"/>
                  <a:gd name="T1" fmla="*/ 21 h 14"/>
                  <a:gd name="T2" fmla="*/ 19 w 13"/>
                  <a:gd name="T3" fmla="*/ 28 h 14"/>
                  <a:gd name="T4" fmla="*/ 29 w 13"/>
                  <a:gd name="T5" fmla="*/ 12 h 14"/>
                  <a:gd name="T6" fmla="*/ 10 w 13"/>
                  <a:gd name="T7" fmla="*/ 2 h 14"/>
                  <a:gd name="T8" fmla="*/ 2 w 13"/>
                  <a:gd name="T9" fmla="*/ 21 h 14"/>
                  <a:gd name="T10" fmla="*/ 10 w 13"/>
                  <a:gd name="T11" fmla="*/ 19 h 14"/>
                  <a:gd name="T12" fmla="*/ 12 w 13"/>
                  <a:gd name="T13" fmla="*/ 9 h 14"/>
                  <a:gd name="T14" fmla="*/ 21 w 13"/>
                  <a:gd name="T15" fmla="*/ 14 h 14"/>
                  <a:gd name="T16" fmla="*/ 17 w 13"/>
                  <a:gd name="T17" fmla="*/ 21 h 14"/>
                  <a:gd name="T18" fmla="*/ 10 w 13"/>
                  <a:gd name="T19" fmla="*/ 19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1" y="9"/>
                    </a:moveTo>
                    <a:cubicBezTo>
                      <a:pt x="2" y="12"/>
                      <a:pt x="5" y="14"/>
                      <a:pt x="8" y="12"/>
                    </a:cubicBezTo>
                    <a:cubicBezTo>
                      <a:pt x="11" y="11"/>
                      <a:pt x="13" y="8"/>
                      <a:pt x="12" y="5"/>
                    </a:cubicBezTo>
                    <a:cubicBezTo>
                      <a:pt x="11" y="2"/>
                      <a:pt x="7" y="0"/>
                      <a:pt x="4" y="1"/>
                    </a:cubicBezTo>
                    <a:cubicBezTo>
                      <a:pt x="1" y="3"/>
                      <a:pt x="0" y="6"/>
                      <a:pt x="1" y="9"/>
                    </a:cubicBezTo>
                    <a:close/>
                    <a:moveTo>
                      <a:pt x="4" y="8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7" y="4"/>
                      <a:pt x="8" y="5"/>
                      <a:pt x="9" y="6"/>
                    </a:cubicBezTo>
                    <a:cubicBezTo>
                      <a:pt x="9" y="7"/>
                      <a:pt x="9" y="9"/>
                      <a:pt x="7" y="9"/>
                    </a:cubicBezTo>
                    <a:cubicBezTo>
                      <a:pt x="6" y="10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7" name="Freeform 190"/>
              <p:cNvSpPr>
                <a:spLocks noEditPoints="1" noChangeArrowheads="1"/>
              </p:cNvSpPr>
              <p:nvPr/>
            </p:nvSpPr>
            <p:spPr bwMode="auto">
              <a:xfrm>
                <a:off x="3662" y="1976"/>
                <a:ext cx="34" cy="28"/>
              </a:xfrm>
              <a:custGeom>
                <a:avLst/>
                <a:gdLst>
                  <a:gd name="T0" fmla="*/ 29 w 14"/>
                  <a:gd name="T1" fmla="*/ 5 h 12"/>
                  <a:gd name="T2" fmla="*/ 29 w 14"/>
                  <a:gd name="T3" fmla="*/ 5 h 12"/>
                  <a:gd name="T4" fmla="*/ 29 w 14"/>
                  <a:gd name="T5" fmla="*/ 5 h 12"/>
                  <a:gd name="T6" fmla="*/ 27 w 14"/>
                  <a:gd name="T7" fmla="*/ 5 h 12"/>
                  <a:gd name="T8" fmla="*/ 24 w 14"/>
                  <a:gd name="T9" fmla="*/ 5 h 12"/>
                  <a:gd name="T10" fmla="*/ 24 w 14"/>
                  <a:gd name="T11" fmla="*/ 5 h 12"/>
                  <a:gd name="T12" fmla="*/ 24 w 14"/>
                  <a:gd name="T13" fmla="*/ 2 h 12"/>
                  <a:gd name="T14" fmla="*/ 19 w 14"/>
                  <a:gd name="T15" fmla="*/ 0 h 12"/>
                  <a:gd name="T16" fmla="*/ 17 w 14"/>
                  <a:gd name="T17" fmla="*/ 0 h 12"/>
                  <a:gd name="T18" fmla="*/ 12 w 14"/>
                  <a:gd name="T19" fmla="*/ 5 h 12"/>
                  <a:gd name="T20" fmla="*/ 12 w 14"/>
                  <a:gd name="T21" fmla="*/ 5 h 12"/>
                  <a:gd name="T22" fmla="*/ 10 w 14"/>
                  <a:gd name="T23" fmla="*/ 5 h 12"/>
                  <a:gd name="T24" fmla="*/ 10 w 14"/>
                  <a:gd name="T25" fmla="*/ 5 h 12"/>
                  <a:gd name="T26" fmla="*/ 7 w 14"/>
                  <a:gd name="T27" fmla="*/ 5 h 12"/>
                  <a:gd name="T28" fmla="*/ 5 w 14"/>
                  <a:gd name="T29" fmla="*/ 7 h 12"/>
                  <a:gd name="T30" fmla="*/ 5 w 14"/>
                  <a:gd name="T31" fmla="*/ 7 h 12"/>
                  <a:gd name="T32" fmla="*/ 0 w 14"/>
                  <a:gd name="T33" fmla="*/ 12 h 12"/>
                  <a:gd name="T34" fmla="*/ 0 w 14"/>
                  <a:gd name="T35" fmla="*/ 23 h 12"/>
                  <a:gd name="T36" fmla="*/ 7 w 14"/>
                  <a:gd name="T37" fmla="*/ 28 h 12"/>
                  <a:gd name="T38" fmla="*/ 29 w 14"/>
                  <a:gd name="T39" fmla="*/ 28 h 12"/>
                  <a:gd name="T40" fmla="*/ 34 w 14"/>
                  <a:gd name="T41" fmla="*/ 23 h 12"/>
                  <a:gd name="T42" fmla="*/ 34 w 14"/>
                  <a:gd name="T43" fmla="*/ 12 h 12"/>
                  <a:gd name="T44" fmla="*/ 29 w 14"/>
                  <a:gd name="T45" fmla="*/ 5 h 12"/>
                  <a:gd name="T46" fmla="*/ 15 w 14"/>
                  <a:gd name="T47" fmla="*/ 5 h 12"/>
                  <a:gd name="T48" fmla="*/ 17 w 14"/>
                  <a:gd name="T49" fmla="*/ 2 h 12"/>
                  <a:gd name="T50" fmla="*/ 19 w 14"/>
                  <a:gd name="T51" fmla="*/ 2 h 12"/>
                  <a:gd name="T52" fmla="*/ 22 w 14"/>
                  <a:gd name="T53" fmla="*/ 2 h 12"/>
                  <a:gd name="T54" fmla="*/ 22 w 14"/>
                  <a:gd name="T55" fmla="*/ 5 h 12"/>
                  <a:gd name="T56" fmla="*/ 15 w 14"/>
                  <a:gd name="T57" fmla="*/ 5 h 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" h="1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3" y="3"/>
                      <a:pt x="12" y="2"/>
                    </a:cubicBezTo>
                    <a:close/>
                    <a:moveTo>
                      <a:pt x="6" y="2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8" name="Freeform 191"/>
              <p:cNvSpPr>
                <a:spLocks noEditPoints="1" noChangeArrowheads="1"/>
              </p:cNvSpPr>
              <p:nvPr/>
            </p:nvSpPr>
            <p:spPr bwMode="auto">
              <a:xfrm>
                <a:off x="3662" y="2190"/>
                <a:ext cx="34" cy="28"/>
              </a:xfrm>
              <a:custGeom>
                <a:avLst/>
                <a:gdLst>
                  <a:gd name="T0" fmla="*/ 29 w 14"/>
                  <a:gd name="T1" fmla="*/ 5 h 12"/>
                  <a:gd name="T2" fmla="*/ 29 w 14"/>
                  <a:gd name="T3" fmla="*/ 5 h 12"/>
                  <a:gd name="T4" fmla="*/ 27 w 14"/>
                  <a:gd name="T5" fmla="*/ 2 h 12"/>
                  <a:gd name="T6" fmla="*/ 24 w 14"/>
                  <a:gd name="T7" fmla="*/ 2 h 12"/>
                  <a:gd name="T8" fmla="*/ 24 w 14"/>
                  <a:gd name="T9" fmla="*/ 5 h 12"/>
                  <a:gd name="T10" fmla="*/ 22 w 14"/>
                  <a:gd name="T11" fmla="*/ 5 h 12"/>
                  <a:gd name="T12" fmla="*/ 22 w 14"/>
                  <a:gd name="T13" fmla="*/ 2 h 12"/>
                  <a:gd name="T14" fmla="*/ 17 w 14"/>
                  <a:gd name="T15" fmla="*/ 0 h 12"/>
                  <a:gd name="T16" fmla="*/ 15 w 14"/>
                  <a:gd name="T17" fmla="*/ 0 h 12"/>
                  <a:gd name="T18" fmla="*/ 10 w 14"/>
                  <a:gd name="T19" fmla="*/ 2 h 12"/>
                  <a:gd name="T20" fmla="*/ 10 w 14"/>
                  <a:gd name="T21" fmla="*/ 5 h 12"/>
                  <a:gd name="T22" fmla="*/ 10 w 14"/>
                  <a:gd name="T23" fmla="*/ 5 h 12"/>
                  <a:gd name="T24" fmla="*/ 7 w 14"/>
                  <a:gd name="T25" fmla="*/ 2 h 12"/>
                  <a:gd name="T26" fmla="*/ 5 w 14"/>
                  <a:gd name="T27" fmla="*/ 5 h 12"/>
                  <a:gd name="T28" fmla="*/ 5 w 14"/>
                  <a:gd name="T29" fmla="*/ 5 h 12"/>
                  <a:gd name="T30" fmla="*/ 5 w 14"/>
                  <a:gd name="T31" fmla="*/ 5 h 12"/>
                  <a:gd name="T32" fmla="*/ 0 w 14"/>
                  <a:gd name="T33" fmla="*/ 9 h 12"/>
                  <a:gd name="T34" fmla="*/ 0 w 14"/>
                  <a:gd name="T35" fmla="*/ 21 h 12"/>
                  <a:gd name="T36" fmla="*/ 5 w 14"/>
                  <a:gd name="T37" fmla="*/ 28 h 12"/>
                  <a:gd name="T38" fmla="*/ 27 w 14"/>
                  <a:gd name="T39" fmla="*/ 26 h 12"/>
                  <a:gd name="T40" fmla="*/ 34 w 14"/>
                  <a:gd name="T41" fmla="*/ 21 h 12"/>
                  <a:gd name="T42" fmla="*/ 34 w 14"/>
                  <a:gd name="T43" fmla="*/ 9 h 12"/>
                  <a:gd name="T44" fmla="*/ 29 w 14"/>
                  <a:gd name="T45" fmla="*/ 5 h 12"/>
                  <a:gd name="T46" fmla="*/ 12 w 14"/>
                  <a:gd name="T47" fmla="*/ 2 h 12"/>
                  <a:gd name="T48" fmla="*/ 15 w 14"/>
                  <a:gd name="T49" fmla="*/ 0 h 12"/>
                  <a:gd name="T50" fmla="*/ 17 w 14"/>
                  <a:gd name="T51" fmla="*/ 0 h 12"/>
                  <a:gd name="T52" fmla="*/ 19 w 14"/>
                  <a:gd name="T53" fmla="*/ 2 h 12"/>
                  <a:gd name="T54" fmla="*/ 19 w 14"/>
                  <a:gd name="T55" fmla="*/ 5 h 12"/>
                  <a:gd name="T56" fmla="*/ 12 w 14"/>
                  <a:gd name="T57" fmla="*/ 5 h 12"/>
                  <a:gd name="T58" fmla="*/ 12 w 14"/>
                  <a:gd name="T59" fmla="*/ 2 h 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" h="12">
                    <a:moveTo>
                      <a:pt x="12" y="2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1"/>
                      <a:pt x="14" y="10"/>
                      <a:pt x="14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2"/>
                      <a:pt x="12" y="2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9" name="Freeform 192"/>
              <p:cNvSpPr>
                <a:spLocks noEditPoints="1" noChangeArrowheads="1"/>
              </p:cNvSpPr>
              <p:nvPr/>
            </p:nvSpPr>
            <p:spPr bwMode="auto">
              <a:xfrm>
                <a:off x="3804" y="2211"/>
                <a:ext cx="38" cy="38"/>
              </a:xfrm>
              <a:custGeom>
                <a:avLst/>
                <a:gdLst>
                  <a:gd name="T0" fmla="*/ 36 w 16"/>
                  <a:gd name="T1" fmla="*/ 14 h 16"/>
                  <a:gd name="T2" fmla="*/ 33 w 16"/>
                  <a:gd name="T3" fmla="*/ 14 h 16"/>
                  <a:gd name="T4" fmla="*/ 31 w 16"/>
                  <a:gd name="T5" fmla="*/ 12 h 16"/>
                  <a:gd name="T6" fmla="*/ 33 w 16"/>
                  <a:gd name="T7" fmla="*/ 12 h 16"/>
                  <a:gd name="T8" fmla="*/ 33 w 16"/>
                  <a:gd name="T9" fmla="*/ 7 h 16"/>
                  <a:gd name="T10" fmla="*/ 31 w 16"/>
                  <a:gd name="T11" fmla="*/ 5 h 16"/>
                  <a:gd name="T12" fmla="*/ 29 w 16"/>
                  <a:gd name="T13" fmla="*/ 5 h 16"/>
                  <a:gd name="T14" fmla="*/ 26 w 16"/>
                  <a:gd name="T15" fmla="*/ 7 h 16"/>
                  <a:gd name="T16" fmla="*/ 24 w 16"/>
                  <a:gd name="T17" fmla="*/ 7 h 16"/>
                  <a:gd name="T18" fmla="*/ 24 w 16"/>
                  <a:gd name="T19" fmla="*/ 2 h 16"/>
                  <a:gd name="T20" fmla="*/ 21 w 16"/>
                  <a:gd name="T21" fmla="*/ 0 h 16"/>
                  <a:gd name="T22" fmla="*/ 17 w 16"/>
                  <a:gd name="T23" fmla="*/ 0 h 16"/>
                  <a:gd name="T24" fmla="*/ 14 w 16"/>
                  <a:gd name="T25" fmla="*/ 2 h 16"/>
                  <a:gd name="T26" fmla="*/ 14 w 16"/>
                  <a:gd name="T27" fmla="*/ 7 h 16"/>
                  <a:gd name="T28" fmla="*/ 12 w 16"/>
                  <a:gd name="T29" fmla="*/ 7 h 16"/>
                  <a:gd name="T30" fmla="*/ 10 w 16"/>
                  <a:gd name="T31" fmla="*/ 5 h 16"/>
                  <a:gd name="T32" fmla="*/ 7 w 16"/>
                  <a:gd name="T33" fmla="*/ 5 h 16"/>
                  <a:gd name="T34" fmla="*/ 5 w 16"/>
                  <a:gd name="T35" fmla="*/ 7 h 16"/>
                  <a:gd name="T36" fmla="*/ 5 w 16"/>
                  <a:gd name="T37" fmla="*/ 12 h 16"/>
                  <a:gd name="T38" fmla="*/ 7 w 16"/>
                  <a:gd name="T39" fmla="*/ 12 h 16"/>
                  <a:gd name="T40" fmla="*/ 5 w 16"/>
                  <a:gd name="T41" fmla="*/ 17 h 16"/>
                  <a:gd name="T42" fmla="*/ 2 w 16"/>
                  <a:gd name="T43" fmla="*/ 17 h 16"/>
                  <a:gd name="T44" fmla="*/ 0 w 16"/>
                  <a:gd name="T45" fmla="*/ 19 h 16"/>
                  <a:gd name="T46" fmla="*/ 0 w 16"/>
                  <a:gd name="T47" fmla="*/ 21 h 16"/>
                  <a:gd name="T48" fmla="*/ 2 w 16"/>
                  <a:gd name="T49" fmla="*/ 24 h 16"/>
                  <a:gd name="T50" fmla="*/ 5 w 16"/>
                  <a:gd name="T51" fmla="*/ 24 h 16"/>
                  <a:gd name="T52" fmla="*/ 7 w 16"/>
                  <a:gd name="T53" fmla="*/ 26 h 16"/>
                  <a:gd name="T54" fmla="*/ 5 w 16"/>
                  <a:gd name="T55" fmla="*/ 29 h 16"/>
                  <a:gd name="T56" fmla="*/ 5 w 16"/>
                  <a:gd name="T57" fmla="*/ 33 h 16"/>
                  <a:gd name="T58" fmla="*/ 7 w 16"/>
                  <a:gd name="T59" fmla="*/ 33 h 16"/>
                  <a:gd name="T60" fmla="*/ 12 w 16"/>
                  <a:gd name="T61" fmla="*/ 33 h 16"/>
                  <a:gd name="T62" fmla="*/ 12 w 16"/>
                  <a:gd name="T63" fmla="*/ 33 h 16"/>
                  <a:gd name="T64" fmla="*/ 17 w 16"/>
                  <a:gd name="T65" fmla="*/ 33 h 16"/>
                  <a:gd name="T66" fmla="*/ 17 w 16"/>
                  <a:gd name="T67" fmla="*/ 36 h 16"/>
                  <a:gd name="T68" fmla="*/ 19 w 16"/>
                  <a:gd name="T69" fmla="*/ 38 h 16"/>
                  <a:gd name="T70" fmla="*/ 21 w 16"/>
                  <a:gd name="T71" fmla="*/ 38 h 16"/>
                  <a:gd name="T72" fmla="*/ 24 w 16"/>
                  <a:gd name="T73" fmla="*/ 36 h 16"/>
                  <a:gd name="T74" fmla="*/ 24 w 16"/>
                  <a:gd name="T75" fmla="*/ 33 h 16"/>
                  <a:gd name="T76" fmla="*/ 26 w 16"/>
                  <a:gd name="T77" fmla="*/ 33 h 16"/>
                  <a:gd name="T78" fmla="*/ 29 w 16"/>
                  <a:gd name="T79" fmla="*/ 33 h 16"/>
                  <a:gd name="T80" fmla="*/ 31 w 16"/>
                  <a:gd name="T81" fmla="*/ 33 h 16"/>
                  <a:gd name="T82" fmla="*/ 33 w 16"/>
                  <a:gd name="T83" fmla="*/ 31 h 16"/>
                  <a:gd name="T84" fmla="*/ 33 w 16"/>
                  <a:gd name="T85" fmla="*/ 29 h 16"/>
                  <a:gd name="T86" fmla="*/ 33 w 16"/>
                  <a:gd name="T87" fmla="*/ 26 h 16"/>
                  <a:gd name="T88" fmla="*/ 33 w 16"/>
                  <a:gd name="T89" fmla="*/ 24 h 16"/>
                  <a:gd name="T90" fmla="*/ 36 w 16"/>
                  <a:gd name="T91" fmla="*/ 24 h 16"/>
                  <a:gd name="T92" fmla="*/ 38 w 16"/>
                  <a:gd name="T93" fmla="*/ 21 h 16"/>
                  <a:gd name="T94" fmla="*/ 38 w 16"/>
                  <a:gd name="T95" fmla="*/ 19 h 16"/>
                  <a:gd name="T96" fmla="*/ 36 w 16"/>
                  <a:gd name="T97" fmla="*/ 14 h 16"/>
                  <a:gd name="T98" fmla="*/ 24 w 16"/>
                  <a:gd name="T99" fmla="*/ 24 h 16"/>
                  <a:gd name="T100" fmla="*/ 14 w 16"/>
                  <a:gd name="T101" fmla="*/ 26 h 16"/>
                  <a:gd name="T102" fmla="*/ 14 w 16"/>
                  <a:gd name="T103" fmla="*/ 14 h 16"/>
                  <a:gd name="T104" fmla="*/ 24 w 16"/>
                  <a:gd name="T105" fmla="*/ 14 h 16"/>
                  <a:gd name="T106" fmla="*/ 24 w 16"/>
                  <a:gd name="T107" fmla="*/ 24 h 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" h="16">
                    <a:moveTo>
                      <a:pt x="15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2" y="6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2"/>
                      <a:pt x="14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6"/>
                      <a:pt x="15" y="6"/>
                    </a:cubicBezTo>
                    <a:close/>
                    <a:moveTo>
                      <a:pt x="10" y="10"/>
                    </a:moveTo>
                    <a:cubicBezTo>
                      <a:pt x="9" y="12"/>
                      <a:pt x="7" y="12"/>
                      <a:pt x="6" y="11"/>
                    </a:cubicBezTo>
                    <a:cubicBezTo>
                      <a:pt x="5" y="9"/>
                      <a:pt x="5" y="7"/>
                      <a:pt x="6" y="6"/>
                    </a:cubicBezTo>
                    <a:cubicBezTo>
                      <a:pt x="7" y="5"/>
                      <a:pt x="9" y="5"/>
                      <a:pt x="10" y="6"/>
                    </a:cubicBezTo>
                    <a:cubicBezTo>
                      <a:pt x="11" y="7"/>
                      <a:pt x="11" y="9"/>
                      <a:pt x="10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0" name="Freeform 193"/>
              <p:cNvSpPr>
                <a:spLocks noEditPoints="1" noChangeArrowheads="1"/>
              </p:cNvSpPr>
              <p:nvPr/>
            </p:nvSpPr>
            <p:spPr bwMode="auto">
              <a:xfrm>
                <a:off x="3665" y="1933"/>
                <a:ext cx="28" cy="31"/>
              </a:xfrm>
              <a:custGeom>
                <a:avLst/>
                <a:gdLst>
                  <a:gd name="T0" fmla="*/ 26 w 12"/>
                  <a:gd name="T1" fmla="*/ 12 h 13"/>
                  <a:gd name="T2" fmla="*/ 26 w 12"/>
                  <a:gd name="T3" fmla="*/ 12 h 13"/>
                  <a:gd name="T4" fmla="*/ 23 w 12"/>
                  <a:gd name="T5" fmla="*/ 10 h 13"/>
                  <a:gd name="T6" fmla="*/ 26 w 12"/>
                  <a:gd name="T7" fmla="*/ 10 h 13"/>
                  <a:gd name="T8" fmla="*/ 26 w 12"/>
                  <a:gd name="T9" fmla="*/ 5 h 13"/>
                  <a:gd name="T10" fmla="*/ 23 w 12"/>
                  <a:gd name="T11" fmla="*/ 5 h 13"/>
                  <a:gd name="T12" fmla="*/ 21 w 12"/>
                  <a:gd name="T13" fmla="*/ 5 h 13"/>
                  <a:gd name="T14" fmla="*/ 19 w 12"/>
                  <a:gd name="T15" fmla="*/ 5 h 13"/>
                  <a:gd name="T16" fmla="*/ 16 w 12"/>
                  <a:gd name="T17" fmla="*/ 5 h 13"/>
                  <a:gd name="T18" fmla="*/ 16 w 12"/>
                  <a:gd name="T19" fmla="*/ 2 h 13"/>
                  <a:gd name="T20" fmla="*/ 14 w 12"/>
                  <a:gd name="T21" fmla="*/ 0 h 13"/>
                  <a:gd name="T22" fmla="*/ 12 w 12"/>
                  <a:gd name="T23" fmla="*/ 0 h 13"/>
                  <a:gd name="T24" fmla="*/ 12 w 12"/>
                  <a:gd name="T25" fmla="*/ 2 h 13"/>
                  <a:gd name="T26" fmla="*/ 12 w 12"/>
                  <a:gd name="T27" fmla="*/ 5 h 13"/>
                  <a:gd name="T28" fmla="*/ 9 w 12"/>
                  <a:gd name="T29" fmla="*/ 7 h 13"/>
                  <a:gd name="T30" fmla="*/ 7 w 12"/>
                  <a:gd name="T31" fmla="*/ 5 h 13"/>
                  <a:gd name="T32" fmla="*/ 5 w 12"/>
                  <a:gd name="T33" fmla="*/ 5 h 13"/>
                  <a:gd name="T34" fmla="*/ 2 w 12"/>
                  <a:gd name="T35" fmla="*/ 7 h 13"/>
                  <a:gd name="T36" fmla="*/ 2 w 12"/>
                  <a:gd name="T37" fmla="*/ 10 h 13"/>
                  <a:gd name="T38" fmla="*/ 5 w 12"/>
                  <a:gd name="T39" fmla="*/ 10 h 13"/>
                  <a:gd name="T40" fmla="*/ 2 w 12"/>
                  <a:gd name="T41" fmla="*/ 12 h 13"/>
                  <a:gd name="T42" fmla="*/ 2 w 12"/>
                  <a:gd name="T43" fmla="*/ 12 h 13"/>
                  <a:gd name="T44" fmla="*/ 0 w 12"/>
                  <a:gd name="T45" fmla="*/ 14 h 13"/>
                  <a:gd name="T46" fmla="*/ 0 w 12"/>
                  <a:gd name="T47" fmla="*/ 17 h 13"/>
                  <a:gd name="T48" fmla="*/ 2 w 12"/>
                  <a:gd name="T49" fmla="*/ 19 h 13"/>
                  <a:gd name="T50" fmla="*/ 2 w 12"/>
                  <a:gd name="T51" fmla="*/ 19 h 13"/>
                  <a:gd name="T52" fmla="*/ 5 w 12"/>
                  <a:gd name="T53" fmla="*/ 21 h 13"/>
                  <a:gd name="T54" fmla="*/ 2 w 12"/>
                  <a:gd name="T55" fmla="*/ 24 h 13"/>
                  <a:gd name="T56" fmla="*/ 2 w 12"/>
                  <a:gd name="T57" fmla="*/ 26 h 13"/>
                  <a:gd name="T58" fmla="*/ 5 w 12"/>
                  <a:gd name="T59" fmla="*/ 29 h 13"/>
                  <a:gd name="T60" fmla="*/ 7 w 12"/>
                  <a:gd name="T61" fmla="*/ 29 h 13"/>
                  <a:gd name="T62" fmla="*/ 9 w 12"/>
                  <a:gd name="T63" fmla="*/ 26 h 13"/>
                  <a:gd name="T64" fmla="*/ 12 w 12"/>
                  <a:gd name="T65" fmla="*/ 26 h 13"/>
                  <a:gd name="T66" fmla="*/ 12 w 12"/>
                  <a:gd name="T67" fmla="*/ 29 h 13"/>
                  <a:gd name="T68" fmla="*/ 14 w 12"/>
                  <a:gd name="T69" fmla="*/ 31 h 13"/>
                  <a:gd name="T70" fmla="*/ 16 w 12"/>
                  <a:gd name="T71" fmla="*/ 31 h 13"/>
                  <a:gd name="T72" fmla="*/ 19 w 12"/>
                  <a:gd name="T73" fmla="*/ 29 h 13"/>
                  <a:gd name="T74" fmla="*/ 16 w 12"/>
                  <a:gd name="T75" fmla="*/ 26 h 13"/>
                  <a:gd name="T76" fmla="*/ 19 w 12"/>
                  <a:gd name="T77" fmla="*/ 26 h 13"/>
                  <a:gd name="T78" fmla="*/ 21 w 12"/>
                  <a:gd name="T79" fmla="*/ 29 h 13"/>
                  <a:gd name="T80" fmla="*/ 23 w 12"/>
                  <a:gd name="T81" fmla="*/ 29 h 13"/>
                  <a:gd name="T82" fmla="*/ 26 w 12"/>
                  <a:gd name="T83" fmla="*/ 26 h 13"/>
                  <a:gd name="T84" fmla="*/ 26 w 12"/>
                  <a:gd name="T85" fmla="*/ 24 h 13"/>
                  <a:gd name="T86" fmla="*/ 23 w 12"/>
                  <a:gd name="T87" fmla="*/ 21 h 13"/>
                  <a:gd name="T88" fmla="*/ 26 w 12"/>
                  <a:gd name="T89" fmla="*/ 19 h 13"/>
                  <a:gd name="T90" fmla="*/ 28 w 12"/>
                  <a:gd name="T91" fmla="*/ 19 h 13"/>
                  <a:gd name="T92" fmla="*/ 28 w 12"/>
                  <a:gd name="T93" fmla="*/ 17 h 13"/>
                  <a:gd name="T94" fmla="*/ 28 w 12"/>
                  <a:gd name="T95" fmla="*/ 14 h 13"/>
                  <a:gd name="T96" fmla="*/ 26 w 12"/>
                  <a:gd name="T97" fmla="*/ 12 h 13"/>
                  <a:gd name="T98" fmla="*/ 19 w 12"/>
                  <a:gd name="T99" fmla="*/ 19 h 13"/>
                  <a:gd name="T100" fmla="*/ 9 w 12"/>
                  <a:gd name="T101" fmla="*/ 21 h 13"/>
                  <a:gd name="T102" fmla="*/ 9 w 12"/>
                  <a:gd name="T103" fmla="*/ 12 h 13"/>
                  <a:gd name="T104" fmla="*/ 19 w 12"/>
                  <a:gd name="T105" fmla="*/ 12 h 13"/>
                  <a:gd name="T106" fmla="*/ 19 w 12"/>
                  <a:gd name="T107" fmla="*/ 19 h 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" h="13">
                    <a:moveTo>
                      <a:pt x="11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1" y="5"/>
                    </a:cubicBezTo>
                    <a:close/>
                    <a:moveTo>
                      <a:pt x="8" y="8"/>
                    </a:moveTo>
                    <a:cubicBezTo>
                      <a:pt x="7" y="9"/>
                      <a:pt x="5" y="9"/>
                      <a:pt x="4" y="9"/>
                    </a:cubicBezTo>
                    <a:cubicBezTo>
                      <a:pt x="3" y="8"/>
                      <a:pt x="3" y="6"/>
                      <a:pt x="4" y="5"/>
                    </a:cubicBezTo>
                    <a:cubicBezTo>
                      <a:pt x="5" y="4"/>
                      <a:pt x="7" y="4"/>
                      <a:pt x="8" y="5"/>
                    </a:cubicBezTo>
                    <a:cubicBezTo>
                      <a:pt x="9" y="6"/>
                      <a:pt x="9" y="8"/>
                      <a:pt x="8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1" name="Freeform 194"/>
              <p:cNvSpPr>
                <a:spLocks noEditPoints="1" noChangeArrowheads="1"/>
              </p:cNvSpPr>
              <p:nvPr/>
            </p:nvSpPr>
            <p:spPr bwMode="auto">
              <a:xfrm>
                <a:off x="3515" y="2007"/>
                <a:ext cx="31" cy="31"/>
              </a:xfrm>
              <a:custGeom>
                <a:avLst/>
                <a:gdLst>
                  <a:gd name="T0" fmla="*/ 29 w 13"/>
                  <a:gd name="T1" fmla="*/ 12 h 13"/>
                  <a:gd name="T2" fmla="*/ 26 w 13"/>
                  <a:gd name="T3" fmla="*/ 12 h 13"/>
                  <a:gd name="T4" fmla="*/ 26 w 13"/>
                  <a:gd name="T5" fmla="*/ 12 h 13"/>
                  <a:gd name="T6" fmla="*/ 29 w 13"/>
                  <a:gd name="T7" fmla="*/ 10 h 13"/>
                  <a:gd name="T8" fmla="*/ 29 w 13"/>
                  <a:gd name="T9" fmla="*/ 7 h 13"/>
                  <a:gd name="T10" fmla="*/ 26 w 13"/>
                  <a:gd name="T11" fmla="*/ 5 h 13"/>
                  <a:gd name="T12" fmla="*/ 24 w 13"/>
                  <a:gd name="T13" fmla="*/ 5 h 13"/>
                  <a:gd name="T14" fmla="*/ 21 w 13"/>
                  <a:gd name="T15" fmla="*/ 7 h 13"/>
                  <a:gd name="T16" fmla="*/ 19 w 13"/>
                  <a:gd name="T17" fmla="*/ 5 h 13"/>
                  <a:gd name="T18" fmla="*/ 19 w 13"/>
                  <a:gd name="T19" fmla="*/ 2 h 13"/>
                  <a:gd name="T20" fmla="*/ 17 w 13"/>
                  <a:gd name="T21" fmla="*/ 0 h 13"/>
                  <a:gd name="T22" fmla="*/ 14 w 13"/>
                  <a:gd name="T23" fmla="*/ 0 h 13"/>
                  <a:gd name="T24" fmla="*/ 12 w 13"/>
                  <a:gd name="T25" fmla="*/ 2 h 13"/>
                  <a:gd name="T26" fmla="*/ 12 w 13"/>
                  <a:gd name="T27" fmla="*/ 5 h 13"/>
                  <a:gd name="T28" fmla="*/ 10 w 13"/>
                  <a:gd name="T29" fmla="*/ 7 h 13"/>
                  <a:gd name="T30" fmla="*/ 10 w 13"/>
                  <a:gd name="T31" fmla="*/ 5 h 13"/>
                  <a:gd name="T32" fmla="*/ 7 w 13"/>
                  <a:gd name="T33" fmla="*/ 5 h 13"/>
                  <a:gd name="T34" fmla="*/ 5 w 13"/>
                  <a:gd name="T35" fmla="*/ 7 h 13"/>
                  <a:gd name="T36" fmla="*/ 5 w 13"/>
                  <a:gd name="T37" fmla="*/ 10 h 13"/>
                  <a:gd name="T38" fmla="*/ 5 w 13"/>
                  <a:gd name="T39" fmla="*/ 12 h 13"/>
                  <a:gd name="T40" fmla="*/ 5 w 13"/>
                  <a:gd name="T41" fmla="*/ 12 h 13"/>
                  <a:gd name="T42" fmla="*/ 2 w 13"/>
                  <a:gd name="T43" fmla="*/ 12 h 13"/>
                  <a:gd name="T44" fmla="*/ 0 w 13"/>
                  <a:gd name="T45" fmla="*/ 14 h 13"/>
                  <a:gd name="T46" fmla="*/ 0 w 13"/>
                  <a:gd name="T47" fmla="*/ 17 h 13"/>
                  <a:gd name="T48" fmla="*/ 2 w 13"/>
                  <a:gd name="T49" fmla="*/ 19 h 13"/>
                  <a:gd name="T50" fmla="*/ 5 w 13"/>
                  <a:gd name="T51" fmla="*/ 19 h 13"/>
                  <a:gd name="T52" fmla="*/ 7 w 13"/>
                  <a:gd name="T53" fmla="*/ 21 h 13"/>
                  <a:gd name="T54" fmla="*/ 5 w 13"/>
                  <a:gd name="T55" fmla="*/ 24 h 13"/>
                  <a:gd name="T56" fmla="*/ 5 w 13"/>
                  <a:gd name="T57" fmla="*/ 26 h 13"/>
                  <a:gd name="T58" fmla="*/ 7 w 13"/>
                  <a:gd name="T59" fmla="*/ 29 h 13"/>
                  <a:gd name="T60" fmla="*/ 10 w 13"/>
                  <a:gd name="T61" fmla="*/ 29 h 13"/>
                  <a:gd name="T62" fmla="*/ 12 w 13"/>
                  <a:gd name="T63" fmla="*/ 26 h 13"/>
                  <a:gd name="T64" fmla="*/ 12 w 13"/>
                  <a:gd name="T65" fmla="*/ 29 h 13"/>
                  <a:gd name="T66" fmla="*/ 14 w 13"/>
                  <a:gd name="T67" fmla="*/ 29 h 13"/>
                  <a:gd name="T68" fmla="*/ 14 w 13"/>
                  <a:gd name="T69" fmla="*/ 31 h 13"/>
                  <a:gd name="T70" fmla="*/ 17 w 13"/>
                  <a:gd name="T71" fmla="*/ 31 h 13"/>
                  <a:gd name="T72" fmla="*/ 19 w 13"/>
                  <a:gd name="T73" fmla="*/ 29 h 13"/>
                  <a:gd name="T74" fmla="*/ 19 w 13"/>
                  <a:gd name="T75" fmla="*/ 26 h 13"/>
                  <a:gd name="T76" fmla="*/ 21 w 13"/>
                  <a:gd name="T77" fmla="*/ 26 h 13"/>
                  <a:gd name="T78" fmla="*/ 24 w 13"/>
                  <a:gd name="T79" fmla="*/ 29 h 13"/>
                  <a:gd name="T80" fmla="*/ 26 w 13"/>
                  <a:gd name="T81" fmla="*/ 29 h 13"/>
                  <a:gd name="T82" fmla="*/ 29 w 13"/>
                  <a:gd name="T83" fmla="*/ 26 h 13"/>
                  <a:gd name="T84" fmla="*/ 29 w 13"/>
                  <a:gd name="T85" fmla="*/ 24 h 13"/>
                  <a:gd name="T86" fmla="*/ 26 w 13"/>
                  <a:gd name="T87" fmla="*/ 21 h 13"/>
                  <a:gd name="T88" fmla="*/ 26 w 13"/>
                  <a:gd name="T89" fmla="*/ 19 h 13"/>
                  <a:gd name="T90" fmla="*/ 29 w 13"/>
                  <a:gd name="T91" fmla="*/ 19 h 13"/>
                  <a:gd name="T92" fmla="*/ 31 w 13"/>
                  <a:gd name="T93" fmla="*/ 17 h 13"/>
                  <a:gd name="T94" fmla="*/ 31 w 13"/>
                  <a:gd name="T95" fmla="*/ 14 h 13"/>
                  <a:gd name="T96" fmla="*/ 29 w 13"/>
                  <a:gd name="T97" fmla="*/ 12 h 13"/>
                  <a:gd name="T98" fmla="*/ 19 w 13"/>
                  <a:gd name="T99" fmla="*/ 21 h 13"/>
                  <a:gd name="T100" fmla="*/ 12 w 13"/>
                  <a:gd name="T101" fmla="*/ 21 h 13"/>
                  <a:gd name="T102" fmla="*/ 12 w 13"/>
                  <a:gd name="T103" fmla="*/ 12 h 13"/>
                  <a:gd name="T104" fmla="*/ 19 w 13"/>
                  <a:gd name="T105" fmla="*/ 12 h 13"/>
                  <a:gd name="T106" fmla="*/ 19 w 13"/>
                  <a:gd name="T107" fmla="*/ 21 h 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" h="13">
                    <a:moveTo>
                      <a:pt x="12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3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8"/>
                      <a:pt x="11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5"/>
                      <a:pt x="12" y="5"/>
                    </a:cubicBezTo>
                    <a:close/>
                    <a:moveTo>
                      <a:pt x="8" y="9"/>
                    </a:moveTo>
                    <a:cubicBezTo>
                      <a:pt x="8" y="10"/>
                      <a:pt x="6" y="10"/>
                      <a:pt x="5" y="9"/>
                    </a:cubicBezTo>
                    <a:cubicBezTo>
                      <a:pt x="4" y="8"/>
                      <a:pt x="4" y="6"/>
                      <a:pt x="5" y="5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9" y="6"/>
                      <a:pt x="9" y="8"/>
                      <a:pt x="8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2" name="Freeform 195"/>
              <p:cNvSpPr>
                <a:spLocks noEditPoints="1" noChangeArrowheads="1"/>
              </p:cNvSpPr>
              <p:nvPr/>
            </p:nvSpPr>
            <p:spPr bwMode="auto">
              <a:xfrm>
                <a:off x="3923" y="1383"/>
                <a:ext cx="26" cy="28"/>
              </a:xfrm>
              <a:custGeom>
                <a:avLst/>
                <a:gdLst>
                  <a:gd name="T0" fmla="*/ 24 w 11"/>
                  <a:gd name="T1" fmla="*/ 16 h 12"/>
                  <a:gd name="T2" fmla="*/ 21 w 11"/>
                  <a:gd name="T3" fmla="*/ 14 h 12"/>
                  <a:gd name="T4" fmla="*/ 21 w 11"/>
                  <a:gd name="T5" fmla="*/ 14 h 12"/>
                  <a:gd name="T6" fmla="*/ 24 w 11"/>
                  <a:gd name="T7" fmla="*/ 12 h 12"/>
                  <a:gd name="T8" fmla="*/ 26 w 11"/>
                  <a:gd name="T9" fmla="*/ 9 h 12"/>
                  <a:gd name="T10" fmla="*/ 24 w 11"/>
                  <a:gd name="T11" fmla="*/ 7 h 12"/>
                  <a:gd name="T12" fmla="*/ 21 w 11"/>
                  <a:gd name="T13" fmla="*/ 7 h 12"/>
                  <a:gd name="T14" fmla="*/ 19 w 11"/>
                  <a:gd name="T15" fmla="*/ 7 h 12"/>
                  <a:gd name="T16" fmla="*/ 19 w 11"/>
                  <a:gd name="T17" fmla="*/ 7 h 12"/>
                  <a:gd name="T18" fmla="*/ 19 w 11"/>
                  <a:gd name="T19" fmla="*/ 5 h 12"/>
                  <a:gd name="T20" fmla="*/ 19 w 11"/>
                  <a:gd name="T21" fmla="*/ 2 h 12"/>
                  <a:gd name="T22" fmla="*/ 17 w 11"/>
                  <a:gd name="T23" fmla="*/ 2 h 12"/>
                  <a:gd name="T24" fmla="*/ 14 w 11"/>
                  <a:gd name="T25" fmla="*/ 2 h 12"/>
                  <a:gd name="T26" fmla="*/ 14 w 11"/>
                  <a:gd name="T27" fmla="*/ 5 h 12"/>
                  <a:gd name="T28" fmla="*/ 12 w 11"/>
                  <a:gd name="T29" fmla="*/ 5 h 12"/>
                  <a:gd name="T30" fmla="*/ 9 w 11"/>
                  <a:gd name="T31" fmla="*/ 2 h 12"/>
                  <a:gd name="T32" fmla="*/ 7 w 11"/>
                  <a:gd name="T33" fmla="*/ 2 h 12"/>
                  <a:gd name="T34" fmla="*/ 7 w 11"/>
                  <a:gd name="T35" fmla="*/ 2 h 12"/>
                  <a:gd name="T36" fmla="*/ 5 w 11"/>
                  <a:gd name="T37" fmla="*/ 5 h 12"/>
                  <a:gd name="T38" fmla="*/ 7 w 11"/>
                  <a:gd name="T39" fmla="*/ 7 h 12"/>
                  <a:gd name="T40" fmla="*/ 5 w 11"/>
                  <a:gd name="T41" fmla="*/ 7 h 12"/>
                  <a:gd name="T42" fmla="*/ 2 w 11"/>
                  <a:gd name="T43" fmla="*/ 7 h 12"/>
                  <a:gd name="T44" fmla="*/ 0 w 11"/>
                  <a:gd name="T45" fmla="*/ 9 h 12"/>
                  <a:gd name="T46" fmla="*/ 0 w 11"/>
                  <a:gd name="T47" fmla="*/ 9 h 12"/>
                  <a:gd name="T48" fmla="*/ 0 w 11"/>
                  <a:gd name="T49" fmla="*/ 12 h 12"/>
                  <a:gd name="T50" fmla="*/ 2 w 11"/>
                  <a:gd name="T51" fmla="*/ 14 h 12"/>
                  <a:gd name="T52" fmla="*/ 2 w 11"/>
                  <a:gd name="T53" fmla="*/ 16 h 12"/>
                  <a:gd name="T54" fmla="*/ 0 w 11"/>
                  <a:gd name="T55" fmla="*/ 16 h 12"/>
                  <a:gd name="T56" fmla="*/ 0 w 11"/>
                  <a:gd name="T57" fmla="*/ 19 h 12"/>
                  <a:gd name="T58" fmla="*/ 0 w 11"/>
                  <a:gd name="T59" fmla="*/ 21 h 12"/>
                  <a:gd name="T60" fmla="*/ 2 w 11"/>
                  <a:gd name="T61" fmla="*/ 21 h 12"/>
                  <a:gd name="T62" fmla="*/ 5 w 11"/>
                  <a:gd name="T63" fmla="*/ 21 h 12"/>
                  <a:gd name="T64" fmla="*/ 7 w 11"/>
                  <a:gd name="T65" fmla="*/ 21 h 12"/>
                  <a:gd name="T66" fmla="*/ 5 w 11"/>
                  <a:gd name="T67" fmla="*/ 23 h 12"/>
                  <a:gd name="T68" fmla="*/ 7 w 11"/>
                  <a:gd name="T69" fmla="*/ 26 h 12"/>
                  <a:gd name="T70" fmla="*/ 9 w 11"/>
                  <a:gd name="T71" fmla="*/ 26 h 12"/>
                  <a:gd name="T72" fmla="*/ 12 w 11"/>
                  <a:gd name="T73" fmla="*/ 26 h 12"/>
                  <a:gd name="T74" fmla="*/ 12 w 11"/>
                  <a:gd name="T75" fmla="*/ 23 h 12"/>
                  <a:gd name="T76" fmla="*/ 14 w 11"/>
                  <a:gd name="T77" fmla="*/ 23 h 12"/>
                  <a:gd name="T78" fmla="*/ 14 w 11"/>
                  <a:gd name="T79" fmla="*/ 26 h 12"/>
                  <a:gd name="T80" fmla="*/ 17 w 11"/>
                  <a:gd name="T81" fmla="*/ 26 h 12"/>
                  <a:gd name="T82" fmla="*/ 19 w 11"/>
                  <a:gd name="T83" fmla="*/ 26 h 12"/>
                  <a:gd name="T84" fmla="*/ 19 w 11"/>
                  <a:gd name="T85" fmla="*/ 23 h 12"/>
                  <a:gd name="T86" fmla="*/ 19 w 11"/>
                  <a:gd name="T87" fmla="*/ 21 h 12"/>
                  <a:gd name="T88" fmla="*/ 21 w 11"/>
                  <a:gd name="T89" fmla="*/ 21 h 12"/>
                  <a:gd name="T90" fmla="*/ 21 w 11"/>
                  <a:gd name="T91" fmla="*/ 21 h 12"/>
                  <a:gd name="T92" fmla="*/ 24 w 11"/>
                  <a:gd name="T93" fmla="*/ 19 h 12"/>
                  <a:gd name="T94" fmla="*/ 26 w 11"/>
                  <a:gd name="T95" fmla="*/ 19 h 12"/>
                  <a:gd name="T96" fmla="*/ 24 w 11"/>
                  <a:gd name="T97" fmla="*/ 16 h 12"/>
                  <a:gd name="T98" fmla="*/ 14 w 11"/>
                  <a:gd name="T99" fmla="*/ 19 h 12"/>
                  <a:gd name="T100" fmla="*/ 7 w 11"/>
                  <a:gd name="T101" fmla="*/ 16 h 12"/>
                  <a:gd name="T102" fmla="*/ 9 w 11"/>
                  <a:gd name="T103" fmla="*/ 9 h 12"/>
                  <a:gd name="T104" fmla="*/ 17 w 11"/>
                  <a:gd name="T105" fmla="*/ 12 h 12"/>
                  <a:gd name="T106" fmla="*/ 14 w 11"/>
                  <a:gd name="T107" fmla="*/ 19 h 1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" h="12">
                    <a:moveTo>
                      <a:pt x="10" y="7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0" y="7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8"/>
                      <a:pt x="3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5" y="4"/>
                      <a:pt x="7" y="4"/>
                      <a:pt x="7" y="5"/>
                    </a:cubicBezTo>
                    <a:cubicBezTo>
                      <a:pt x="8" y="6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3" name="Freeform 196"/>
              <p:cNvSpPr>
                <a:spLocks noEditPoints="1" noChangeArrowheads="1"/>
              </p:cNvSpPr>
              <p:nvPr/>
            </p:nvSpPr>
            <p:spPr bwMode="auto">
              <a:xfrm>
                <a:off x="4103" y="2498"/>
                <a:ext cx="26" cy="26"/>
              </a:xfrm>
              <a:custGeom>
                <a:avLst/>
                <a:gdLst>
                  <a:gd name="T0" fmla="*/ 24 w 11"/>
                  <a:gd name="T1" fmla="*/ 14 h 11"/>
                  <a:gd name="T2" fmla="*/ 24 w 11"/>
                  <a:gd name="T3" fmla="*/ 12 h 11"/>
                  <a:gd name="T4" fmla="*/ 21 w 11"/>
                  <a:gd name="T5" fmla="*/ 12 h 11"/>
                  <a:gd name="T6" fmla="*/ 24 w 11"/>
                  <a:gd name="T7" fmla="*/ 9 h 11"/>
                  <a:gd name="T8" fmla="*/ 26 w 11"/>
                  <a:gd name="T9" fmla="*/ 7 h 11"/>
                  <a:gd name="T10" fmla="*/ 24 w 11"/>
                  <a:gd name="T11" fmla="*/ 5 h 11"/>
                  <a:gd name="T12" fmla="*/ 21 w 11"/>
                  <a:gd name="T13" fmla="*/ 5 h 11"/>
                  <a:gd name="T14" fmla="*/ 21 w 11"/>
                  <a:gd name="T15" fmla="*/ 5 h 11"/>
                  <a:gd name="T16" fmla="*/ 19 w 11"/>
                  <a:gd name="T17" fmla="*/ 5 h 11"/>
                  <a:gd name="T18" fmla="*/ 19 w 11"/>
                  <a:gd name="T19" fmla="*/ 2 h 11"/>
                  <a:gd name="T20" fmla="*/ 19 w 11"/>
                  <a:gd name="T21" fmla="*/ 0 h 11"/>
                  <a:gd name="T22" fmla="*/ 17 w 11"/>
                  <a:gd name="T23" fmla="*/ 0 h 11"/>
                  <a:gd name="T24" fmla="*/ 14 w 11"/>
                  <a:gd name="T25" fmla="*/ 0 h 11"/>
                  <a:gd name="T26" fmla="*/ 14 w 11"/>
                  <a:gd name="T27" fmla="*/ 2 h 11"/>
                  <a:gd name="T28" fmla="*/ 12 w 11"/>
                  <a:gd name="T29" fmla="*/ 2 h 11"/>
                  <a:gd name="T30" fmla="*/ 12 w 11"/>
                  <a:gd name="T31" fmla="*/ 0 h 11"/>
                  <a:gd name="T32" fmla="*/ 9 w 11"/>
                  <a:gd name="T33" fmla="*/ 0 h 11"/>
                  <a:gd name="T34" fmla="*/ 7 w 11"/>
                  <a:gd name="T35" fmla="*/ 0 h 11"/>
                  <a:gd name="T36" fmla="*/ 5 w 11"/>
                  <a:gd name="T37" fmla="*/ 2 h 11"/>
                  <a:gd name="T38" fmla="*/ 7 w 11"/>
                  <a:gd name="T39" fmla="*/ 5 h 11"/>
                  <a:gd name="T40" fmla="*/ 5 w 11"/>
                  <a:gd name="T41" fmla="*/ 5 h 11"/>
                  <a:gd name="T42" fmla="*/ 2 w 11"/>
                  <a:gd name="T43" fmla="*/ 5 h 11"/>
                  <a:gd name="T44" fmla="*/ 0 w 11"/>
                  <a:gd name="T45" fmla="*/ 7 h 11"/>
                  <a:gd name="T46" fmla="*/ 0 w 11"/>
                  <a:gd name="T47" fmla="*/ 7 h 11"/>
                  <a:gd name="T48" fmla="*/ 0 w 11"/>
                  <a:gd name="T49" fmla="*/ 9 h 11"/>
                  <a:gd name="T50" fmla="*/ 2 w 11"/>
                  <a:gd name="T51" fmla="*/ 12 h 11"/>
                  <a:gd name="T52" fmla="*/ 2 w 11"/>
                  <a:gd name="T53" fmla="*/ 14 h 11"/>
                  <a:gd name="T54" fmla="*/ 0 w 11"/>
                  <a:gd name="T55" fmla="*/ 14 h 11"/>
                  <a:gd name="T56" fmla="*/ 0 w 11"/>
                  <a:gd name="T57" fmla="*/ 17 h 11"/>
                  <a:gd name="T58" fmla="*/ 0 w 11"/>
                  <a:gd name="T59" fmla="*/ 19 h 11"/>
                  <a:gd name="T60" fmla="*/ 2 w 11"/>
                  <a:gd name="T61" fmla="*/ 19 h 11"/>
                  <a:gd name="T62" fmla="*/ 5 w 11"/>
                  <a:gd name="T63" fmla="*/ 19 h 11"/>
                  <a:gd name="T64" fmla="*/ 7 w 11"/>
                  <a:gd name="T65" fmla="*/ 19 h 11"/>
                  <a:gd name="T66" fmla="*/ 5 w 11"/>
                  <a:gd name="T67" fmla="*/ 21 h 11"/>
                  <a:gd name="T68" fmla="*/ 7 w 11"/>
                  <a:gd name="T69" fmla="*/ 24 h 11"/>
                  <a:gd name="T70" fmla="*/ 9 w 11"/>
                  <a:gd name="T71" fmla="*/ 24 h 11"/>
                  <a:gd name="T72" fmla="*/ 12 w 11"/>
                  <a:gd name="T73" fmla="*/ 24 h 11"/>
                  <a:gd name="T74" fmla="*/ 12 w 11"/>
                  <a:gd name="T75" fmla="*/ 21 h 11"/>
                  <a:gd name="T76" fmla="*/ 14 w 11"/>
                  <a:gd name="T77" fmla="*/ 21 h 11"/>
                  <a:gd name="T78" fmla="*/ 14 w 11"/>
                  <a:gd name="T79" fmla="*/ 24 h 11"/>
                  <a:gd name="T80" fmla="*/ 17 w 11"/>
                  <a:gd name="T81" fmla="*/ 24 h 11"/>
                  <a:gd name="T82" fmla="*/ 19 w 11"/>
                  <a:gd name="T83" fmla="*/ 24 h 11"/>
                  <a:gd name="T84" fmla="*/ 19 w 11"/>
                  <a:gd name="T85" fmla="*/ 21 h 11"/>
                  <a:gd name="T86" fmla="*/ 19 w 11"/>
                  <a:gd name="T87" fmla="*/ 19 h 11"/>
                  <a:gd name="T88" fmla="*/ 21 w 11"/>
                  <a:gd name="T89" fmla="*/ 19 h 11"/>
                  <a:gd name="T90" fmla="*/ 21 w 11"/>
                  <a:gd name="T91" fmla="*/ 19 h 11"/>
                  <a:gd name="T92" fmla="*/ 24 w 11"/>
                  <a:gd name="T93" fmla="*/ 19 h 11"/>
                  <a:gd name="T94" fmla="*/ 26 w 11"/>
                  <a:gd name="T95" fmla="*/ 17 h 11"/>
                  <a:gd name="T96" fmla="*/ 24 w 11"/>
                  <a:gd name="T97" fmla="*/ 14 h 11"/>
                  <a:gd name="T98" fmla="*/ 14 w 11"/>
                  <a:gd name="T99" fmla="*/ 17 h 11"/>
                  <a:gd name="T100" fmla="*/ 7 w 11"/>
                  <a:gd name="T101" fmla="*/ 14 h 11"/>
                  <a:gd name="T102" fmla="*/ 9 w 11"/>
                  <a:gd name="T103" fmla="*/ 7 h 11"/>
                  <a:gd name="T104" fmla="*/ 17 w 11"/>
                  <a:gd name="T105" fmla="*/ 9 h 11"/>
                  <a:gd name="T106" fmla="*/ 14 w 11"/>
                  <a:gd name="T107" fmla="*/ 17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1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0" y="6"/>
                    </a:cubicBezTo>
                    <a:close/>
                    <a:moveTo>
                      <a:pt x="6" y="7"/>
                    </a:moveTo>
                    <a:cubicBezTo>
                      <a:pt x="5" y="8"/>
                      <a:pt x="4" y="7"/>
                      <a:pt x="3" y="6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5" y="3"/>
                      <a:pt x="7" y="3"/>
                      <a:pt x="7" y="4"/>
                    </a:cubicBezTo>
                    <a:cubicBezTo>
                      <a:pt x="8" y="5"/>
                      <a:pt x="7" y="7"/>
                      <a:pt x="6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4" name="Freeform 197"/>
              <p:cNvSpPr>
                <a:spLocks noEditPoints="1" noChangeArrowheads="1"/>
              </p:cNvSpPr>
              <p:nvPr/>
            </p:nvSpPr>
            <p:spPr bwMode="auto">
              <a:xfrm>
                <a:off x="3783" y="2425"/>
                <a:ext cx="33" cy="30"/>
              </a:xfrm>
              <a:custGeom>
                <a:avLst/>
                <a:gdLst>
                  <a:gd name="T0" fmla="*/ 31 w 14"/>
                  <a:gd name="T1" fmla="*/ 16 h 13"/>
                  <a:gd name="T2" fmla="*/ 28 w 14"/>
                  <a:gd name="T3" fmla="*/ 16 h 13"/>
                  <a:gd name="T4" fmla="*/ 28 w 14"/>
                  <a:gd name="T5" fmla="*/ 14 h 13"/>
                  <a:gd name="T6" fmla="*/ 31 w 14"/>
                  <a:gd name="T7" fmla="*/ 14 h 13"/>
                  <a:gd name="T8" fmla="*/ 31 w 14"/>
                  <a:gd name="T9" fmla="*/ 9 h 13"/>
                  <a:gd name="T10" fmla="*/ 31 w 14"/>
                  <a:gd name="T11" fmla="*/ 7 h 13"/>
                  <a:gd name="T12" fmla="*/ 28 w 14"/>
                  <a:gd name="T13" fmla="*/ 7 h 13"/>
                  <a:gd name="T14" fmla="*/ 26 w 14"/>
                  <a:gd name="T15" fmla="*/ 7 h 13"/>
                  <a:gd name="T16" fmla="*/ 24 w 14"/>
                  <a:gd name="T17" fmla="*/ 7 h 13"/>
                  <a:gd name="T18" fmla="*/ 24 w 14"/>
                  <a:gd name="T19" fmla="*/ 5 h 13"/>
                  <a:gd name="T20" fmla="*/ 24 w 14"/>
                  <a:gd name="T21" fmla="*/ 0 h 13"/>
                  <a:gd name="T22" fmla="*/ 21 w 14"/>
                  <a:gd name="T23" fmla="*/ 0 h 13"/>
                  <a:gd name="T24" fmla="*/ 19 w 14"/>
                  <a:gd name="T25" fmla="*/ 2 h 13"/>
                  <a:gd name="T26" fmla="*/ 17 w 14"/>
                  <a:gd name="T27" fmla="*/ 2 h 13"/>
                  <a:gd name="T28" fmla="*/ 14 w 14"/>
                  <a:gd name="T29" fmla="*/ 2 h 13"/>
                  <a:gd name="T30" fmla="*/ 14 w 14"/>
                  <a:gd name="T31" fmla="*/ 2 h 13"/>
                  <a:gd name="T32" fmla="*/ 12 w 14"/>
                  <a:gd name="T33" fmla="*/ 0 h 13"/>
                  <a:gd name="T34" fmla="*/ 9 w 14"/>
                  <a:gd name="T35" fmla="*/ 2 h 13"/>
                  <a:gd name="T36" fmla="*/ 7 w 14"/>
                  <a:gd name="T37" fmla="*/ 5 h 13"/>
                  <a:gd name="T38" fmla="*/ 9 w 14"/>
                  <a:gd name="T39" fmla="*/ 7 h 13"/>
                  <a:gd name="T40" fmla="*/ 7 w 14"/>
                  <a:gd name="T41" fmla="*/ 7 h 13"/>
                  <a:gd name="T42" fmla="*/ 5 w 14"/>
                  <a:gd name="T43" fmla="*/ 7 h 13"/>
                  <a:gd name="T44" fmla="*/ 2 w 14"/>
                  <a:gd name="T45" fmla="*/ 9 h 13"/>
                  <a:gd name="T46" fmla="*/ 2 w 14"/>
                  <a:gd name="T47" fmla="*/ 12 h 13"/>
                  <a:gd name="T48" fmla="*/ 2 w 14"/>
                  <a:gd name="T49" fmla="*/ 14 h 13"/>
                  <a:gd name="T50" fmla="*/ 5 w 14"/>
                  <a:gd name="T51" fmla="*/ 14 h 13"/>
                  <a:gd name="T52" fmla="*/ 5 w 14"/>
                  <a:gd name="T53" fmla="*/ 16 h 13"/>
                  <a:gd name="T54" fmla="*/ 2 w 14"/>
                  <a:gd name="T55" fmla="*/ 16 h 13"/>
                  <a:gd name="T56" fmla="*/ 2 w 14"/>
                  <a:gd name="T57" fmla="*/ 21 h 13"/>
                  <a:gd name="T58" fmla="*/ 2 w 14"/>
                  <a:gd name="T59" fmla="*/ 23 h 13"/>
                  <a:gd name="T60" fmla="*/ 5 w 14"/>
                  <a:gd name="T61" fmla="*/ 23 h 13"/>
                  <a:gd name="T62" fmla="*/ 7 w 14"/>
                  <a:gd name="T63" fmla="*/ 23 h 13"/>
                  <a:gd name="T64" fmla="*/ 9 w 14"/>
                  <a:gd name="T65" fmla="*/ 25 h 13"/>
                  <a:gd name="T66" fmla="*/ 9 w 14"/>
                  <a:gd name="T67" fmla="*/ 25 h 13"/>
                  <a:gd name="T68" fmla="*/ 9 w 14"/>
                  <a:gd name="T69" fmla="*/ 30 h 13"/>
                  <a:gd name="T70" fmla="*/ 12 w 14"/>
                  <a:gd name="T71" fmla="*/ 30 h 13"/>
                  <a:gd name="T72" fmla="*/ 14 w 14"/>
                  <a:gd name="T73" fmla="*/ 28 h 13"/>
                  <a:gd name="T74" fmla="*/ 17 w 14"/>
                  <a:gd name="T75" fmla="*/ 28 h 13"/>
                  <a:gd name="T76" fmla="*/ 19 w 14"/>
                  <a:gd name="T77" fmla="*/ 28 h 13"/>
                  <a:gd name="T78" fmla="*/ 19 w 14"/>
                  <a:gd name="T79" fmla="*/ 28 h 13"/>
                  <a:gd name="T80" fmla="*/ 21 w 14"/>
                  <a:gd name="T81" fmla="*/ 30 h 13"/>
                  <a:gd name="T82" fmla="*/ 24 w 14"/>
                  <a:gd name="T83" fmla="*/ 28 h 13"/>
                  <a:gd name="T84" fmla="*/ 26 w 14"/>
                  <a:gd name="T85" fmla="*/ 25 h 13"/>
                  <a:gd name="T86" fmla="*/ 24 w 14"/>
                  <a:gd name="T87" fmla="*/ 23 h 13"/>
                  <a:gd name="T88" fmla="*/ 26 w 14"/>
                  <a:gd name="T89" fmla="*/ 23 h 13"/>
                  <a:gd name="T90" fmla="*/ 28 w 14"/>
                  <a:gd name="T91" fmla="*/ 23 h 13"/>
                  <a:gd name="T92" fmla="*/ 31 w 14"/>
                  <a:gd name="T93" fmla="*/ 21 h 13"/>
                  <a:gd name="T94" fmla="*/ 31 w 14"/>
                  <a:gd name="T95" fmla="*/ 18 h 13"/>
                  <a:gd name="T96" fmla="*/ 31 w 14"/>
                  <a:gd name="T97" fmla="*/ 16 h 13"/>
                  <a:gd name="T98" fmla="*/ 19 w 14"/>
                  <a:gd name="T99" fmla="*/ 21 h 13"/>
                  <a:gd name="T100" fmla="*/ 12 w 14"/>
                  <a:gd name="T101" fmla="*/ 18 h 13"/>
                  <a:gd name="T102" fmla="*/ 14 w 14"/>
                  <a:gd name="T103" fmla="*/ 9 h 13"/>
                  <a:gd name="T104" fmla="*/ 21 w 14"/>
                  <a:gd name="T105" fmla="*/ 14 h 13"/>
                  <a:gd name="T106" fmla="*/ 19 w 14"/>
                  <a:gd name="T107" fmla="*/ 21 h 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" h="13">
                    <a:moveTo>
                      <a:pt x="13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4" y="5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4" y="12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3" y="7"/>
                      <a:pt x="13" y="7"/>
                    </a:cubicBezTo>
                    <a:close/>
                    <a:moveTo>
                      <a:pt x="8" y="9"/>
                    </a:moveTo>
                    <a:cubicBezTo>
                      <a:pt x="7" y="9"/>
                      <a:pt x="5" y="9"/>
                      <a:pt x="5" y="8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4"/>
                      <a:pt x="9" y="4"/>
                      <a:pt x="9" y="6"/>
                    </a:cubicBezTo>
                    <a:cubicBezTo>
                      <a:pt x="10" y="7"/>
                      <a:pt x="9" y="8"/>
                      <a:pt x="8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5" name="Freeform 198"/>
              <p:cNvSpPr>
                <a:spLocks noEditPoints="1" noChangeArrowheads="1"/>
              </p:cNvSpPr>
              <p:nvPr/>
            </p:nvSpPr>
            <p:spPr bwMode="auto">
              <a:xfrm>
                <a:off x="4018" y="2002"/>
                <a:ext cx="21" cy="21"/>
              </a:xfrm>
              <a:custGeom>
                <a:avLst/>
                <a:gdLst>
                  <a:gd name="T0" fmla="*/ 19 w 9"/>
                  <a:gd name="T1" fmla="*/ 12 h 9"/>
                  <a:gd name="T2" fmla="*/ 19 w 9"/>
                  <a:gd name="T3" fmla="*/ 12 h 9"/>
                  <a:gd name="T4" fmla="*/ 19 w 9"/>
                  <a:gd name="T5" fmla="*/ 9 h 9"/>
                  <a:gd name="T6" fmla="*/ 19 w 9"/>
                  <a:gd name="T7" fmla="*/ 9 h 9"/>
                  <a:gd name="T8" fmla="*/ 19 w 9"/>
                  <a:gd name="T9" fmla="*/ 7 h 9"/>
                  <a:gd name="T10" fmla="*/ 19 w 9"/>
                  <a:gd name="T11" fmla="*/ 5 h 9"/>
                  <a:gd name="T12" fmla="*/ 16 w 9"/>
                  <a:gd name="T13" fmla="*/ 5 h 9"/>
                  <a:gd name="T14" fmla="*/ 16 w 9"/>
                  <a:gd name="T15" fmla="*/ 5 h 9"/>
                  <a:gd name="T16" fmla="*/ 14 w 9"/>
                  <a:gd name="T17" fmla="*/ 5 h 9"/>
                  <a:gd name="T18" fmla="*/ 16 w 9"/>
                  <a:gd name="T19" fmla="*/ 2 h 9"/>
                  <a:gd name="T20" fmla="*/ 14 w 9"/>
                  <a:gd name="T21" fmla="*/ 0 h 9"/>
                  <a:gd name="T22" fmla="*/ 14 w 9"/>
                  <a:gd name="T23" fmla="*/ 0 h 9"/>
                  <a:gd name="T24" fmla="*/ 12 w 9"/>
                  <a:gd name="T25" fmla="*/ 0 h 9"/>
                  <a:gd name="T26" fmla="*/ 9 w 9"/>
                  <a:gd name="T27" fmla="*/ 2 h 9"/>
                  <a:gd name="T28" fmla="*/ 9 w 9"/>
                  <a:gd name="T29" fmla="*/ 2 h 9"/>
                  <a:gd name="T30" fmla="*/ 9 w 9"/>
                  <a:gd name="T31" fmla="*/ 0 h 9"/>
                  <a:gd name="T32" fmla="*/ 7 w 9"/>
                  <a:gd name="T33" fmla="*/ 0 h 9"/>
                  <a:gd name="T34" fmla="*/ 5 w 9"/>
                  <a:gd name="T35" fmla="*/ 0 h 9"/>
                  <a:gd name="T36" fmla="*/ 5 w 9"/>
                  <a:gd name="T37" fmla="*/ 2 h 9"/>
                  <a:gd name="T38" fmla="*/ 5 w 9"/>
                  <a:gd name="T39" fmla="*/ 5 h 9"/>
                  <a:gd name="T40" fmla="*/ 2 w 9"/>
                  <a:gd name="T41" fmla="*/ 5 h 9"/>
                  <a:gd name="T42" fmla="*/ 2 w 9"/>
                  <a:gd name="T43" fmla="*/ 5 h 9"/>
                  <a:gd name="T44" fmla="*/ 0 w 9"/>
                  <a:gd name="T45" fmla="*/ 5 h 9"/>
                  <a:gd name="T46" fmla="*/ 0 w 9"/>
                  <a:gd name="T47" fmla="*/ 7 h 9"/>
                  <a:gd name="T48" fmla="*/ 0 w 9"/>
                  <a:gd name="T49" fmla="*/ 9 h 9"/>
                  <a:gd name="T50" fmla="*/ 2 w 9"/>
                  <a:gd name="T51" fmla="*/ 9 h 9"/>
                  <a:gd name="T52" fmla="*/ 2 w 9"/>
                  <a:gd name="T53" fmla="*/ 12 h 9"/>
                  <a:gd name="T54" fmla="*/ 0 w 9"/>
                  <a:gd name="T55" fmla="*/ 12 h 9"/>
                  <a:gd name="T56" fmla="*/ 0 w 9"/>
                  <a:gd name="T57" fmla="*/ 14 h 9"/>
                  <a:gd name="T58" fmla="*/ 0 w 9"/>
                  <a:gd name="T59" fmla="*/ 14 h 9"/>
                  <a:gd name="T60" fmla="*/ 2 w 9"/>
                  <a:gd name="T61" fmla="*/ 16 h 9"/>
                  <a:gd name="T62" fmla="*/ 5 w 9"/>
                  <a:gd name="T63" fmla="*/ 16 h 9"/>
                  <a:gd name="T64" fmla="*/ 5 w 9"/>
                  <a:gd name="T65" fmla="*/ 16 h 9"/>
                  <a:gd name="T66" fmla="*/ 5 w 9"/>
                  <a:gd name="T67" fmla="*/ 19 h 9"/>
                  <a:gd name="T68" fmla="*/ 5 w 9"/>
                  <a:gd name="T69" fmla="*/ 19 h 9"/>
                  <a:gd name="T70" fmla="*/ 7 w 9"/>
                  <a:gd name="T71" fmla="*/ 21 h 9"/>
                  <a:gd name="T72" fmla="*/ 9 w 9"/>
                  <a:gd name="T73" fmla="*/ 19 h 9"/>
                  <a:gd name="T74" fmla="*/ 9 w 9"/>
                  <a:gd name="T75" fmla="*/ 19 h 9"/>
                  <a:gd name="T76" fmla="*/ 12 w 9"/>
                  <a:gd name="T77" fmla="*/ 19 h 9"/>
                  <a:gd name="T78" fmla="*/ 12 w 9"/>
                  <a:gd name="T79" fmla="*/ 19 h 9"/>
                  <a:gd name="T80" fmla="*/ 14 w 9"/>
                  <a:gd name="T81" fmla="*/ 21 h 9"/>
                  <a:gd name="T82" fmla="*/ 14 w 9"/>
                  <a:gd name="T83" fmla="*/ 19 h 9"/>
                  <a:gd name="T84" fmla="*/ 16 w 9"/>
                  <a:gd name="T85" fmla="*/ 16 h 9"/>
                  <a:gd name="T86" fmla="*/ 14 w 9"/>
                  <a:gd name="T87" fmla="*/ 16 h 9"/>
                  <a:gd name="T88" fmla="*/ 16 w 9"/>
                  <a:gd name="T89" fmla="*/ 14 h 9"/>
                  <a:gd name="T90" fmla="*/ 16 w 9"/>
                  <a:gd name="T91" fmla="*/ 16 h 9"/>
                  <a:gd name="T92" fmla="*/ 19 w 9"/>
                  <a:gd name="T93" fmla="*/ 14 h 9"/>
                  <a:gd name="T94" fmla="*/ 21 w 9"/>
                  <a:gd name="T95" fmla="*/ 14 h 9"/>
                  <a:gd name="T96" fmla="*/ 19 w 9"/>
                  <a:gd name="T97" fmla="*/ 12 h 9"/>
                  <a:gd name="T98" fmla="*/ 12 w 9"/>
                  <a:gd name="T99" fmla="*/ 14 h 9"/>
                  <a:gd name="T100" fmla="*/ 7 w 9"/>
                  <a:gd name="T101" fmla="*/ 12 h 9"/>
                  <a:gd name="T102" fmla="*/ 7 w 9"/>
                  <a:gd name="T103" fmla="*/ 7 h 9"/>
                  <a:gd name="T104" fmla="*/ 14 w 9"/>
                  <a:gd name="T105" fmla="*/ 9 h 9"/>
                  <a:gd name="T106" fmla="*/ 12 w 9"/>
                  <a:gd name="T107" fmla="*/ 14 h 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" h="9"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3" y="6"/>
                      <a:pt x="3" y="5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5" y="3"/>
                      <a:pt x="6" y="4"/>
                    </a:cubicBezTo>
                    <a:cubicBezTo>
                      <a:pt x="6" y="5"/>
                      <a:pt x="6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6" name="Freeform 199"/>
              <p:cNvSpPr>
                <a:spLocks noEditPoints="1" noChangeArrowheads="1"/>
              </p:cNvSpPr>
              <p:nvPr/>
            </p:nvSpPr>
            <p:spPr bwMode="auto">
              <a:xfrm>
                <a:off x="3767" y="1615"/>
                <a:ext cx="26" cy="26"/>
              </a:xfrm>
              <a:custGeom>
                <a:avLst/>
                <a:gdLst>
                  <a:gd name="T0" fmla="*/ 26 w 11"/>
                  <a:gd name="T1" fmla="*/ 17 h 11"/>
                  <a:gd name="T2" fmla="*/ 24 w 11"/>
                  <a:gd name="T3" fmla="*/ 14 h 11"/>
                  <a:gd name="T4" fmla="*/ 24 w 11"/>
                  <a:gd name="T5" fmla="*/ 12 h 11"/>
                  <a:gd name="T6" fmla="*/ 26 w 11"/>
                  <a:gd name="T7" fmla="*/ 12 h 11"/>
                  <a:gd name="T8" fmla="*/ 26 w 11"/>
                  <a:gd name="T9" fmla="*/ 9 h 11"/>
                  <a:gd name="T10" fmla="*/ 26 w 11"/>
                  <a:gd name="T11" fmla="*/ 7 h 11"/>
                  <a:gd name="T12" fmla="*/ 24 w 11"/>
                  <a:gd name="T13" fmla="*/ 7 h 11"/>
                  <a:gd name="T14" fmla="*/ 21 w 11"/>
                  <a:gd name="T15" fmla="*/ 7 h 11"/>
                  <a:gd name="T16" fmla="*/ 19 w 11"/>
                  <a:gd name="T17" fmla="*/ 7 h 11"/>
                  <a:gd name="T18" fmla="*/ 21 w 11"/>
                  <a:gd name="T19" fmla="*/ 5 h 11"/>
                  <a:gd name="T20" fmla="*/ 19 w 11"/>
                  <a:gd name="T21" fmla="*/ 2 h 11"/>
                  <a:gd name="T22" fmla="*/ 17 w 11"/>
                  <a:gd name="T23" fmla="*/ 2 h 11"/>
                  <a:gd name="T24" fmla="*/ 14 w 11"/>
                  <a:gd name="T25" fmla="*/ 2 h 11"/>
                  <a:gd name="T26" fmla="*/ 14 w 11"/>
                  <a:gd name="T27" fmla="*/ 5 h 11"/>
                  <a:gd name="T28" fmla="*/ 12 w 11"/>
                  <a:gd name="T29" fmla="*/ 5 h 11"/>
                  <a:gd name="T30" fmla="*/ 12 w 11"/>
                  <a:gd name="T31" fmla="*/ 2 h 11"/>
                  <a:gd name="T32" fmla="*/ 9 w 11"/>
                  <a:gd name="T33" fmla="*/ 2 h 11"/>
                  <a:gd name="T34" fmla="*/ 7 w 11"/>
                  <a:gd name="T35" fmla="*/ 2 h 11"/>
                  <a:gd name="T36" fmla="*/ 7 w 11"/>
                  <a:gd name="T37" fmla="*/ 5 h 11"/>
                  <a:gd name="T38" fmla="*/ 7 w 11"/>
                  <a:gd name="T39" fmla="*/ 7 h 11"/>
                  <a:gd name="T40" fmla="*/ 5 w 11"/>
                  <a:gd name="T41" fmla="*/ 7 h 11"/>
                  <a:gd name="T42" fmla="*/ 5 w 11"/>
                  <a:gd name="T43" fmla="*/ 7 h 11"/>
                  <a:gd name="T44" fmla="*/ 2 w 11"/>
                  <a:gd name="T45" fmla="*/ 7 h 11"/>
                  <a:gd name="T46" fmla="*/ 0 w 11"/>
                  <a:gd name="T47" fmla="*/ 9 h 11"/>
                  <a:gd name="T48" fmla="*/ 2 w 11"/>
                  <a:gd name="T49" fmla="*/ 12 h 11"/>
                  <a:gd name="T50" fmla="*/ 2 w 11"/>
                  <a:gd name="T51" fmla="*/ 14 h 11"/>
                  <a:gd name="T52" fmla="*/ 2 w 11"/>
                  <a:gd name="T53" fmla="*/ 14 h 11"/>
                  <a:gd name="T54" fmla="*/ 2 w 11"/>
                  <a:gd name="T55" fmla="*/ 17 h 11"/>
                  <a:gd name="T56" fmla="*/ 0 w 11"/>
                  <a:gd name="T57" fmla="*/ 19 h 11"/>
                  <a:gd name="T58" fmla="*/ 2 w 11"/>
                  <a:gd name="T59" fmla="*/ 21 h 11"/>
                  <a:gd name="T60" fmla="*/ 5 w 11"/>
                  <a:gd name="T61" fmla="*/ 21 h 11"/>
                  <a:gd name="T62" fmla="*/ 5 w 11"/>
                  <a:gd name="T63" fmla="*/ 21 h 11"/>
                  <a:gd name="T64" fmla="*/ 7 w 11"/>
                  <a:gd name="T65" fmla="*/ 21 h 11"/>
                  <a:gd name="T66" fmla="*/ 7 w 11"/>
                  <a:gd name="T67" fmla="*/ 24 h 11"/>
                  <a:gd name="T68" fmla="*/ 7 w 11"/>
                  <a:gd name="T69" fmla="*/ 26 h 11"/>
                  <a:gd name="T70" fmla="*/ 9 w 11"/>
                  <a:gd name="T71" fmla="*/ 26 h 11"/>
                  <a:gd name="T72" fmla="*/ 12 w 11"/>
                  <a:gd name="T73" fmla="*/ 26 h 11"/>
                  <a:gd name="T74" fmla="*/ 12 w 11"/>
                  <a:gd name="T75" fmla="*/ 24 h 11"/>
                  <a:gd name="T76" fmla="*/ 14 w 11"/>
                  <a:gd name="T77" fmla="*/ 24 h 11"/>
                  <a:gd name="T78" fmla="*/ 14 w 11"/>
                  <a:gd name="T79" fmla="*/ 26 h 11"/>
                  <a:gd name="T80" fmla="*/ 19 w 11"/>
                  <a:gd name="T81" fmla="*/ 26 h 11"/>
                  <a:gd name="T82" fmla="*/ 19 w 11"/>
                  <a:gd name="T83" fmla="*/ 26 h 11"/>
                  <a:gd name="T84" fmla="*/ 21 w 11"/>
                  <a:gd name="T85" fmla="*/ 24 h 11"/>
                  <a:gd name="T86" fmla="*/ 19 w 11"/>
                  <a:gd name="T87" fmla="*/ 21 h 11"/>
                  <a:gd name="T88" fmla="*/ 21 w 11"/>
                  <a:gd name="T89" fmla="*/ 21 h 11"/>
                  <a:gd name="T90" fmla="*/ 24 w 11"/>
                  <a:gd name="T91" fmla="*/ 21 h 11"/>
                  <a:gd name="T92" fmla="*/ 26 w 11"/>
                  <a:gd name="T93" fmla="*/ 19 h 11"/>
                  <a:gd name="T94" fmla="*/ 26 w 11"/>
                  <a:gd name="T95" fmla="*/ 19 h 11"/>
                  <a:gd name="T96" fmla="*/ 26 w 11"/>
                  <a:gd name="T97" fmla="*/ 17 h 11"/>
                  <a:gd name="T98" fmla="*/ 14 w 11"/>
                  <a:gd name="T99" fmla="*/ 19 h 11"/>
                  <a:gd name="T100" fmla="*/ 9 w 11"/>
                  <a:gd name="T101" fmla="*/ 17 h 11"/>
                  <a:gd name="T102" fmla="*/ 12 w 11"/>
                  <a:gd name="T103" fmla="*/ 9 h 11"/>
                  <a:gd name="T104" fmla="*/ 19 w 11"/>
                  <a:gd name="T105" fmla="*/ 12 h 11"/>
                  <a:gd name="T106" fmla="*/ 14 w 11"/>
                  <a:gd name="T107" fmla="*/ 19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1" y="7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8"/>
                      <a:pt x="4" y="7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4"/>
                      <a:pt x="7" y="4"/>
                      <a:pt x="8" y="5"/>
                    </a:cubicBezTo>
                    <a:cubicBezTo>
                      <a:pt x="8" y="6"/>
                      <a:pt x="8" y="7"/>
                      <a:pt x="6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7" name="Freeform 200"/>
              <p:cNvSpPr>
                <a:spLocks noEditPoints="1" noChangeArrowheads="1"/>
              </p:cNvSpPr>
              <p:nvPr/>
            </p:nvSpPr>
            <p:spPr bwMode="auto">
              <a:xfrm>
                <a:off x="3622" y="1729"/>
                <a:ext cx="31" cy="31"/>
              </a:xfrm>
              <a:custGeom>
                <a:avLst/>
                <a:gdLst>
                  <a:gd name="T0" fmla="*/ 31 w 13"/>
                  <a:gd name="T1" fmla="*/ 17 h 13"/>
                  <a:gd name="T2" fmla="*/ 29 w 13"/>
                  <a:gd name="T3" fmla="*/ 17 h 13"/>
                  <a:gd name="T4" fmla="*/ 29 w 13"/>
                  <a:gd name="T5" fmla="*/ 14 h 13"/>
                  <a:gd name="T6" fmla="*/ 31 w 13"/>
                  <a:gd name="T7" fmla="*/ 12 h 13"/>
                  <a:gd name="T8" fmla="*/ 31 w 13"/>
                  <a:gd name="T9" fmla="*/ 10 h 13"/>
                  <a:gd name="T10" fmla="*/ 31 w 13"/>
                  <a:gd name="T11" fmla="*/ 7 h 13"/>
                  <a:gd name="T12" fmla="*/ 26 w 13"/>
                  <a:gd name="T13" fmla="*/ 7 h 13"/>
                  <a:gd name="T14" fmla="*/ 24 w 13"/>
                  <a:gd name="T15" fmla="*/ 7 h 13"/>
                  <a:gd name="T16" fmla="*/ 24 w 13"/>
                  <a:gd name="T17" fmla="*/ 5 h 13"/>
                  <a:gd name="T18" fmla="*/ 24 w 13"/>
                  <a:gd name="T19" fmla="*/ 2 h 13"/>
                  <a:gd name="T20" fmla="*/ 24 w 13"/>
                  <a:gd name="T21" fmla="*/ 0 h 13"/>
                  <a:gd name="T22" fmla="*/ 21 w 13"/>
                  <a:gd name="T23" fmla="*/ 0 h 13"/>
                  <a:gd name="T24" fmla="*/ 17 w 13"/>
                  <a:gd name="T25" fmla="*/ 0 h 13"/>
                  <a:gd name="T26" fmla="*/ 17 w 13"/>
                  <a:gd name="T27" fmla="*/ 2 h 13"/>
                  <a:gd name="T28" fmla="*/ 14 w 13"/>
                  <a:gd name="T29" fmla="*/ 2 h 13"/>
                  <a:gd name="T30" fmla="*/ 14 w 13"/>
                  <a:gd name="T31" fmla="*/ 0 h 13"/>
                  <a:gd name="T32" fmla="*/ 12 w 13"/>
                  <a:gd name="T33" fmla="*/ 0 h 13"/>
                  <a:gd name="T34" fmla="*/ 10 w 13"/>
                  <a:gd name="T35" fmla="*/ 0 h 13"/>
                  <a:gd name="T36" fmla="*/ 7 w 13"/>
                  <a:gd name="T37" fmla="*/ 2 h 13"/>
                  <a:gd name="T38" fmla="*/ 7 w 13"/>
                  <a:gd name="T39" fmla="*/ 5 h 13"/>
                  <a:gd name="T40" fmla="*/ 7 w 13"/>
                  <a:gd name="T41" fmla="*/ 7 h 13"/>
                  <a:gd name="T42" fmla="*/ 5 w 13"/>
                  <a:gd name="T43" fmla="*/ 7 h 13"/>
                  <a:gd name="T44" fmla="*/ 2 w 13"/>
                  <a:gd name="T45" fmla="*/ 7 h 13"/>
                  <a:gd name="T46" fmla="*/ 0 w 13"/>
                  <a:gd name="T47" fmla="*/ 10 h 13"/>
                  <a:gd name="T48" fmla="*/ 2 w 13"/>
                  <a:gd name="T49" fmla="*/ 12 h 13"/>
                  <a:gd name="T50" fmla="*/ 5 w 13"/>
                  <a:gd name="T51" fmla="*/ 14 h 13"/>
                  <a:gd name="T52" fmla="*/ 5 w 13"/>
                  <a:gd name="T53" fmla="*/ 17 h 13"/>
                  <a:gd name="T54" fmla="*/ 2 w 13"/>
                  <a:gd name="T55" fmla="*/ 17 h 13"/>
                  <a:gd name="T56" fmla="*/ 0 w 13"/>
                  <a:gd name="T57" fmla="*/ 19 h 13"/>
                  <a:gd name="T58" fmla="*/ 2 w 13"/>
                  <a:gd name="T59" fmla="*/ 21 h 13"/>
                  <a:gd name="T60" fmla="*/ 5 w 13"/>
                  <a:gd name="T61" fmla="*/ 24 h 13"/>
                  <a:gd name="T62" fmla="*/ 7 w 13"/>
                  <a:gd name="T63" fmla="*/ 21 h 13"/>
                  <a:gd name="T64" fmla="*/ 10 w 13"/>
                  <a:gd name="T65" fmla="*/ 24 h 13"/>
                  <a:gd name="T66" fmla="*/ 7 w 13"/>
                  <a:gd name="T67" fmla="*/ 26 h 13"/>
                  <a:gd name="T68" fmla="*/ 10 w 13"/>
                  <a:gd name="T69" fmla="*/ 29 h 13"/>
                  <a:gd name="T70" fmla="*/ 12 w 13"/>
                  <a:gd name="T71" fmla="*/ 31 h 13"/>
                  <a:gd name="T72" fmla="*/ 14 w 13"/>
                  <a:gd name="T73" fmla="*/ 29 h 13"/>
                  <a:gd name="T74" fmla="*/ 14 w 13"/>
                  <a:gd name="T75" fmla="*/ 26 h 13"/>
                  <a:gd name="T76" fmla="*/ 17 w 13"/>
                  <a:gd name="T77" fmla="*/ 26 h 13"/>
                  <a:gd name="T78" fmla="*/ 19 w 13"/>
                  <a:gd name="T79" fmla="*/ 29 h 13"/>
                  <a:gd name="T80" fmla="*/ 21 w 13"/>
                  <a:gd name="T81" fmla="*/ 29 h 13"/>
                  <a:gd name="T82" fmla="*/ 24 w 13"/>
                  <a:gd name="T83" fmla="*/ 29 h 13"/>
                  <a:gd name="T84" fmla="*/ 24 w 13"/>
                  <a:gd name="T85" fmla="*/ 26 h 13"/>
                  <a:gd name="T86" fmla="*/ 24 w 13"/>
                  <a:gd name="T87" fmla="*/ 24 h 13"/>
                  <a:gd name="T88" fmla="*/ 26 w 13"/>
                  <a:gd name="T89" fmla="*/ 21 h 13"/>
                  <a:gd name="T90" fmla="*/ 29 w 13"/>
                  <a:gd name="T91" fmla="*/ 24 h 13"/>
                  <a:gd name="T92" fmla="*/ 31 w 13"/>
                  <a:gd name="T93" fmla="*/ 21 h 13"/>
                  <a:gd name="T94" fmla="*/ 31 w 13"/>
                  <a:gd name="T95" fmla="*/ 19 h 13"/>
                  <a:gd name="T96" fmla="*/ 31 w 13"/>
                  <a:gd name="T97" fmla="*/ 17 h 13"/>
                  <a:gd name="T98" fmla="*/ 19 w 13"/>
                  <a:gd name="T99" fmla="*/ 21 h 13"/>
                  <a:gd name="T100" fmla="*/ 10 w 13"/>
                  <a:gd name="T101" fmla="*/ 17 h 13"/>
                  <a:gd name="T102" fmla="*/ 14 w 13"/>
                  <a:gd name="T103" fmla="*/ 10 h 13"/>
                  <a:gd name="T104" fmla="*/ 21 w 13"/>
                  <a:gd name="T105" fmla="*/ 12 h 13"/>
                  <a:gd name="T106" fmla="*/ 19 w 13"/>
                  <a:gd name="T107" fmla="*/ 21 h 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3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1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7"/>
                      <a:pt x="13" y="7"/>
                    </a:cubicBezTo>
                    <a:close/>
                    <a:moveTo>
                      <a:pt x="8" y="9"/>
                    </a:moveTo>
                    <a:cubicBezTo>
                      <a:pt x="6" y="9"/>
                      <a:pt x="5" y="8"/>
                      <a:pt x="4" y="7"/>
                    </a:cubicBezTo>
                    <a:cubicBezTo>
                      <a:pt x="4" y="6"/>
                      <a:pt x="4" y="4"/>
                      <a:pt x="6" y="4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10" y="6"/>
                      <a:pt x="9" y="8"/>
                      <a:pt x="8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8" name="Freeform 201"/>
              <p:cNvSpPr>
                <a:spLocks noEditPoints="1" noChangeArrowheads="1"/>
              </p:cNvSpPr>
              <p:nvPr/>
            </p:nvSpPr>
            <p:spPr bwMode="auto">
              <a:xfrm>
                <a:off x="3677" y="1618"/>
                <a:ext cx="26" cy="26"/>
              </a:xfrm>
              <a:custGeom>
                <a:avLst/>
                <a:gdLst>
                  <a:gd name="T0" fmla="*/ 26 w 11"/>
                  <a:gd name="T1" fmla="*/ 14 h 11"/>
                  <a:gd name="T2" fmla="*/ 24 w 11"/>
                  <a:gd name="T3" fmla="*/ 14 h 11"/>
                  <a:gd name="T4" fmla="*/ 24 w 11"/>
                  <a:gd name="T5" fmla="*/ 12 h 11"/>
                  <a:gd name="T6" fmla="*/ 26 w 11"/>
                  <a:gd name="T7" fmla="*/ 9 h 11"/>
                  <a:gd name="T8" fmla="*/ 26 w 11"/>
                  <a:gd name="T9" fmla="*/ 7 h 11"/>
                  <a:gd name="T10" fmla="*/ 26 w 11"/>
                  <a:gd name="T11" fmla="*/ 7 h 11"/>
                  <a:gd name="T12" fmla="*/ 24 w 11"/>
                  <a:gd name="T13" fmla="*/ 5 h 11"/>
                  <a:gd name="T14" fmla="*/ 21 w 11"/>
                  <a:gd name="T15" fmla="*/ 5 h 11"/>
                  <a:gd name="T16" fmla="*/ 19 w 11"/>
                  <a:gd name="T17" fmla="*/ 5 h 11"/>
                  <a:gd name="T18" fmla="*/ 21 w 11"/>
                  <a:gd name="T19" fmla="*/ 2 h 11"/>
                  <a:gd name="T20" fmla="*/ 19 w 11"/>
                  <a:gd name="T21" fmla="*/ 0 h 11"/>
                  <a:gd name="T22" fmla="*/ 17 w 11"/>
                  <a:gd name="T23" fmla="*/ 0 h 11"/>
                  <a:gd name="T24" fmla="*/ 14 w 11"/>
                  <a:gd name="T25" fmla="*/ 0 h 11"/>
                  <a:gd name="T26" fmla="*/ 14 w 11"/>
                  <a:gd name="T27" fmla="*/ 2 h 11"/>
                  <a:gd name="T28" fmla="*/ 12 w 11"/>
                  <a:gd name="T29" fmla="*/ 2 h 11"/>
                  <a:gd name="T30" fmla="*/ 12 w 11"/>
                  <a:gd name="T31" fmla="*/ 0 h 11"/>
                  <a:gd name="T32" fmla="*/ 9 w 11"/>
                  <a:gd name="T33" fmla="*/ 0 h 11"/>
                  <a:gd name="T34" fmla="*/ 7 w 11"/>
                  <a:gd name="T35" fmla="*/ 0 h 11"/>
                  <a:gd name="T36" fmla="*/ 7 w 11"/>
                  <a:gd name="T37" fmla="*/ 2 h 11"/>
                  <a:gd name="T38" fmla="*/ 7 w 11"/>
                  <a:gd name="T39" fmla="*/ 5 h 11"/>
                  <a:gd name="T40" fmla="*/ 5 w 11"/>
                  <a:gd name="T41" fmla="*/ 7 h 11"/>
                  <a:gd name="T42" fmla="*/ 5 w 11"/>
                  <a:gd name="T43" fmla="*/ 5 h 11"/>
                  <a:gd name="T44" fmla="*/ 2 w 11"/>
                  <a:gd name="T45" fmla="*/ 7 h 11"/>
                  <a:gd name="T46" fmla="*/ 0 w 11"/>
                  <a:gd name="T47" fmla="*/ 9 h 11"/>
                  <a:gd name="T48" fmla="*/ 2 w 11"/>
                  <a:gd name="T49" fmla="*/ 12 h 11"/>
                  <a:gd name="T50" fmla="*/ 2 w 11"/>
                  <a:gd name="T51" fmla="*/ 12 h 11"/>
                  <a:gd name="T52" fmla="*/ 2 w 11"/>
                  <a:gd name="T53" fmla="*/ 14 h 11"/>
                  <a:gd name="T54" fmla="*/ 2 w 11"/>
                  <a:gd name="T55" fmla="*/ 14 h 11"/>
                  <a:gd name="T56" fmla="*/ 0 w 11"/>
                  <a:gd name="T57" fmla="*/ 17 h 11"/>
                  <a:gd name="T58" fmla="*/ 2 w 11"/>
                  <a:gd name="T59" fmla="*/ 19 h 11"/>
                  <a:gd name="T60" fmla="*/ 5 w 11"/>
                  <a:gd name="T61" fmla="*/ 19 h 11"/>
                  <a:gd name="T62" fmla="*/ 5 w 11"/>
                  <a:gd name="T63" fmla="*/ 19 h 11"/>
                  <a:gd name="T64" fmla="*/ 7 w 11"/>
                  <a:gd name="T65" fmla="*/ 21 h 11"/>
                  <a:gd name="T66" fmla="*/ 7 w 11"/>
                  <a:gd name="T67" fmla="*/ 21 h 11"/>
                  <a:gd name="T68" fmla="*/ 7 w 11"/>
                  <a:gd name="T69" fmla="*/ 24 h 11"/>
                  <a:gd name="T70" fmla="*/ 9 w 11"/>
                  <a:gd name="T71" fmla="*/ 26 h 11"/>
                  <a:gd name="T72" fmla="*/ 12 w 11"/>
                  <a:gd name="T73" fmla="*/ 24 h 11"/>
                  <a:gd name="T74" fmla="*/ 12 w 11"/>
                  <a:gd name="T75" fmla="*/ 21 h 11"/>
                  <a:gd name="T76" fmla="*/ 14 w 11"/>
                  <a:gd name="T77" fmla="*/ 21 h 11"/>
                  <a:gd name="T78" fmla="*/ 14 w 11"/>
                  <a:gd name="T79" fmla="*/ 24 h 11"/>
                  <a:gd name="T80" fmla="*/ 17 w 11"/>
                  <a:gd name="T81" fmla="*/ 26 h 11"/>
                  <a:gd name="T82" fmla="*/ 19 w 11"/>
                  <a:gd name="T83" fmla="*/ 24 h 11"/>
                  <a:gd name="T84" fmla="*/ 21 w 11"/>
                  <a:gd name="T85" fmla="*/ 21 h 11"/>
                  <a:gd name="T86" fmla="*/ 19 w 11"/>
                  <a:gd name="T87" fmla="*/ 19 h 11"/>
                  <a:gd name="T88" fmla="*/ 21 w 11"/>
                  <a:gd name="T89" fmla="*/ 19 h 11"/>
                  <a:gd name="T90" fmla="*/ 24 w 11"/>
                  <a:gd name="T91" fmla="*/ 19 h 11"/>
                  <a:gd name="T92" fmla="*/ 26 w 11"/>
                  <a:gd name="T93" fmla="*/ 19 h 11"/>
                  <a:gd name="T94" fmla="*/ 26 w 11"/>
                  <a:gd name="T95" fmla="*/ 17 h 11"/>
                  <a:gd name="T96" fmla="*/ 26 w 11"/>
                  <a:gd name="T97" fmla="*/ 14 h 11"/>
                  <a:gd name="T98" fmla="*/ 14 w 11"/>
                  <a:gd name="T99" fmla="*/ 17 h 11"/>
                  <a:gd name="T100" fmla="*/ 9 w 11"/>
                  <a:gd name="T101" fmla="*/ 14 h 11"/>
                  <a:gd name="T102" fmla="*/ 12 w 11"/>
                  <a:gd name="T103" fmla="*/ 7 h 11"/>
                  <a:gd name="T104" fmla="*/ 17 w 11"/>
                  <a:gd name="T105" fmla="*/ 9 h 11"/>
                  <a:gd name="T106" fmla="*/ 14 w 11"/>
                  <a:gd name="T107" fmla="*/ 17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  <a:moveTo>
                      <a:pt x="6" y="7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5"/>
                      <a:pt x="7" y="7"/>
                      <a:pt x="6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9" name="Freeform 202"/>
              <p:cNvSpPr>
                <a:spLocks noEditPoints="1" noChangeArrowheads="1"/>
              </p:cNvSpPr>
              <p:nvPr/>
            </p:nvSpPr>
            <p:spPr bwMode="auto">
              <a:xfrm>
                <a:off x="3660" y="2140"/>
                <a:ext cx="24" cy="40"/>
              </a:xfrm>
              <a:custGeom>
                <a:avLst/>
                <a:gdLst>
                  <a:gd name="T0" fmla="*/ 12 w 10"/>
                  <a:gd name="T1" fmla="*/ 40 h 17"/>
                  <a:gd name="T2" fmla="*/ 24 w 10"/>
                  <a:gd name="T3" fmla="*/ 28 h 17"/>
                  <a:gd name="T4" fmla="*/ 12 w 10"/>
                  <a:gd name="T5" fmla="*/ 0 h 17"/>
                  <a:gd name="T6" fmla="*/ 0 w 10"/>
                  <a:gd name="T7" fmla="*/ 28 h 17"/>
                  <a:gd name="T8" fmla="*/ 12 w 10"/>
                  <a:gd name="T9" fmla="*/ 40 h 17"/>
                  <a:gd name="T10" fmla="*/ 19 w 10"/>
                  <a:gd name="T11" fmla="*/ 26 h 17"/>
                  <a:gd name="T12" fmla="*/ 12 w 10"/>
                  <a:gd name="T13" fmla="*/ 35 h 17"/>
                  <a:gd name="T14" fmla="*/ 19 w 10"/>
                  <a:gd name="T15" fmla="*/ 2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7"/>
                    </a:moveTo>
                    <a:cubicBezTo>
                      <a:pt x="8" y="17"/>
                      <a:pt x="10" y="14"/>
                      <a:pt x="10" y="12"/>
                    </a:cubicBezTo>
                    <a:cubicBezTo>
                      <a:pt x="10" y="7"/>
                      <a:pt x="5" y="0"/>
                      <a:pt x="5" y="0"/>
                    </a:cubicBezTo>
                    <a:cubicBezTo>
                      <a:pt x="5" y="0"/>
                      <a:pt x="0" y="7"/>
                      <a:pt x="0" y="12"/>
                    </a:cubicBezTo>
                    <a:cubicBezTo>
                      <a:pt x="0" y="15"/>
                      <a:pt x="3" y="17"/>
                      <a:pt x="5" y="17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9" y="15"/>
                      <a:pt x="5" y="15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00" name="Freeform 203"/>
              <p:cNvSpPr>
                <a:spLocks noEditPoints="1" noChangeArrowheads="1"/>
              </p:cNvSpPr>
              <p:nvPr/>
            </p:nvSpPr>
            <p:spPr bwMode="auto">
              <a:xfrm>
                <a:off x="4112" y="2028"/>
                <a:ext cx="24" cy="41"/>
              </a:xfrm>
              <a:custGeom>
                <a:avLst/>
                <a:gdLst>
                  <a:gd name="T0" fmla="*/ 12 w 10"/>
                  <a:gd name="T1" fmla="*/ 39 h 17"/>
                  <a:gd name="T2" fmla="*/ 24 w 10"/>
                  <a:gd name="T3" fmla="*/ 29 h 17"/>
                  <a:gd name="T4" fmla="*/ 12 w 10"/>
                  <a:gd name="T5" fmla="*/ 0 h 17"/>
                  <a:gd name="T6" fmla="*/ 0 w 10"/>
                  <a:gd name="T7" fmla="*/ 29 h 17"/>
                  <a:gd name="T8" fmla="*/ 12 w 10"/>
                  <a:gd name="T9" fmla="*/ 39 h 17"/>
                  <a:gd name="T10" fmla="*/ 19 w 10"/>
                  <a:gd name="T11" fmla="*/ 27 h 17"/>
                  <a:gd name="T12" fmla="*/ 12 w 10"/>
                  <a:gd name="T13" fmla="*/ 36 h 17"/>
                  <a:gd name="T14" fmla="*/ 19 w 10"/>
                  <a:gd name="T15" fmla="*/ 2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17">
                    <a:moveTo>
                      <a:pt x="5" y="16"/>
                    </a:moveTo>
                    <a:cubicBezTo>
                      <a:pt x="8" y="16"/>
                      <a:pt x="10" y="14"/>
                      <a:pt x="10" y="12"/>
                    </a:cubicBezTo>
                    <a:cubicBezTo>
                      <a:pt x="10" y="7"/>
                      <a:pt x="5" y="0"/>
                      <a:pt x="5" y="0"/>
                    </a:cubicBezTo>
                    <a:cubicBezTo>
                      <a:pt x="5" y="0"/>
                      <a:pt x="0" y="7"/>
                      <a:pt x="0" y="12"/>
                    </a:cubicBezTo>
                    <a:cubicBezTo>
                      <a:pt x="0" y="14"/>
                      <a:pt x="2" y="17"/>
                      <a:pt x="5" y="16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8" y="15"/>
                      <a:pt x="5" y="15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01" name="Freeform 204"/>
              <p:cNvSpPr>
                <a:spLocks noEditPoints="1" noChangeArrowheads="1"/>
              </p:cNvSpPr>
              <p:nvPr/>
            </p:nvSpPr>
            <p:spPr bwMode="auto">
              <a:xfrm>
                <a:off x="3975" y="2230"/>
                <a:ext cx="33" cy="55"/>
              </a:xfrm>
              <a:custGeom>
                <a:avLst/>
                <a:gdLst>
                  <a:gd name="T0" fmla="*/ 17 w 14"/>
                  <a:gd name="T1" fmla="*/ 55 h 23"/>
                  <a:gd name="T2" fmla="*/ 33 w 14"/>
                  <a:gd name="T3" fmla="*/ 38 h 23"/>
                  <a:gd name="T4" fmla="*/ 17 w 14"/>
                  <a:gd name="T5" fmla="*/ 0 h 23"/>
                  <a:gd name="T6" fmla="*/ 0 w 14"/>
                  <a:gd name="T7" fmla="*/ 41 h 23"/>
                  <a:gd name="T8" fmla="*/ 17 w 14"/>
                  <a:gd name="T9" fmla="*/ 55 h 23"/>
                  <a:gd name="T10" fmla="*/ 26 w 14"/>
                  <a:gd name="T11" fmla="*/ 36 h 23"/>
                  <a:gd name="T12" fmla="*/ 17 w 14"/>
                  <a:gd name="T13" fmla="*/ 50 h 23"/>
                  <a:gd name="T14" fmla="*/ 26 w 14"/>
                  <a:gd name="T15" fmla="*/ 36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3">
                    <a:moveTo>
                      <a:pt x="7" y="23"/>
                    </a:moveTo>
                    <a:cubicBezTo>
                      <a:pt x="11" y="23"/>
                      <a:pt x="14" y="20"/>
                      <a:pt x="14" y="16"/>
                    </a:cubicBezTo>
                    <a:cubicBezTo>
                      <a:pt x="14" y="9"/>
                      <a:pt x="7" y="0"/>
                      <a:pt x="7" y="0"/>
                    </a:cubicBezTo>
                    <a:cubicBezTo>
                      <a:pt x="7" y="0"/>
                      <a:pt x="0" y="10"/>
                      <a:pt x="0" y="17"/>
                    </a:cubicBezTo>
                    <a:cubicBezTo>
                      <a:pt x="1" y="20"/>
                      <a:pt x="4" y="23"/>
                      <a:pt x="7" y="23"/>
                    </a:cubicBezTo>
                    <a:close/>
                    <a:moveTo>
                      <a:pt x="11" y="15"/>
                    </a:moveTo>
                    <a:cubicBezTo>
                      <a:pt x="11" y="15"/>
                      <a:pt x="12" y="20"/>
                      <a:pt x="7" y="21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872" name="Freeform 206"/>
            <p:cNvSpPr>
              <a:spLocks noEditPoints="1" noChangeArrowheads="1"/>
            </p:cNvSpPr>
            <p:nvPr/>
          </p:nvSpPr>
          <p:spPr bwMode="auto">
            <a:xfrm>
              <a:off x="4046" y="1940"/>
              <a:ext cx="21" cy="29"/>
            </a:xfrm>
            <a:custGeom>
              <a:avLst/>
              <a:gdLst>
                <a:gd name="T0" fmla="*/ 7 w 9"/>
                <a:gd name="T1" fmla="*/ 27 h 12"/>
                <a:gd name="T2" fmla="*/ 19 w 9"/>
                <a:gd name="T3" fmla="*/ 24 h 12"/>
                <a:gd name="T4" fmla="*/ 21 w 9"/>
                <a:gd name="T5" fmla="*/ 0 h 12"/>
                <a:gd name="T6" fmla="*/ 2 w 9"/>
                <a:gd name="T7" fmla="*/ 15 h 12"/>
                <a:gd name="T8" fmla="*/ 7 w 9"/>
                <a:gd name="T9" fmla="*/ 27 h 12"/>
                <a:gd name="T10" fmla="*/ 16 w 9"/>
                <a:gd name="T11" fmla="*/ 19 h 12"/>
                <a:gd name="T12" fmla="*/ 7 w 9"/>
                <a:gd name="T13" fmla="*/ 24 h 12"/>
                <a:gd name="T14" fmla="*/ 16 w 9"/>
                <a:gd name="T15" fmla="*/ 19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" h="12">
                  <a:moveTo>
                    <a:pt x="3" y="11"/>
                  </a:moveTo>
                  <a:cubicBezTo>
                    <a:pt x="4" y="12"/>
                    <a:pt x="7" y="11"/>
                    <a:pt x="8" y="10"/>
                  </a:cubicBezTo>
                  <a:cubicBezTo>
                    <a:pt x="9" y="6"/>
                    <a:pt x="9" y="0"/>
                    <a:pt x="9" y="0"/>
                  </a:cubicBezTo>
                  <a:cubicBezTo>
                    <a:pt x="9" y="0"/>
                    <a:pt x="3" y="3"/>
                    <a:pt x="1" y="6"/>
                  </a:cubicBezTo>
                  <a:cubicBezTo>
                    <a:pt x="0" y="8"/>
                    <a:pt x="1" y="10"/>
                    <a:pt x="3" y="11"/>
                  </a:cubicBezTo>
                  <a:close/>
                  <a:moveTo>
                    <a:pt x="7" y="8"/>
                  </a:moveTo>
                  <a:cubicBezTo>
                    <a:pt x="7" y="8"/>
                    <a:pt x="6" y="11"/>
                    <a:pt x="3" y="10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3" name="Freeform 207"/>
            <p:cNvSpPr>
              <a:spLocks noEditPoints="1" noChangeArrowheads="1"/>
            </p:cNvSpPr>
            <p:nvPr/>
          </p:nvSpPr>
          <p:spPr bwMode="auto">
            <a:xfrm>
              <a:off x="4136" y="2524"/>
              <a:ext cx="26" cy="45"/>
            </a:xfrm>
            <a:custGeom>
              <a:avLst/>
              <a:gdLst>
                <a:gd name="T0" fmla="*/ 12 w 11"/>
                <a:gd name="T1" fmla="*/ 45 h 19"/>
                <a:gd name="T2" fmla="*/ 26 w 11"/>
                <a:gd name="T3" fmla="*/ 33 h 19"/>
                <a:gd name="T4" fmla="*/ 12 w 11"/>
                <a:gd name="T5" fmla="*/ 0 h 19"/>
                <a:gd name="T6" fmla="*/ 0 w 11"/>
                <a:gd name="T7" fmla="*/ 33 h 19"/>
                <a:gd name="T8" fmla="*/ 12 w 11"/>
                <a:gd name="T9" fmla="*/ 45 h 19"/>
                <a:gd name="T10" fmla="*/ 21 w 11"/>
                <a:gd name="T11" fmla="*/ 31 h 19"/>
                <a:gd name="T12" fmla="*/ 12 w 11"/>
                <a:gd name="T13" fmla="*/ 40 h 19"/>
                <a:gd name="T14" fmla="*/ 21 w 11"/>
                <a:gd name="T15" fmla="*/ 3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9">
                  <a:moveTo>
                    <a:pt x="5" y="19"/>
                  </a:moveTo>
                  <a:cubicBezTo>
                    <a:pt x="9" y="19"/>
                    <a:pt x="11" y="17"/>
                    <a:pt x="11" y="14"/>
                  </a:cubicBezTo>
                  <a:cubicBezTo>
                    <a:pt x="11" y="8"/>
                    <a:pt x="5" y="0"/>
                    <a:pt x="5" y="0"/>
                  </a:cubicBezTo>
                  <a:cubicBezTo>
                    <a:pt x="5" y="0"/>
                    <a:pt x="0" y="8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lose/>
                  <a:moveTo>
                    <a:pt x="9" y="13"/>
                  </a:moveTo>
                  <a:cubicBezTo>
                    <a:pt x="9" y="13"/>
                    <a:pt x="9" y="17"/>
                    <a:pt x="5" y="17"/>
                  </a:cubicBezTo>
                  <a:lnTo>
                    <a:pt x="9" y="13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4" name="Freeform 208"/>
            <p:cNvSpPr>
              <a:spLocks noEditPoints="1" noChangeArrowheads="1"/>
            </p:cNvSpPr>
            <p:nvPr/>
          </p:nvSpPr>
          <p:spPr bwMode="auto">
            <a:xfrm>
              <a:off x="3743" y="1845"/>
              <a:ext cx="31" cy="50"/>
            </a:xfrm>
            <a:custGeom>
              <a:avLst/>
              <a:gdLst>
                <a:gd name="T0" fmla="*/ 12 w 13"/>
                <a:gd name="T1" fmla="*/ 0 h 21"/>
                <a:gd name="T2" fmla="*/ 2 w 13"/>
                <a:gd name="T3" fmla="*/ 36 h 21"/>
                <a:gd name="T4" fmla="*/ 17 w 13"/>
                <a:gd name="T5" fmla="*/ 48 h 21"/>
                <a:gd name="T6" fmla="*/ 29 w 13"/>
                <a:gd name="T7" fmla="*/ 33 h 21"/>
                <a:gd name="T8" fmla="*/ 12 w 13"/>
                <a:gd name="T9" fmla="*/ 0 h 21"/>
                <a:gd name="T10" fmla="*/ 17 w 13"/>
                <a:gd name="T11" fmla="*/ 43 h 21"/>
                <a:gd name="T12" fmla="*/ 24 w 13"/>
                <a:gd name="T13" fmla="*/ 31 h 21"/>
                <a:gd name="T14" fmla="*/ 17 w 13"/>
                <a:gd name="T15" fmla="*/ 4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21">
                  <a:moveTo>
                    <a:pt x="5" y="0"/>
                  </a:moveTo>
                  <a:cubicBezTo>
                    <a:pt x="5" y="0"/>
                    <a:pt x="0" y="9"/>
                    <a:pt x="1" y="15"/>
                  </a:cubicBezTo>
                  <a:cubicBezTo>
                    <a:pt x="1" y="18"/>
                    <a:pt x="4" y="21"/>
                    <a:pt x="7" y="20"/>
                  </a:cubicBezTo>
                  <a:cubicBezTo>
                    <a:pt x="10" y="20"/>
                    <a:pt x="13" y="17"/>
                    <a:pt x="12" y="14"/>
                  </a:cubicBezTo>
                  <a:cubicBezTo>
                    <a:pt x="11" y="8"/>
                    <a:pt x="5" y="0"/>
                    <a:pt x="5" y="0"/>
                  </a:cubicBezTo>
                  <a:close/>
                  <a:moveTo>
                    <a:pt x="7" y="18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8"/>
                    <a:pt x="7" y="1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5" name="Freeform 209"/>
            <p:cNvSpPr>
              <a:spLocks noChangeArrowheads="1"/>
            </p:cNvSpPr>
            <p:nvPr/>
          </p:nvSpPr>
          <p:spPr bwMode="auto">
            <a:xfrm>
              <a:off x="3759" y="2489"/>
              <a:ext cx="41" cy="85"/>
            </a:xfrm>
            <a:custGeom>
              <a:avLst/>
              <a:gdLst>
                <a:gd name="T0" fmla="*/ 41 w 17"/>
                <a:gd name="T1" fmla="*/ 9 h 36"/>
                <a:gd name="T2" fmla="*/ 41 w 17"/>
                <a:gd name="T3" fmla="*/ 9 h 36"/>
                <a:gd name="T4" fmla="*/ 41 w 17"/>
                <a:gd name="T5" fmla="*/ 9 h 36"/>
                <a:gd name="T6" fmla="*/ 24 w 17"/>
                <a:gd name="T7" fmla="*/ 0 h 36"/>
                <a:gd name="T8" fmla="*/ 24 w 17"/>
                <a:gd name="T9" fmla="*/ 0 h 36"/>
                <a:gd name="T10" fmla="*/ 17 w 17"/>
                <a:gd name="T11" fmla="*/ 0 h 36"/>
                <a:gd name="T12" fmla="*/ 0 w 17"/>
                <a:gd name="T13" fmla="*/ 12 h 36"/>
                <a:gd name="T14" fmla="*/ 0 w 17"/>
                <a:gd name="T15" fmla="*/ 38 h 36"/>
                <a:gd name="T16" fmla="*/ 5 w 17"/>
                <a:gd name="T17" fmla="*/ 40 h 36"/>
                <a:gd name="T18" fmla="*/ 10 w 17"/>
                <a:gd name="T19" fmla="*/ 35 h 36"/>
                <a:gd name="T20" fmla="*/ 10 w 17"/>
                <a:gd name="T21" fmla="*/ 17 h 36"/>
                <a:gd name="T22" fmla="*/ 10 w 17"/>
                <a:gd name="T23" fmla="*/ 17 h 36"/>
                <a:gd name="T24" fmla="*/ 10 w 17"/>
                <a:gd name="T25" fmla="*/ 28 h 36"/>
                <a:gd name="T26" fmla="*/ 10 w 17"/>
                <a:gd name="T27" fmla="*/ 40 h 36"/>
                <a:gd name="T28" fmla="*/ 12 w 17"/>
                <a:gd name="T29" fmla="*/ 80 h 36"/>
                <a:gd name="T30" fmla="*/ 17 w 17"/>
                <a:gd name="T31" fmla="*/ 85 h 36"/>
                <a:gd name="T32" fmla="*/ 22 w 17"/>
                <a:gd name="T33" fmla="*/ 80 h 36"/>
                <a:gd name="T34" fmla="*/ 22 w 17"/>
                <a:gd name="T35" fmla="*/ 43 h 36"/>
                <a:gd name="T36" fmla="*/ 22 w 17"/>
                <a:gd name="T37" fmla="*/ 43 h 36"/>
                <a:gd name="T38" fmla="*/ 24 w 17"/>
                <a:gd name="T39" fmla="*/ 78 h 36"/>
                <a:gd name="T40" fmla="*/ 29 w 17"/>
                <a:gd name="T41" fmla="*/ 83 h 36"/>
                <a:gd name="T42" fmla="*/ 34 w 17"/>
                <a:gd name="T43" fmla="*/ 78 h 36"/>
                <a:gd name="T44" fmla="*/ 31 w 17"/>
                <a:gd name="T45" fmla="*/ 38 h 36"/>
                <a:gd name="T46" fmla="*/ 31 w 17"/>
                <a:gd name="T47" fmla="*/ 28 h 36"/>
                <a:gd name="T48" fmla="*/ 31 w 17"/>
                <a:gd name="T49" fmla="*/ 17 h 36"/>
                <a:gd name="T50" fmla="*/ 34 w 17"/>
                <a:gd name="T51" fmla="*/ 17 h 36"/>
                <a:gd name="T52" fmla="*/ 34 w 17"/>
                <a:gd name="T53" fmla="*/ 35 h 36"/>
                <a:gd name="T54" fmla="*/ 39 w 17"/>
                <a:gd name="T55" fmla="*/ 40 h 36"/>
                <a:gd name="T56" fmla="*/ 41 w 17"/>
                <a:gd name="T57" fmla="*/ 35 h 36"/>
                <a:gd name="T58" fmla="*/ 41 w 17"/>
                <a:gd name="T59" fmla="*/ 9 h 36"/>
                <a:gd name="T60" fmla="*/ 41 w 17"/>
                <a:gd name="T61" fmla="*/ 9 h 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7" h="3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1"/>
                    <a:pt x="12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0" y="0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6"/>
                    <a:pt x="7" y="36"/>
                  </a:cubicBezTo>
                  <a:cubicBezTo>
                    <a:pt x="8" y="36"/>
                    <a:pt x="9" y="35"/>
                    <a:pt x="9" y="3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5"/>
                    <a:pt x="10" y="36"/>
                    <a:pt x="12" y="35"/>
                  </a:cubicBezTo>
                  <a:cubicBezTo>
                    <a:pt x="13" y="35"/>
                    <a:pt x="14" y="35"/>
                    <a:pt x="14" y="3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6" y="17"/>
                    <a:pt x="17" y="16"/>
                    <a:pt x="17" y="1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6" name="Freeform 210"/>
            <p:cNvSpPr>
              <a:spLocks noChangeArrowheads="1"/>
            </p:cNvSpPr>
            <p:nvPr/>
          </p:nvSpPr>
          <p:spPr bwMode="auto">
            <a:xfrm>
              <a:off x="3771" y="2470"/>
              <a:ext cx="17" cy="19"/>
            </a:xfrm>
            <a:custGeom>
              <a:avLst/>
              <a:gdLst>
                <a:gd name="T0" fmla="*/ 7 w 7"/>
                <a:gd name="T1" fmla="*/ 19 h 8"/>
                <a:gd name="T2" fmla="*/ 17 w 7"/>
                <a:gd name="T3" fmla="*/ 10 h 8"/>
                <a:gd name="T4" fmla="*/ 7 w 7"/>
                <a:gd name="T5" fmla="*/ 0 h 8"/>
                <a:gd name="T6" fmla="*/ 0 w 7"/>
                <a:gd name="T7" fmla="*/ 10 h 8"/>
                <a:gd name="T8" fmla="*/ 7 w 7"/>
                <a:gd name="T9" fmla="*/ 19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7" name="Freeform 211"/>
            <p:cNvSpPr>
              <a:spLocks noChangeArrowheads="1"/>
            </p:cNvSpPr>
            <p:nvPr/>
          </p:nvSpPr>
          <p:spPr bwMode="auto">
            <a:xfrm>
              <a:off x="3674" y="2726"/>
              <a:ext cx="57" cy="116"/>
            </a:xfrm>
            <a:custGeom>
              <a:avLst/>
              <a:gdLst>
                <a:gd name="T0" fmla="*/ 57 w 24"/>
                <a:gd name="T1" fmla="*/ 12 h 49"/>
                <a:gd name="T2" fmla="*/ 57 w 24"/>
                <a:gd name="T3" fmla="*/ 12 h 49"/>
                <a:gd name="T4" fmla="*/ 57 w 24"/>
                <a:gd name="T5" fmla="*/ 12 h 49"/>
                <a:gd name="T6" fmla="*/ 36 w 24"/>
                <a:gd name="T7" fmla="*/ 0 h 49"/>
                <a:gd name="T8" fmla="*/ 33 w 24"/>
                <a:gd name="T9" fmla="*/ 0 h 49"/>
                <a:gd name="T10" fmla="*/ 26 w 24"/>
                <a:gd name="T11" fmla="*/ 0 h 49"/>
                <a:gd name="T12" fmla="*/ 0 w 24"/>
                <a:gd name="T13" fmla="*/ 14 h 49"/>
                <a:gd name="T14" fmla="*/ 2 w 24"/>
                <a:gd name="T15" fmla="*/ 52 h 49"/>
                <a:gd name="T16" fmla="*/ 7 w 24"/>
                <a:gd name="T17" fmla="*/ 57 h 49"/>
                <a:gd name="T18" fmla="*/ 14 w 24"/>
                <a:gd name="T19" fmla="*/ 50 h 49"/>
                <a:gd name="T20" fmla="*/ 12 w 24"/>
                <a:gd name="T21" fmla="*/ 24 h 49"/>
                <a:gd name="T22" fmla="*/ 14 w 24"/>
                <a:gd name="T23" fmla="*/ 24 h 49"/>
                <a:gd name="T24" fmla="*/ 14 w 24"/>
                <a:gd name="T25" fmla="*/ 40 h 49"/>
                <a:gd name="T26" fmla="*/ 17 w 24"/>
                <a:gd name="T27" fmla="*/ 54 h 49"/>
                <a:gd name="T28" fmla="*/ 17 w 24"/>
                <a:gd name="T29" fmla="*/ 111 h 49"/>
                <a:gd name="T30" fmla="*/ 24 w 24"/>
                <a:gd name="T31" fmla="*/ 116 h 49"/>
                <a:gd name="T32" fmla="*/ 31 w 24"/>
                <a:gd name="T33" fmla="*/ 109 h 49"/>
                <a:gd name="T34" fmla="*/ 29 w 24"/>
                <a:gd name="T35" fmla="*/ 59 h 49"/>
                <a:gd name="T36" fmla="*/ 31 w 24"/>
                <a:gd name="T37" fmla="*/ 59 h 49"/>
                <a:gd name="T38" fmla="*/ 33 w 24"/>
                <a:gd name="T39" fmla="*/ 109 h 49"/>
                <a:gd name="T40" fmla="*/ 40 w 24"/>
                <a:gd name="T41" fmla="*/ 116 h 49"/>
                <a:gd name="T42" fmla="*/ 45 w 24"/>
                <a:gd name="T43" fmla="*/ 109 h 49"/>
                <a:gd name="T44" fmla="*/ 45 w 24"/>
                <a:gd name="T45" fmla="*/ 54 h 49"/>
                <a:gd name="T46" fmla="*/ 45 w 24"/>
                <a:gd name="T47" fmla="*/ 38 h 49"/>
                <a:gd name="T48" fmla="*/ 43 w 24"/>
                <a:gd name="T49" fmla="*/ 21 h 49"/>
                <a:gd name="T50" fmla="*/ 45 w 24"/>
                <a:gd name="T51" fmla="*/ 21 h 49"/>
                <a:gd name="T52" fmla="*/ 45 w 24"/>
                <a:gd name="T53" fmla="*/ 50 h 49"/>
                <a:gd name="T54" fmla="*/ 52 w 24"/>
                <a:gd name="T55" fmla="*/ 54 h 49"/>
                <a:gd name="T56" fmla="*/ 57 w 24"/>
                <a:gd name="T57" fmla="*/ 50 h 49"/>
                <a:gd name="T58" fmla="*/ 57 w 24"/>
                <a:gd name="T59" fmla="*/ 14 h 49"/>
                <a:gd name="T60" fmla="*/ 57 w 24"/>
                <a:gd name="T61" fmla="*/ 12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4" h="49"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0" y="0"/>
                    <a:pt x="0" y="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5" y="24"/>
                    <a:pt x="6" y="23"/>
                    <a:pt x="6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8"/>
                    <a:pt x="8" y="49"/>
                    <a:pt x="10" y="49"/>
                  </a:cubicBezTo>
                  <a:cubicBezTo>
                    <a:pt x="11" y="49"/>
                    <a:pt x="13" y="48"/>
                    <a:pt x="13" y="4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8"/>
                    <a:pt x="15" y="49"/>
                    <a:pt x="17" y="49"/>
                  </a:cubicBezTo>
                  <a:cubicBezTo>
                    <a:pt x="18" y="49"/>
                    <a:pt x="19" y="48"/>
                    <a:pt x="19" y="46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3" y="23"/>
                    <a:pt x="24" y="22"/>
                    <a:pt x="24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8" name="Oval 212"/>
            <p:cNvSpPr>
              <a:spLocks noChangeArrowheads="1"/>
            </p:cNvSpPr>
            <p:nvPr/>
          </p:nvSpPr>
          <p:spPr bwMode="auto">
            <a:xfrm>
              <a:off x="3691" y="2700"/>
              <a:ext cx="23" cy="24"/>
            </a:xfrm>
            <a:prstGeom prst="ellipse">
              <a:avLst/>
            </a:pr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79" name="Freeform 213"/>
            <p:cNvSpPr>
              <a:spLocks noEditPoints="1" noChangeArrowheads="1"/>
            </p:cNvSpPr>
            <p:nvPr/>
          </p:nvSpPr>
          <p:spPr bwMode="auto">
            <a:xfrm>
              <a:off x="3738" y="1475"/>
              <a:ext cx="76" cy="136"/>
            </a:xfrm>
            <a:custGeom>
              <a:avLst/>
              <a:gdLst>
                <a:gd name="T0" fmla="*/ 38 w 32"/>
                <a:gd name="T1" fmla="*/ 19 h 57"/>
                <a:gd name="T2" fmla="*/ 48 w 32"/>
                <a:gd name="T3" fmla="*/ 10 h 57"/>
                <a:gd name="T4" fmla="*/ 36 w 32"/>
                <a:gd name="T5" fmla="*/ 0 h 57"/>
                <a:gd name="T6" fmla="*/ 26 w 32"/>
                <a:gd name="T7" fmla="*/ 10 h 57"/>
                <a:gd name="T8" fmla="*/ 38 w 32"/>
                <a:gd name="T9" fmla="*/ 19 h 57"/>
                <a:gd name="T10" fmla="*/ 64 w 32"/>
                <a:gd name="T11" fmla="*/ 57 h 57"/>
                <a:gd name="T12" fmla="*/ 71 w 32"/>
                <a:gd name="T13" fmla="*/ 62 h 57"/>
                <a:gd name="T14" fmla="*/ 76 w 32"/>
                <a:gd name="T15" fmla="*/ 55 h 57"/>
                <a:gd name="T16" fmla="*/ 71 w 32"/>
                <a:gd name="T17" fmla="*/ 33 h 57"/>
                <a:gd name="T18" fmla="*/ 67 w 32"/>
                <a:gd name="T19" fmla="*/ 29 h 57"/>
                <a:gd name="T20" fmla="*/ 52 w 32"/>
                <a:gd name="T21" fmla="*/ 24 h 57"/>
                <a:gd name="T22" fmla="*/ 40 w 32"/>
                <a:gd name="T23" fmla="*/ 21 h 57"/>
                <a:gd name="T24" fmla="*/ 33 w 32"/>
                <a:gd name="T25" fmla="*/ 26 h 57"/>
                <a:gd name="T26" fmla="*/ 33 w 32"/>
                <a:gd name="T27" fmla="*/ 26 h 57"/>
                <a:gd name="T28" fmla="*/ 33 w 32"/>
                <a:gd name="T29" fmla="*/ 26 h 57"/>
                <a:gd name="T30" fmla="*/ 31 w 32"/>
                <a:gd name="T31" fmla="*/ 29 h 57"/>
                <a:gd name="T32" fmla="*/ 21 w 32"/>
                <a:gd name="T33" fmla="*/ 48 h 57"/>
                <a:gd name="T34" fmla="*/ 19 w 32"/>
                <a:gd name="T35" fmla="*/ 48 h 57"/>
                <a:gd name="T36" fmla="*/ 2 w 32"/>
                <a:gd name="T37" fmla="*/ 62 h 57"/>
                <a:gd name="T38" fmla="*/ 2 w 32"/>
                <a:gd name="T39" fmla="*/ 69 h 57"/>
                <a:gd name="T40" fmla="*/ 10 w 32"/>
                <a:gd name="T41" fmla="*/ 69 h 57"/>
                <a:gd name="T42" fmla="*/ 26 w 32"/>
                <a:gd name="T43" fmla="*/ 55 h 57"/>
                <a:gd name="T44" fmla="*/ 29 w 32"/>
                <a:gd name="T45" fmla="*/ 55 h 57"/>
                <a:gd name="T46" fmla="*/ 31 w 32"/>
                <a:gd name="T47" fmla="*/ 52 h 57"/>
                <a:gd name="T48" fmla="*/ 33 w 32"/>
                <a:gd name="T49" fmla="*/ 48 h 57"/>
                <a:gd name="T50" fmla="*/ 36 w 32"/>
                <a:gd name="T51" fmla="*/ 67 h 57"/>
                <a:gd name="T52" fmla="*/ 38 w 32"/>
                <a:gd name="T53" fmla="*/ 72 h 57"/>
                <a:gd name="T54" fmla="*/ 26 w 32"/>
                <a:gd name="T55" fmla="*/ 95 h 57"/>
                <a:gd name="T56" fmla="*/ 26 w 32"/>
                <a:gd name="T57" fmla="*/ 95 h 57"/>
                <a:gd name="T58" fmla="*/ 26 w 32"/>
                <a:gd name="T59" fmla="*/ 95 h 57"/>
                <a:gd name="T60" fmla="*/ 26 w 32"/>
                <a:gd name="T61" fmla="*/ 100 h 57"/>
                <a:gd name="T62" fmla="*/ 21 w 32"/>
                <a:gd name="T63" fmla="*/ 129 h 57"/>
                <a:gd name="T64" fmla="*/ 29 w 32"/>
                <a:gd name="T65" fmla="*/ 136 h 57"/>
                <a:gd name="T66" fmla="*/ 36 w 32"/>
                <a:gd name="T67" fmla="*/ 129 h 57"/>
                <a:gd name="T68" fmla="*/ 38 w 32"/>
                <a:gd name="T69" fmla="*/ 100 h 57"/>
                <a:gd name="T70" fmla="*/ 50 w 32"/>
                <a:gd name="T71" fmla="*/ 86 h 57"/>
                <a:gd name="T72" fmla="*/ 62 w 32"/>
                <a:gd name="T73" fmla="*/ 129 h 57"/>
                <a:gd name="T74" fmla="*/ 69 w 32"/>
                <a:gd name="T75" fmla="*/ 134 h 57"/>
                <a:gd name="T76" fmla="*/ 74 w 32"/>
                <a:gd name="T77" fmla="*/ 126 h 57"/>
                <a:gd name="T78" fmla="*/ 59 w 32"/>
                <a:gd name="T79" fmla="*/ 67 h 57"/>
                <a:gd name="T80" fmla="*/ 62 w 32"/>
                <a:gd name="T81" fmla="*/ 60 h 57"/>
                <a:gd name="T82" fmla="*/ 57 w 32"/>
                <a:gd name="T83" fmla="*/ 38 h 57"/>
                <a:gd name="T84" fmla="*/ 62 w 32"/>
                <a:gd name="T85" fmla="*/ 38 h 57"/>
                <a:gd name="T86" fmla="*/ 64 w 32"/>
                <a:gd name="T87" fmla="*/ 57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" h="57">
                  <a:moveTo>
                    <a:pt x="16" y="8"/>
                  </a:moveTo>
                  <a:cubicBezTo>
                    <a:pt x="18" y="8"/>
                    <a:pt x="20" y="6"/>
                    <a:pt x="20" y="4"/>
                  </a:cubicBezTo>
                  <a:cubicBezTo>
                    <a:pt x="20" y="1"/>
                    <a:pt x="18" y="0"/>
                    <a:pt x="15" y="0"/>
                  </a:cubicBezTo>
                  <a:cubicBezTo>
                    <a:pt x="13" y="0"/>
                    <a:pt x="11" y="2"/>
                    <a:pt x="11" y="4"/>
                  </a:cubicBezTo>
                  <a:cubicBezTo>
                    <a:pt x="11" y="7"/>
                    <a:pt x="13" y="9"/>
                    <a:pt x="16" y="8"/>
                  </a:cubicBezTo>
                  <a:close/>
                  <a:moveTo>
                    <a:pt x="27" y="24"/>
                  </a:moveTo>
                  <a:cubicBezTo>
                    <a:pt x="28" y="25"/>
                    <a:pt x="29" y="26"/>
                    <a:pt x="30" y="26"/>
                  </a:cubicBezTo>
                  <a:cubicBezTo>
                    <a:pt x="31" y="25"/>
                    <a:pt x="32" y="24"/>
                    <a:pt x="32" y="2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9" y="13"/>
                    <a:pt x="29" y="12"/>
                    <a:pt x="28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19" y="9"/>
                    <a:pt x="17" y="9"/>
                  </a:cubicBezTo>
                  <a:cubicBezTo>
                    <a:pt x="16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8" y="2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2" y="30"/>
                    <a:pt x="3" y="30"/>
                    <a:pt x="4" y="2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9"/>
                    <a:pt x="16" y="3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1"/>
                    <a:pt x="11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2" y="57"/>
                  </a:cubicBezTo>
                  <a:cubicBezTo>
                    <a:pt x="13" y="57"/>
                    <a:pt x="15" y="56"/>
                    <a:pt x="15" y="5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6"/>
                    <a:pt x="28" y="57"/>
                    <a:pt x="29" y="56"/>
                  </a:cubicBezTo>
                  <a:cubicBezTo>
                    <a:pt x="31" y="56"/>
                    <a:pt x="32" y="54"/>
                    <a:pt x="31" y="53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7"/>
                    <a:pt x="26" y="26"/>
                    <a:pt x="26" y="2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27" y="24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0" name="Freeform 214"/>
            <p:cNvSpPr>
              <a:spLocks noChangeArrowheads="1"/>
            </p:cNvSpPr>
            <p:nvPr/>
          </p:nvSpPr>
          <p:spPr bwMode="auto">
            <a:xfrm>
              <a:off x="3835" y="1359"/>
              <a:ext cx="45" cy="33"/>
            </a:xfrm>
            <a:custGeom>
              <a:avLst/>
              <a:gdLst>
                <a:gd name="T0" fmla="*/ 19 w 19"/>
                <a:gd name="T1" fmla="*/ 28 h 14"/>
                <a:gd name="T2" fmla="*/ 2 w 19"/>
                <a:gd name="T3" fmla="*/ 9 h 14"/>
                <a:gd name="T4" fmla="*/ 7 w 19"/>
                <a:gd name="T5" fmla="*/ 2 h 14"/>
                <a:gd name="T6" fmla="*/ 38 w 19"/>
                <a:gd name="T7" fmla="*/ 2 h 14"/>
                <a:gd name="T8" fmla="*/ 43 w 19"/>
                <a:gd name="T9" fmla="*/ 9 h 14"/>
                <a:gd name="T10" fmla="*/ 28 w 19"/>
                <a:gd name="T11" fmla="*/ 28 h 14"/>
                <a:gd name="T12" fmla="*/ 19 w 19"/>
                <a:gd name="T13" fmla="*/ 2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4">
                  <a:moveTo>
                    <a:pt x="8" y="1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2"/>
                    <a:pt x="1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4"/>
                    <a:pt x="9" y="14"/>
                    <a:pt x="8" y="1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1" name="Freeform 215"/>
            <p:cNvSpPr>
              <a:spLocks noEditPoints="1" noChangeArrowheads="1"/>
            </p:cNvSpPr>
            <p:nvPr/>
          </p:nvSpPr>
          <p:spPr bwMode="auto">
            <a:xfrm>
              <a:off x="3549" y="1848"/>
              <a:ext cx="40" cy="57"/>
            </a:xfrm>
            <a:custGeom>
              <a:avLst/>
              <a:gdLst>
                <a:gd name="T0" fmla="*/ 28 w 17"/>
                <a:gd name="T1" fmla="*/ 17 h 24"/>
                <a:gd name="T2" fmla="*/ 33 w 17"/>
                <a:gd name="T3" fmla="*/ 10 h 24"/>
                <a:gd name="T4" fmla="*/ 26 w 17"/>
                <a:gd name="T5" fmla="*/ 0 h 24"/>
                <a:gd name="T6" fmla="*/ 12 w 17"/>
                <a:gd name="T7" fmla="*/ 0 h 24"/>
                <a:gd name="T8" fmla="*/ 5 w 17"/>
                <a:gd name="T9" fmla="*/ 10 h 24"/>
                <a:gd name="T10" fmla="*/ 12 w 17"/>
                <a:gd name="T11" fmla="*/ 17 h 24"/>
                <a:gd name="T12" fmla="*/ 0 w 17"/>
                <a:gd name="T13" fmla="*/ 36 h 24"/>
                <a:gd name="T14" fmla="*/ 19 w 17"/>
                <a:gd name="T15" fmla="*/ 57 h 24"/>
                <a:gd name="T16" fmla="*/ 40 w 17"/>
                <a:gd name="T17" fmla="*/ 36 h 24"/>
                <a:gd name="T18" fmla="*/ 28 w 17"/>
                <a:gd name="T19" fmla="*/ 17 h 24"/>
                <a:gd name="T20" fmla="*/ 24 w 17"/>
                <a:gd name="T21" fmla="*/ 2 h 24"/>
                <a:gd name="T22" fmla="*/ 28 w 17"/>
                <a:gd name="T23" fmla="*/ 10 h 24"/>
                <a:gd name="T24" fmla="*/ 24 w 17"/>
                <a:gd name="T25" fmla="*/ 10 h 24"/>
                <a:gd name="T26" fmla="*/ 24 w 17"/>
                <a:gd name="T27" fmla="*/ 2 h 24"/>
                <a:gd name="T28" fmla="*/ 9 w 17"/>
                <a:gd name="T29" fmla="*/ 10 h 24"/>
                <a:gd name="T30" fmla="*/ 14 w 17"/>
                <a:gd name="T31" fmla="*/ 10 h 24"/>
                <a:gd name="T32" fmla="*/ 14 w 17"/>
                <a:gd name="T33" fmla="*/ 17 h 24"/>
                <a:gd name="T34" fmla="*/ 9 w 17"/>
                <a:gd name="T35" fmla="*/ 10 h 24"/>
                <a:gd name="T36" fmla="*/ 19 w 17"/>
                <a:gd name="T37" fmla="*/ 50 h 24"/>
                <a:gd name="T38" fmla="*/ 5 w 17"/>
                <a:gd name="T39" fmla="*/ 36 h 24"/>
                <a:gd name="T40" fmla="*/ 19 w 17"/>
                <a:gd name="T41" fmla="*/ 21 h 24"/>
                <a:gd name="T42" fmla="*/ 35 w 17"/>
                <a:gd name="T43" fmla="*/ 36 h 24"/>
                <a:gd name="T44" fmla="*/ 19 w 17"/>
                <a:gd name="T45" fmla="*/ 50 h 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" h="24">
                  <a:moveTo>
                    <a:pt x="12" y="7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0" y="12"/>
                    <a:pt x="0" y="15"/>
                  </a:cubicBezTo>
                  <a:cubicBezTo>
                    <a:pt x="0" y="20"/>
                    <a:pt x="4" y="24"/>
                    <a:pt x="8" y="24"/>
                  </a:cubicBezTo>
                  <a:cubicBezTo>
                    <a:pt x="13" y="24"/>
                    <a:pt x="17" y="20"/>
                    <a:pt x="17" y="15"/>
                  </a:cubicBezTo>
                  <a:cubicBezTo>
                    <a:pt x="17" y="11"/>
                    <a:pt x="15" y="9"/>
                    <a:pt x="12" y="7"/>
                  </a:cubicBezTo>
                  <a:close/>
                  <a:moveTo>
                    <a:pt x="10" y="1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0" y="1"/>
                  </a:ln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4" y="4"/>
                  </a:lnTo>
                  <a:close/>
                  <a:moveTo>
                    <a:pt x="8" y="21"/>
                  </a:moveTo>
                  <a:cubicBezTo>
                    <a:pt x="5" y="21"/>
                    <a:pt x="2" y="19"/>
                    <a:pt x="2" y="15"/>
                  </a:cubicBezTo>
                  <a:cubicBezTo>
                    <a:pt x="2" y="12"/>
                    <a:pt x="5" y="9"/>
                    <a:pt x="8" y="9"/>
                  </a:cubicBezTo>
                  <a:cubicBezTo>
                    <a:pt x="12" y="9"/>
                    <a:pt x="14" y="11"/>
                    <a:pt x="15" y="15"/>
                  </a:cubicBezTo>
                  <a:cubicBezTo>
                    <a:pt x="15" y="18"/>
                    <a:pt x="12" y="21"/>
                    <a:pt x="8" y="2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2" name="Freeform 216"/>
            <p:cNvSpPr>
              <a:spLocks noEditPoints="1" noChangeArrowheads="1"/>
            </p:cNvSpPr>
            <p:nvPr/>
          </p:nvSpPr>
          <p:spPr bwMode="auto">
            <a:xfrm>
              <a:off x="3807" y="2529"/>
              <a:ext cx="35" cy="50"/>
            </a:xfrm>
            <a:custGeom>
              <a:avLst/>
              <a:gdLst>
                <a:gd name="T0" fmla="*/ 26 w 15"/>
                <a:gd name="T1" fmla="*/ 14 h 21"/>
                <a:gd name="T2" fmla="*/ 30 w 15"/>
                <a:gd name="T3" fmla="*/ 7 h 21"/>
                <a:gd name="T4" fmla="*/ 23 w 15"/>
                <a:gd name="T5" fmla="*/ 0 h 21"/>
                <a:gd name="T6" fmla="*/ 12 w 15"/>
                <a:gd name="T7" fmla="*/ 0 h 21"/>
                <a:gd name="T8" fmla="*/ 5 w 15"/>
                <a:gd name="T9" fmla="*/ 10 h 21"/>
                <a:gd name="T10" fmla="*/ 9 w 15"/>
                <a:gd name="T11" fmla="*/ 14 h 21"/>
                <a:gd name="T12" fmla="*/ 0 w 15"/>
                <a:gd name="T13" fmla="*/ 33 h 21"/>
                <a:gd name="T14" fmla="*/ 19 w 15"/>
                <a:gd name="T15" fmla="*/ 50 h 21"/>
                <a:gd name="T16" fmla="*/ 35 w 15"/>
                <a:gd name="T17" fmla="*/ 31 h 21"/>
                <a:gd name="T18" fmla="*/ 26 w 15"/>
                <a:gd name="T19" fmla="*/ 14 h 21"/>
                <a:gd name="T20" fmla="*/ 21 w 15"/>
                <a:gd name="T21" fmla="*/ 2 h 21"/>
                <a:gd name="T22" fmla="*/ 26 w 15"/>
                <a:gd name="T23" fmla="*/ 7 h 21"/>
                <a:gd name="T24" fmla="*/ 21 w 15"/>
                <a:gd name="T25" fmla="*/ 7 h 21"/>
                <a:gd name="T26" fmla="*/ 21 w 15"/>
                <a:gd name="T27" fmla="*/ 2 h 21"/>
                <a:gd name="T28" fmla="*/ 9 w 15"/>
                <a:gd name="T29" fmla="*/ 7 h 21"/>
                <a:gd name="T30" fmla="*/ 12 w 15"/>
                <a:gd name="T31" fmla="*/ 7 h 21"/>
                <a:gd name="T32" fmla="*/ 14 w 15"/>
                <a:gd name="T33" fmla="*/ 14 h 21"/>
                <a:gd name="T34" fmla="*/ 9 w 15"/>
                <a:gd name="T35" fmla="*/ 7 h 21"/>
                <a:gd name="T36" fmla="*/ 19 w 15"/>
                <a:gd name="T37" fmla="*/ 45 h 21"/>
                <a:gd name="T38" fmla="*/ 5 w 15"/>
                <a:gd name="T39" fmla="*/ 33 h 21"/>
                <a:gd name="T40" fmla="*/ 16 w 15"/>
                <a:gd name="T41" fmla="*/ 19 h 21"/>
                <a:gd name="T42" fmla="*/ 30 w 15"/>
                <a:gd name="T43" fmla="*/ 31 h 21"/>
                <a:gd name="T44" fmla="*/ 19 w 15"/>
                <a:gd name="T45" fmla="*/ 45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21">
                  <a:moveTo>
                    <a:pt x="11" y="6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4"/>
                  </a:cubicBezTo>
                  <a:cubicBezTo>
                    <a:pt x="0" y="18"/>
                    <a:pt x="3" y="21"/>
                    <a:pt x="8" y="21"/>
                  </a:cubicBezTo>
                  <a:cubicBezTo>
                    <a:pt x="12" y="21"/>
                    <a:pt x="15" y="18"/>
                    <a:pt x="15" y="13"/>
                  </a:cubicBezTo>
                  <a:cubicBezTo>
                    <a:pt x="15" y="10"/>
                    <a:pt x="13" y="8"/>
                    <a:pt x="11" y="6"/>
                  </a:cubicBezTo>
                  <a:close/>
                  <a:moveTo>
                    <a:pt x="9" y="1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1"/>
                  </a:lnTo>
                  <a:close/>
                  <a:moveTo>
                    <a:pt x="4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3"/>
                  </a:lnTo>
                  <a:close/>
                  <a:moveTo>
                    <a:pt x="8" y="19"/>
                  </a:moveTo>
                  <a:cubicBezTo>
                    <a:pt x="4" y="19"/>
                    <a:pt x="2" y="17"/>
                    <a:pt x="2" y="14"/>
                  </a:cubicBezTo>
                  <a:cubicBezTo>
                    <a:pt x="2" y="10"/>
                    <a:pt x="4" y="8"/>
                    <a:pt x="7" y="8"/>
                  </a:cubicBezTo>
                  <a:cubicBezTo>
                    <a:pt x="11" y="8"/>
                    <a:pt x="13" y="10"/>
                    <a:pt x="13" y="13"/>
                  </a:cubicBezTo>
                  <a:cubicBezTo>
                    <a:pt x="13" y="17"/>
                    <a:pt x="11" y="19"/>
                    <a:pt x="8" y="19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217"/>
            <p:cNvSpPr>
              <a:spLocks noEditPoints="1" noChangeArrowheads="1"/>
            </p:cNvSpPr>
            <p:nvPr/>
          </p:nvSpPr>
          <p:spPr bwMode="auto">
            <a:xfrm>
              <a:off x="3774" y="1843"/>
              <a:ext cx="38" cy="50"/>
            </a:xfrm>
            <a:custGeom>
              <a:avLst/>
              <a:gdLst>
                <a:gd name="T0" fmla="*/ 29 w 16"/>
                <a:gd name="T1" fmla="*/ 14 h 21"/>
                <a:gd name="T2" fmla="*/ 33 w 16"/>
                <a:gd name="T3" fmla="*/ 7 h 21"/>
                <a:gd name="T4" fmla="*/ 26 w 16"/>
                <a:gd name="T5" fmla="*/ 0 h 21"/>
                <a:gd name="T6" fmla="*/ 14 w 16"/>
                <a:gd name="T7" fmla="*/ 0 h 21"/>
                <a:gd name="T8" fmla="*/ 7 w 16"/>
                <a:gd name="T9" fmla="*/ 7 h 21"/>
                <a:gd name="T10" fmla="*/ 12 w 16"/>
                <a:gd name="T11" fmla="*/ 14 h 21"/>
                <a:gd name="T12" fmla="*/ 2 w 16"/>
                <a:gd name="T13" fmla="*/ 31 h 21"/>
                <a:gd name="T14" fmla="*/ 19 w 16"/>
                <a:gd name="T15" fmla="*/ 50 h 21"/>
                <a:gd name="T16" fmla="*/ 38 w 16"/>
                <a:gd name="T17" fmla="*/ 31 h 21"/>
                <a:gd name="T18" fmla="*/ 29 w 16"/>
                <a:gd name="T19" fmla="*/ 14 h 21"/>
                <a:gd name="T20" fmla="*/ 24 w 16"/>
                <a:gd name="T21" fmla="*/ 2 h 21"/>
                <a:gd name="T22" fmla="*/ 29 w 16"/>
                <a:gd name="T23" fmla="*/ 7 h 21"/>
                <a:gd name="T24" fmla="*/ 24 w 16"/>
                <a:gd name="T25" fmla="*/ 7 h 21"/>
                <a:gd name="T26" fmla="*/ 24 w 16"/>
                <a:gd name="T27" fmla="*/ 2 h 21"/>
                <a:gd name="T28" fmla="*/ 12 w 16"/>
                <a:gd name="T29" fmla="*/ 7 h 21"/>
                <a:gd name="T30" fmla="*/ 14 w 16"/>
                <a:gd name="T31" fmla="*/ 7 h 21"/>
                <a:gd name="T32" fmla="*/ 17 w 16"/>
                <a:gd name="T33" fmla="*/ 14 h 21"/>
                <a:gd name="T34" fmla="*/ 12 w 16"/>
                <a:gd name="T35" fmla="*/ 7 h 21"/>
                <a:gd name="T36" fmla="*/ 19 w 16"/>
                <a:gd name="T37" fmla="*/ 45 h 21"/>
                <a:gd name="T38" fmla="*/ 7 w 16"/>
                <a:gd name="T39" fmla="*/ 31 h 21"/>
                <a:gd name="T40" fmla="*/ 19 w 16"/>
                <a:gd name="T41" fmla="*/ 17 h 21"/>
                <a:gd name="T42" fmla="*/ 33 w 16"/>
                <a:gd name="T43" fmla="*/ 31 h 21"/>
                <a:gd name="T44" fmla="*/ 19 w 16"/>
                <a:gd name="T45" fmla="*/ 45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" h="21">
                  <a:moveTo>
                    <a:pt x="12" y="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7"/>
                    <a:pt x="0" y="10"/>
                    <a:pt x="1" y="13"/>
                  </a:cubicBezTo>
                  <a:cubicBezTo>
                    <a:pt x="1" y="17"/>
                    <a:pt x="4" y="21"/>
                    <a:pt x="8" y="21"/>
                  </a:cubicBezTo>
                  <a:cubicBezTo>
                    <a:pt x="13" y="21"/>
                    <a:pt x="16" y="17"/>
                    <a:pt x="16" y="13"/>
                  </a:cubicBezTo>
                  <a:cubicBezTo>
                    <a:pt x="16" y="10"/>
                    <a:pt x="14" y="7"/>
                    <a:pt x="12" y="6"/>
                  </a:cubicBezTo>
                  <a:close/>
                  <a:moveTo>
                    <a:pt x="10" y="1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10" y="1"/>
                  </a:lnTo>
                  <a:close/>
                  <a:moveTo>
                    <a:pt x="5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7" y="6"/>
                    <a:pt x="7" y="6"/>
                    <a:pt x="7" y="6"/>
                  </a:cubicBezTo>
                  <a:lnTo>
                    <a:pt x="5" y="3"/>
                  </a:lnTo>
                  <a:close/>
                  <a:moveTo>
                    <a:pt x="8" y="19"/>
                  </a:moveTo>
                  <a:cubicBezTo>
                    <a:pt x="5" y="19"/>
                    <a:pt x="3" y="16"/>
                    <a:pt x="3" y="13"/>
                  </a:cubicBezTo>
                  <a:cubicBezTo>
                    <a:pt x="3" y="10"/>
                    <a:pt x="5" y="7"/>
                    <a:pt x="8" y="7"/>
                  </a:cubicBezTo>
                  <a:cubicBezTo>
                    <a:pt x="11" y="7"/>
                    <a:pt x="14" y="10"/>
                    <a:pt x="14" y="13"/>
                  </a:cubicBezTo>
                  <a:cubicBezTo>
                    <a:pt x="14" y="16"/>
                    <a:pt x="12" y="19"/>
                    <a:pt x="8" y="19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4" name="Freeform 218"/>
            <p:cNvSpPr>
              <a:spLocks noEditPoints="1" noChangeArrowheads="1"/>
            </p:cNvSpPr>
            <p:nvPr/>
          </p:nvSpPr>
          <p:spPr bwMode="auto">
            <a:xfrm>
              <a:off x="4131" y="2050"/>
              <a:ext cx="38" cy="52"/>
            </a:xfrm>
            <a:custGeom>
              <a:avLst/>
              <a:gdLst>
                <a:gd name="T0" fmla="*/ 26 w 16"/>
                <a:gd name="T1" fmla="*/ 17 h 22"/>
                <a:gd name="T2" fmla="*/ 31 w 16"/>
                <a:gd name="T3" fmla="*/ 9 h 22"/>
                <a:gd name="T4" fmla="*/ 26 w 16"/>
                <a:gd name="T5" fmla="*/ 0 h 22"/>
                <a:gd name="T6" fmla="*/ 12 w 16"/>
                <a:gd name="T7" fmla="*/ 2 h 22"/>
                <a:gd name="T8" fmla="*/ 5 w 16"/>
                <a:gd name="T9" fmla="*/ 9 h 22"/>
                <a:gd name="T10" fmla="*/ 12 w 16"/>
                <a:gd name="T11" fmla="*/ 17 h 22"/>
                <a:gd name="T12" fmla="*/ 0 w 16"/>
                <a:gd name="T13" fmla="*/ 33 h 22"/>
                <a:gd name="T14" fmla="*/ 19 w 16"/>
                <a:gd name="T15" fmla="*/ 52 h 22"/>
                <a:gd name="T16" fmla="*/ 38 w 16"/>
                <a:gd name="T17" fmla="*/ 33 h 22"/>
                <a:gd name="T18" fmla="*/ 26 w 16"/>
                <a:gd name="T19" fmla="*/ 17 h 22"/>
                <a:gd name="T20" fmla="*/ 24 w 16"/>
                <a:gd name="T21" fmla="*/ 2 h 22"/>
                <a:gd name="T22" fmla="*/ 26 w 16"/>
                <a:gd name="T23" fmla="*/ 9 h 22"/>
                <a:gd name="T24" fmla="*/ 24 w 16"/>
                <a:gd name="T25" fmla="*/ 9 h 22"/>
                <a:gd name="T26" fmla="*/ 24 w 16"/>
                <a:gd name="T27" fmla="*/ 2 h 22"/>
                <a:gd name="T28" fmla="*/ 10 w 16"/>
                <a:gd name="T29" fmla="*/ 9 h 22"/>
                <a:gd name="T30" fmla="*/ 14 w 16"/>
                <a:gd name="T31" fmla="*/ 9 h 22"/>
                <a:gd name="T32" fmla="*/ 14 w 16"/>
                <a:gd name="T33" fmla="*/ 14 h 22"/>
                <a:gd name="T34" fmla="*/ 10 w 16"/>
                <a:gd name="T35" fmla="*/ 9 h 22"/>
                <a:gd name="T36" fmla="*/ 19 w 16"/>
                <a:gd name="T37" fmla="*/ 47 h 22"/>
                <a:gd name="T38" fmla="*/ 5 w 16"/>
                <a:gd name="T39" fmla="*/ 33 h 22"/>
                <a:gd name="T40" fmla="*/ 19 w 16"/>
                <a:gd name="T41" fmla="*/ 19 h 22"/>
                <a:gd name="T42" fmla="*/ 33 w 16"/>
                <a:gd name="T43" fmla="*/ 33 h 22"/>
                <a:gd name="T44" fmla="*/ 19 w 16"/>
                <a:gd name="T45" fmla="*/ 47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" h="22">
                  <a:moveTo>
                    <a:pt x="11" y="7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0" y="11"/>
                    <a:pt x="0" y="14"/>
                  </a:cubicBezTo>
                  <a:cubicBezTo>
                    <a:pt x="0" y="18"/>
                    <a:pt x="4" y="22"/>
                    <a:pt x="8" y="22"/>
                  </a:cubicBezTo>
                  <a:cubicBezTo>
                    <a:pt x="12" y="22"/>
                    <a:pt x="16" y="18"/>
                    <a:pt x="16" y="14"/>
                  </a:cubicBezTo>
                  <a:cubicBezTo>
                    <a:pt x="16" y="11"/>
                    <a:pt x="14" y="8"/>
                    <a:pt x="11" y="7"/>
                  </a:cubicBezTo>
                  <a:close/>
                  <a:moveTo>
                    <a:pt x="10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0" y="1"/>
                  </a:lnTo>
                  <a:close/>
                  <a:moveTo>
                    <a:pt x="4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4"/>
                  </a:lnTo>
                  <a:close/>
                  <a:moveTo>
                    <a:pt x="8" y="20"/>
                  </a:moveTo>
                  <a:cubicBezTo>
                    <a:pt x="5" y="20"/>
                    <a:pt x="2" y="17"/>
                    <a:pt x="2" y="14"/>
                  </a:cubicBezTo>
                  <a:cubicBezTo>
                    <a:pt x="2" y="11"/>
                    <a:pt x="5" y="8"/>
                    <a:pt x="8" y="8"/>
                  </a:cubicBezTo>
                  <a:cubicBezTo>
                    <a:pt x="11" y="8"/>
                    <a:pt x="13" y="11"/>
                    <a:pt x="14" y="14"/>
                  </a:cubicBezTo>
                  <a:cubicBezTo>
                    <a:pt x="14" y="17"/>
                    <a:pt x="11" y="20"/>
                    <a:pt x="8" y="20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5" name="Freeform 219"/>
            <p:cNvSpPr>
              <a:spLocks noEditPoints="1" noChangeArrowheads="1"/>
            </p:cNvSpPr>
            <p:nvPr/>
          </p:nvSpPr>
          <p:spPr bwMode="auto">
            <a:xfrm>
              <a:off x="3958" y="2474"/>
              <a:ext cx="38" cy="50"/>
            </a:xfrm>
            <a:custGeom>
              <a:avLst/>
              <a:gdLst>
                <a:gd name="T0" fmla="*/ 26 w 16"/>
                <a:gd name="T1" fmla="*/ 14 h 21"/>
                <a:gd name="T2" fmla="*/ 33 w 16"/>
                <a:gd name="T3" fmla="*/ 7 h 21"/>
                <a:gd name="T4" fmla="*/ 26 w 16"/>
                <a:gd name="T5" fmla="*/ 0 h 21"/>
                <a:gd name="T6" fmla="*/ 14 w 16"/>
                <a:gd name="T7" fmla="*/ 0 h 21"/>
                <a:gd name="T8" fmla="*/ 7 w 16"/>
                <a:gd name="T9" fmla="*/ 7 h 21"/>
                <a:gd name="T10" fmla="*/ 12 w 16"/>
                <a:gd name="T11" fmla="*/ 14 h 21"/>
                <a:gd name="T12" fmla="*/ 0 w 16"/>
                <a:gd name="T13" fmla="*/ 31 h 21"/>
                <a:gd name="T14" fmla="*/ 19 w 16"/>
                <a:gd name="T15" fmla="*/ 50 h 21"/>
                <a:gd name="T16" fmla="*/ 38 w 16"/>
                <a:gd name="T17" fmla="*/ 31 h 21"/>
                <a:gd name="T18" fmla="*/ 26 w 16"/>
                <a:gd name="T19" fmla="*/ 14 h 21"/>
                <a:gd name="T20" fmla="*/ 24 w 16"/>
                <a:gd name="T21" fmla="*/ 0 h 21"/>
                <a:gd name="T22" fmla="*/ 29 w 16"/>
                <a:gd name="T23" fmla="*/ 7 h 21"/>
                <a:gd name="T24" fmla="*/ 24 w 16"/>
                <a:gd name="T25" fmla="*/ 7 h 21"/>
                <a:gd name="T26" fmla="*/ 24 w 16"/>
                <a:gd name="T27" fmla="*/ 0 h 21"/>
                <a:gd name="T28" fmla="*/ 10 w 16"/>
                <a:gd name="T29" fmla="*/ 7 h 21"/>
                <a:gd name="T30" fmla="*/ 14 w 16"/>
                <a:gd name="T31" fmla="*/ 7 h 21"/>
                <a:gd name="T32" fmla="*/ 14 w 16"/>
                <a:gd name="T33" fmla="*/ 12 h 21"/>
                <a:gd name="T34" fmla="*/ 10 w 16"/>
                <a:gd name="T35" fmla="*/ 7 h 21"/>
                <a:gd name="T36" fmla="*/ 19 w 16"/>
                <a:gd name="T37" fmla="*/ 45 h 21"/>
                <a:gd name="T38" fmla="*/ 5 w 16"/>
                <a:gd name="T39" fmla="*/ 31 h 21"/>
                <a:gd name="T40" fmla="*/ 19 w 16"/>
                <a:gd name="T41" fmla="*/ 17 h 21"/>
                <a:gd name="T42" fmla="*/ 33 w 16"/>
                <a:gd name="T43" fmla="*/ 31 h 21"/>
                <a:gd name="T44" fmla="*/ 19 w 16"/>
                <a:gd name="T45" fmla="*/ 45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" h="21">
                  <a:moveTo>
                    <a:pt x="11" y="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7"/>
                    <a:pt x="4" y="21"/>
                    <a:pt x="8" y="21"/>
                  </a:cubicBezTo>
                  <a:cubicBezTo>
                    <a:pt x="13" y="21"/>
                    <a:pt x="16" y="17"/>
                    <a:pt x="16" y="13"/>
                  </a:cubicBezTo>
                  <a:cubicBezTo>
                    <a:pt x="16" y="10"/>
                    <a:pt x="14" y="7"/>
                    <a:pt x="11" y="6"/>
                  </a:cubicBezTo>
                  <a:close/>
                  <a:moveTo>
                    <a:pt x="10" y="0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lnTo>
                    <a:pt x="10" y="0"/>
                  </a:lnTo>
                  <a:close/>
                  <a:moveTo>
                    <a:pt x="4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4" y="3"/>
                  </a:lnTo>
                  <a:close/>
                  <a:moveTo>
                    <a:pt x="8" y="19"/>
                  </a:moveTo>
                  <a:cubicBezTo>
                    <a:pt x="5" y="19"/>
                    <a:pt x="2" y="16"/>
                    <a:pt x="2" y="13"/>
                  </a:cubicBezTo>
                  <a:cubicBezTo>
                    <a:pt x="2" y="10"/>
                    <a:pt x="5" y="7"/>
                    <a:pt x="8" y="7"/>
                  </a:cubicBezTo>
                  <a:cubicBezTo>
                    <a:pt x="11" y="7"/>
                    <a:pt x="14" y="10"/>
                    <a:pt x="14" y="13"/>
                  </a:cubicBezTo>
                  <a:cubicBezTo>
                    <a:pt x="14" y="16"/>
                    <a:pt x="11" y="19"/>
                    <a:pt x="8" y="19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Freeform 220"/>
            <p:cNvSpPr>
              <a:spLocks noEditPoints="1" noChangeArrowheads="1"/>
            </p:cNvSpPr>
            <p:nvPr/>
          </p:nvSpPr>
          <p:spPr bwMode="auto">
            <a:xfrm>
              <a:off x="3845" y="2142"/>
              <a:ext cx="80" cy="83"/>
            </a:xfrm>
            <a:custGeom>
              <a:avLst/>
              <a:gdLst>
                <a:gd name="T0" fmla="*/ 0 w 34"/>
                <a:gd name="T1" fmla="*/ 76 h 35"/>
                <a:gd name="T2" fmla="*/ 0 w 34"/>
                <a:gd name="T3" fmla="*/ 83 h 35"/>
                <a:gd name="T4" fmla="*/ 14 w 34"/>
                <a:gd name="T5" fmla="*/ 83 h 35"/>
                <a:gd name="T6" fmla="*/ 47 w 34"/>
                <a:gd name="T7" fmla="*/ 83 h 35"/>
                <a:gd name="T8" fmla="*/ 61 w 34"/>
                <a:gd name="T9" fmla="*/ 83 h 35"/>
                <a:gd name="T10" fmla="*/ 61 w 34"/>
                <a:gd name="T11" fmla="*/ 76 h 35"/>
                <a:gd name="T12" fmla="*/ 54 w 34"/>
                <a:gd name="T13" fmla="*/ 76 h 35"/>
                <a:gd name="T14" fmla="*/ 54 w 34"/>
                <a:gd name="T15" fmla="*/ 66 h 35"/>
                <a:gd name="T16" fmla="*/ 68 w 34"/>
                <a:gd name="T17" fmla="*/ 66 h 35"/>
                <a:gd name="T18" fmla="*/ 80 w 34"/>
                <a:gd name="T19" fmla="*/ 55 h 35"/>
                <a:gd name="T20" fmla="*/ 80 w 34"/>
                <a:gd name="T21" fmla="*/ 19 h 35"/>
                <a:gd name="T22" fmla="*/ 68 w 34"/>
                <a:gd name="T23" fmla="*/ 7 h 35"/>
                <a:gd name="T24" fmla="*/ 59 w 34"/>
                <a:gd name="T25" fmla="*/ 7 h 35"/>
                <a:gd name="T26" fmla="*/ 59 w 34"/>
                <a:gd name="T27" fmla="*/ 14 h 35"/>
                <a:gd name="T28" fmla="*/ 64 w 34"/>
                <a:gd name="T29" fmla="*/ 14 h 35"/>
                <a:gd name="T30" fmla="*/ 64 w 34"/>
                <a:gd name="T31" fmla="*/ 19 h 35"/>
                <a:gd name="T32" fmla="*/ 71 w 34"/>
                <a:gd name="T33" fmla="*/ 26 h 35"/>
                <a:gd name="T34" fmla="*/ 71 w 34"/>
                <a:gd name="T35" fmla="*/ 26 h 35"/>
                <a:gd name="T36" fmla="*/ 71 w 34"/>
                <a:gd name="T37" fmla="*/ 55 h 35"/>
                <a:gd name="T38" fmla="*/ 68 w 34"/>
                <a:gd name="T39" fmla="*/ 57 h 35"/>
                <a:gd name="T40" fmla="*/ 54 w 34"/>
                <a:gd name="T41" fmla="*/ 57 h 35"/>
                <a:gd name="T42" fmla="*/ 54 w 34"/>
                <a:gd name="T43" fmla="*/ 14 h 35"/>
                <a:gd name="T44" fmla="*/ 54 w 34"/>
                <a:gd name="T45" fmla="*/ 7 h 35"/>
                <a:gd name="T46" fmla="*/ 47 w 34"/>
                <a:gd name="T47" fmla="*/ 0 h 35"/>
                <a:gd name="T48" fmla="*/ 14 w 34"/>
                <a:gd name="T49" fmla="*/ 0 h 35"/>
                <a:gd name="T50" fmla="*/ 5 w 34"/>
                <a:gd name="T51" fmla="*/ 7 h 35"/>
                <a:gd name="T52" fmla="*/ 5 w 34"/>
                <a:gd name="T53" fmla="*/ 76 h 35"/>
                <a:gd name="T54" fmla="*/ 0 w 34"/>
                <a:gd name="T55" fmla="*/ 76 h 35"/>
                <a:gd name="T56" fmla="*/ 71 w 34"/>
                <a:gd name="T57" fmla="*/ 24 h 35"/>
                <a:gd name="T58" fmla="*/ 66 w 34"/>
                <a:gd name="T59" fmla="*/ 19 h 35"/>
                <a:gd name="T60" fmla="*/ 71 w 34"/>
                <a:gd name="T61" fmla="*/ 14 h 35"/>
                <a:gd name="T62" fmla="*/ 73 w 34"/>
                <a:gd name="T63" fmla="*/ 17 h 35"/>
                <a:gd name="T64" fmla="*/ 68 w 34"/>
                <a:gd name="T65" fmla="*/ 19 h 35"/>
                <a:gd name="T66" fmla="*/ 68 w 34"/>
                <a:gd name="T67" fmla="*/ 21 h 35"/>
                <a:gd name="T68" fmla="*/ 71 w 34"/>
                <a:gd name="T69" fmla="*/ 21 h 35"/>
                <a:gd name="T70" fmla="*/ 73 w 34"/>
                <a:gd name="T71" fmla="*/ 19 h 35"/>
                <a:gd name="T72" fmla="*/ 73 w 34"/>
                <a:gd name="T73" fmla="*/ 19 h 35"/>
                <a:gd name="T74" fmla="*/ 71 w 34"/>
                <a:gd name="T75" fmla="*/ 24 h 35"/>
                <a:gd name="T76" fmla="*/ 14 w 34"/>
                <a:gd name="T77" fmla="*/ 38 h 35"/>
                <a:gd name="T78" fmla="*/ 16 w 34"/>
                <a:gd name="T79" fmla="*/ 36 h 35"/>
                <a:gd name="T80" fmla="*/ 45 w 34"/>
                <a:gd name="T81" fmla="*/ 36 h 35"/>
                <a:gd name="T82" fmla="*/ 47 w 34"/>
                <a:gd name="T83" fmla="*/ 38 h 35"/>
                <a:gd name="T84" fmla="*/ 47 w 34"/>
                <a:gd name="T85" fmla="*/ 38 h 35"/>
                <a:gd name="T86" fmla="*/ 45 w 34"/>
                <a:gd name="T87" fmla="*/ 40 h 35"/>
                <a:gd name="T88" fmla="*/ 16 w 34"/>
                <a:gd name="T89" fmla="*/ 40 h 35"/>
                <a:gd name="T90" fmla="*/ 14 w 34"/>
                <a:gd name="T91" fmla="*/ 38 h 35"/>
                <a:gd name="T92" fmla="*/ 14 w 34"/>
                <a:gd name="T93" fmla="*/ 9 h 35"/>
                <a:gd name="T94" fmla="*/ 16 w 34"/>
                <a:gd name="T95" fmla="*/ 7 h 35"/>
                <a:gd name="T96" fmla="*/ 45 w 34"/>
                <a:gd name="T97" fmla="*/ 7 h 35"/>
                <a:gd name="T98" fmla="*/ 47 w 34"/>
                <a:gd name="T99" fmla="*/ 9 h 35"/>
                <a:gd name="T100" fmla="*/ 47 w 34"/>
                <a:gd name="T101" fmla="*/ 24 h 35"/>
                <a:gd name="T102" fmla="*/ 45 w 34"/>
                <a:gd name="T103" fmla="*/ 26 h 35"/>
                <a:gd name="T104" fmla="*/ 16 w 34"/>
                <a:gd name="T105" fmla="*/ 26 h 35"/>
                <a:gd name="T106" fmla="*/ 14 w 34"/>
                <a:gd name="T107" fmla="*/ 24 h 35"/>
                <a:gd name="T108" fmla="*/ 14 w 34"/>
                <a:gd name="T109" fmla="*/ 9 h 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" h="35">
                  <a:moveTo>
                    <a:pt x="0" y="32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2" y="28"/>
                    <a:pt x="34" y="25"/>
                    <a:pt x="34" y="2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10"/>
                    <a:pt x="28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29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2" y="0"/>
                    <a:pt x="2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2" y="32"/>
                    <a:pt x="2" y="32"/>
                    <a:pt x="2" y="32"/>
                  </a:cubicBezTo>
                  <a:lnTo>
                    <a:pt x="0" y="32"/>
                  </a:lnTo>
                  <a:close/>
                  <a:moveTo>
                    <a:pt x="30" y="10"/>
                  </a:moveTo>
                  <a:cubicBezTo>
                    <a:pt x="29" y="10"/>
                    <a:pt x="28" y="9"/>
                    <a:pt x="28" y="8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30" y="6"/>
                    <a:pt x="30" y="7"/>
                    <a:pt x="31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10"/>
                    <a:pt x="30" y="10"/>
                  </a:cubicBezTo>
                  <a:close/>
                  <a:moveTo>
                    <a:pt x="6" y="16"/>
                  </a:moveTo>
                  <a:cubicBezTo>
                    <a:pt x="6" y="15"/>
                    <a:pt x="6" y="15"/>
                    <a:pt x="7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lose/>
                  <a:moveTo>
                    <a:pt x="6" y="4"/>
                  </a:moveTo>
                  <a:cubicBezTo>
                    <a:pt x="6" y="4"/>
                    <a:pt x="6" y="3"/>
                    <a:pt x="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20" y="4"/>
                    <a:pt x="20" y="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7" name="Freeform 221"/>
            <p:cNvSpPr>
              <a:spLocks noChangeArrowheads="1"/>
            </p:cNvSpPr>
            <p:nvPr/>
          </p:nvSpPr>
          <p:spPr bwMode="auto">
            <a:xfrm>
              <a:off x="3165" y="1993"/>
              <a:ext cx="481" cy="413"/>
            </a:xfrm>
            <a:custGeom>
              <a:avLst/>
              <a:gdLst>
                <a:gd name="T0" fmla="*/ 5 w 203"/>
                <a:gd name="T1" fmla="*/ 225 h 174"/>
                <a:gd name="T2" fmla="*/ 100 w 203"/>
                <a:gd name="T3" fmla="*/ 19 h 174"/>
                <a:gd name="T4" fmla="*/ 133 w 203"/>
                <a:gd name="T5" fmla="*/ 7 h 174"/>
                <a:gd name="T6" fmla="*/ 244 w 203"/>
                <a:gd name="T7" fmla="*/ 55 h 174"/>
                <a:gd name="T8" fmla="*/ 261 w 203"/>
                <a:gd name="T9" fmla="*/ 19 h 174"/>
                <a:gd name="T10" fmla="*/ 268 w 203"/>
                <a:gd name="T11" fmla="*/ 17 h 174"/>
                <a:gd name="T12" fmla="*/ 282 w 203"/>
                <a:gd name="T13" fmla="*/ 24 h 174"/>
                <a:gd name="T14" fmla="*/ 280 w 203"/>
                <a:gd name="T15" fmla="*/ 43 h 174"/>
                <a:gd name="T16" fmla="*/ 272 w 203"/>
                <a:gd name="T17" fmla="*/ 40 h 174"/>
                <a:gd name="T18" fmla="*/ 263 w 203"/>
                <a:gd name="T19" fmla="*/ 64 h 174"/>
                <a:gd name="T20" fmla="*/ 327 w 203"/>
                <a:gd name="T21" fmla="*/ 93 h 174"/>
                <a:gd name="T22" fmla="*/ 334 w 203"/>
                <a:gd name="T23" fmla="*/ 78 h 174"/>
                <a:gd name="T24" fmla="*/ 360 w 203"/>
                <a:gd name="T25" fmla="*/ 59 h 174"/>
                <a:gd name="T26" fmla="*/ 363 w 203"/>
                <a:gd name="T27" fmla="*/ 66 h 174"/>
                <a:gd name="T28" fmla="*/ 346 w 203"/>
                <a:gd name="T29" fmla="*/ 102 h 174"/>
                <a:gd name="T30" fmla="*/ 462 w 203"/>
                <a:gd name="T31" fmla="*/ 154 h 174"/>
                <a:gd name="T32" fmla="*/ 476 w 203"/>
                <a:gd name="T33" fmla="*/ 190 h 174"/>
                <a:gd name="T34" fmla="*/ 379 w 203"/>
                <a:gd name="T35" fmla="*/ 396 h 174"/>
                <a:gd name="T36" fmla="*/ 346 w 203"/>
                <a:gd name="T37" fmla="*/ 408 h 174"/>
                <a:gd name="T38" fmla="*/ 19 w 203"/>
                <a:gd name="T39" fmla="*/ 259 h 174"/>
                <a:gd name="T40" fmla="*/ 5 w 203"/>
                <a:gd name="T41" fmla="*/ 225 h 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3" h="174">
                  <a:moveTo>
                    <a:pt x="2" y="95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5" y="2"/>
                    <a:pt x="51" y="0"/>
                    <a:pt x="56" y="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7"/>
                    <a:pt x="112" y="6"/>
                    <a:pt x="113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2"/>
                    <a:pt x="118" y="15"/>
                    <a:pt x="118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4" y="32"/>
                    <a:pt x="150" y="29"/>
                    <a:pt x="152" y="25"/>
                  </a:cubicBezTo>
                  <a:cubicBezTo>
                    <a:pt x="153" y="26"/>
                    <a:pt x="153" y="27"/>
                    <a:pt x="153" y="28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95" y="65"/>
                    <a:pt x="195" y="65"/>
                    <a:pt x="195" y="65"/>
                  </a:cubicBezTo>
                  <a:cubicBezTo>
                    <a:pt x="201" y="68"/>
                    <a:pt x="203" y="74"/>
                    <a:pt x="201" y="80"/>
                  </a:cubicBezTo>
                  <a:cubicBezTo>
                    <a:pt x="160" y="167"/>
                    <a:pt x="160" y="167"/>
                    <a:pt x="160" y="167"/>
                  </a:cubicBezTo>
                  <a:cubicBezTo>
                    <a:pt x="158" y="172"/>
                    <a:pt x="152" y="174"/>
                    <a:pt x="146" y="172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2" y="107"/>
                    <a:pt x="0" y="100"/>
                    <a:pt x="2" y="9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8" name="Freeform 222"/>
            <p:cNvSpPr>
              <a:spLocks noEditPoints="1" noChangeArrowheads="1"/>
            </p:cNvSpPr>
            <p:nvPr/>
          </p:nvSpPr>
          <p:spPr bwMode="auto">
            <a:xfrm>
              <a:off x="4205" y="2690"/>
              <a:ext cx="26" cy="27"/>
            </a:xfrm>
            <a:custGeom>
              <a:avLst/>
              <a:gdLst>
                <a:gd name="T0" fmla="*/ 26 w 11"/>
                <a:gd name="T1" fmla="*/ 15 h 11"/>
                <a:gd name="T2" fmla="*/ 24 w 11"/>
                <a:gd name="T3" fmla="*/ 15 h 11"/>
                <a:gd name="T4" fmla="*/ 24 w 11"/>
                <a:gd name="T5" fmla="*/ 12 h 11"/>
                <a:gd name="T6" fmla="*/ 26 w 11"/>
                <a:gd name="T7" fmla="*/ 12 h 11"/>
                <a:gd name="T8" fmla="*/ 26 w 11"/>
                <a:gd name="T9" fmla="*/ 10 h 11"/>
                <a:gd name="T10" fmla="*/ 26 w 11"/>
                <a:gd name="T11" fmla="*/ 7 h 11"/>
                <a:gd name="T12" fmla="*/ 24 w 11"/>
                <a:gd name="T13" fmla="*/ 7 h 11"/>
                <a:gd name="T14" fmla="*/ 21 w 11"/>
                <a:gd name="T15" fmla="*/ 7 h 11"/>
                <a:gd name="T16" fmla="*/ 21 w 11"/>
                <a:gd name="T17" fmla="*/ 7 h 11"/>
                <a:gd name="T18" fmla="*/ 21 w 11"/>
                <a:gd name="T19" fmla="*/ 5 h 11"/>
                <a:gd name="T20" fmla="*/ 19 w 11"/>
                <a:gd name="T21" fmla="*/ 2 h 11"/>
                <a:gd name="T22" fmla="*/ 19 w 11"/>
                <a:gd name="T23" fmla="*/ 0 h 11"/>
                <a:gd name="T24" fmla="*/ 17 w 11"/>
                <a:gd name="T25" fmla="*/ 2 h 11"/>
                <a:gd name="T26" fmla="*/ 14 w 11"/>
                <a:gd name="T27" fmla="*/ 5 h 11"/>
                <a:gd name="T28" fmla="*/ 12 w 11"/>
                <a:gd name="T29" fmla="*/ 5 h 11"/>
                <a:gd name="T30" fmla="*/ 12 w 11"/>
                <a:gd name="T31" fmla="*/ 2 h 11"/>
                <a:gd name="T32" fmla="*/ 9 w 11"/>
                <a:gd name="T33" fmla="*/ 2 h 11"/>
                <a:gd name="T34" fmla="*/ 7 w 11"/>
                <a:gd name="T35" fmla="*/ 2 h 11"/>
                <a:gd name="T36" fmla="*/ 7 w 11"/>
                <a:gd name="T37" fmla="*/ 5 h 11"/>
                <a:gd name="T38" fmla="*/ 7 w 11"/>
                <a:gd name="T39" fmla="*/ 7 h 11"/>
                <a:gd name="T40" fmla="*/ 7 w 11"/>
                <a:gd name="T41" fmla="*/ 7 h 11"/>
                <a:gd name="T42" fmla="*/ 5 w 11"/>
                <a:gd name="T43" fmla="*/ 7 h 11"/>
                <a:gd name="T44" fmla="*/ 2 w 11"/>
                <a:gd name="T45" fmla="*/ 7 h 11"/>
                <a:gd name="T46" fmla="*/ 2 w 11"/>
                <a:gd name="T47" fmla="*/ 10 h 11"/>
                <a:gd name="T48" fmla="*/ 2 w 11"/>
                <a:gd name="T49" fmla="*/ 12 h 11"/>
                <a:gd name="T50" fmla="*/ 5 w 11"/>
                <a:gd name="T51" fmla="*/ 12 h 11"/>
                <a:gd name="T52" fmla="*/ 5 w 11"/>
                <a:gd name="T53" fmla="*/ 15 h 11"/>
                <a:gd name="T54" fmla="*/ 2 w 11"/>
                <a:gd name="T55" fmla="*/ 17 h 11"/>
                <a:gd name="T56" fmla="*/ 2 w 11"/>
                <a:gd name="T57" fmla="*/ 20 h 11"/>
                <a:gd name="T58" fmla="*/ 2 w 11"/>
                <a:gd name="T59" fmla="*/ 22 h 11"/>
                <a:gd name="T60" fmla="*/ 5 w 11"/>
                <a:gd name="T61" fmla="*/ 22 h 11"/>
                <a:gd name="T62" fmla="*/ 7 w 11"/>
                <a:gd name="T63" fmla="*/ 22 h 11"/>
                <a:gd name="T64" fmla="*/ 7 w 11"/>
                <a:gd name="T65" fmla="*/ 22 h 11"/>
                <a:gd name="T66" fmla="*/ 7 w 11"/>
                <a:gd name="T67" fmla="*/ 25 h 11"/>
                <a:gd name="T68" fmla="*/ 7 w 11"/>
                <a:gd name="T69" fmla="*/ 27 h 11"/>
                <a:gd name="T70" fmla="*/ 9 w 11"/>
                <a:gd name="T71" fmla="*/ 27 h 11"/>
                <a:gd name="T72" fmla="*/ 12 w 11"/>
                <a:gd name="T73" fmla="*/ 27 h 11"/>
                <a:gd name="T74" fmla="*/ 14 w 11"/>
                <a:gd name="T75" fmla="*/ 25 h 11"/>
                <a:gd name="T76" fmla="*/ 14 w 11"/>
                <a:gd name="T77" fmla="*/ 25 h 11"/>
                <a:gd name="T78" fmla="*/ 17 w 11"/>
                <a:gd name="T79" fmla="*/ 27 h 11"/>
                <a:gd name="T80" fmla="*/ 19 w 11"/>
                <a:gd name="T81" fmla="*/ 27 h 11"/>
                <a:gd name="T82" fmla="*/ 21 w 11"/>
                <a:gd name="T83" fmla="*/ 27 h 11"/>
                <a:gd name="T84" fmla="*/ 21 w 11"/>
                <a:gd name="T85" fmla="*/ 25 h 11"/>
                <a:gd name="T86" fmla="*/ 21 w 11"/>
                <a:gd name="T87" fmla="*/ 22 h 11"/>
                <a:gd name="T88" fmla="*/ 21 w 11"/>
                <a:gd name="T89" fmla="*/ 20 h 11"/>
                <a:gd name="T90" fmla="*/ 24 w 11"/>
                <a:gd name="T91" fmla="*/ 22 h 11"/>
                <a:gd name="T92" fmla="*/ 26 w 11"/>
                <a:gd name="T93" fmla="*/ 20 h 11"/>
                <a:gd name="T94" fmla="*/ 26 w 11"/>
                <a:gd name="T95" fmla="*/ 17 h 11"/>
                <a:gd name="T96" fmla="*/ 26 w 11"/>
                <a:gd name="T97" fmla="*/ 15 h 11"/>
                <a:gd name="T98" fmla="*/ 17 w 11"/>
                <a:gd name="T99" fmla="*/ 20 h 11"/>
                <a:gd name="T100" fmla="*/ 9 w 11"/>
                <a:gd name="T101" fmla="*/ 17 h 11"/>
                <a:gd name="T102" fmla="*/ 12 w 11"/>
                <a:gd name="T103" fmla="*/ 10 h 11"/>
                <a:gd name="T104" fmla="*/ 19 w 11"/>
                <a:gd name="T105" fmla="*/ 12 h 11"/>
                <a:gd name="T106" fmla="*/ 17 w 11"/>
                <a:gd name="T107" fmla="*/ 20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8"/>
                  </a:move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4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9" name="Freeform 223"/>
            <p:cNvSpPr>
              <a:spLocks noEditPoints="1" noChangeArrowheads="1"/>
            </p:cNvSpPr>
            <p:nvPr/>
          </p:nvSpPr>
          <p:spPr bwMode="auto">
            <a:xfrm>
              <a:off x="4089" y="2465"/>
              <a:ext cx="26" cy="26"/>
            </a:xfrm>
            <a:custGeom>
              <a:avLst/>
              <a:gdLst>
                <a:gd name="T0" fmla="*/ 24 w 11"/>
                <a:gd name="T1" fmla="*/ 14 h 11"/>
                <a:gd name="T2" fmla="*/ 24 w 11"/>
                <a:gd name="T3" fmla="*/ 14 h 11"/>
                <a:gd name="T4" fmla="*/ 24 w 11"/>
                <a:gd name="T5" fmla="*/ 12 h 11"/>
                <a:gd name="T6" fmla="*/ 24 w 11"/>
                <a:gd name="T7" fmla="*/ 12 h 11"/>
                <a:gd name="T8" fmla="*/ 26 w 11"/>
                <a:gd name="T9" fmla="*/ 9 h 11"/>
                <a:gd name="T10" fmla="*/ 24 w 11"/>
                <a:gd name="T11" fmla="*/ 7 h 11"/>
                <a:gd name="T12" fmla="*/ 21 w 11"/>
                <a:gd name="T13" fmla="*/ 5 h 11"/>
                <a:gd name="T14" fmla="*/ 21 w 11"/>
                <a:gd name="T15" fmla="*/ 7 h 11"/>
                <a:gd name="T16" fmla="*/ 19 w 11"/>
                <a:gd name="T17" fmla="*/ 5 h 11"/>
                <a:gd name="T18" fmla="*/ 19 w 11"/>
                <a:gd name="T19" fmla="*/ 2 h 11"/>
                <a:gd name="T20" fmla="*/ 19 w 11"/>
                <a:gd name="T21" fmla="*/ 0 h 11"/>
                <a:gd name="T22" fmla="*/ 17 w 11"/>
                <a:gd name="T23" fmla="*/ 0 h 11"/>
                <a:gd name="T24" fmla="*/ 14 w 11"/>
                <a:gd name="T25" fmla="*/ 2 h 11"/>
                <a:gd name="T26" fmla="*/ 14 w 11"/>
                <a:gd name="T27" fmla="*/ 2 h 11"/>
                <a:gd name="T28" fmla="*/ 12 w 11"/>
                <a:gd name="T29" fmla="*/ 2 h 11"/>
                <a:gd name="T30" fmla="*/ 12 w 11"/>
                <a:gd name="T31" fmla="*/ 2 h 11"/>
                <a:gd name="T32" fmla="*/ 9 w 11"/>
                <a:gd name="T33" fmla="*/ 0 h 11"/>
                <a:gd name="T34" fmla="*/ 7 w 11"/>
                <a:gd name="T35" fmla="*/ 2 h 11"/>
                <a:gd name="T36" fmla="*/ 5 w 11"/>
                <a:gd name="T37" fmla="*/ 5 h 11"/>
                <a:gd name="T38" fmla="*/ 7 w 11"/>
                <a:gd name="T39" fmla="*/ 5 h 11"/>
                <a:gd name="T40" fmla="*/ 5 w 11"/>
                <a:gd name="T41" fmla="*/ 7 h 11"/>
                <a:gd name="T42" fmla="*/ 2 w 11"/>
                <a:gd name="T43" fmla="*/ 7 h 11"/>
                <a:gd name="T44" fmla="*/ 0 w 11"/>
                <a:gd name="T45" fmla="*/ 7 h 11"/>
                <a:gd name="T46" fmla="*/ 0 w 11"/>
                <a:gd name="T47" fmla="*/ 9 h 11"/>
                <a:gd name="T48" fmla="*/ 0 w 11"/>
                <a:gd name="T49" fmla="*/ 12 h 11"/>
                <a:gd name="T50" fmla="*/ 2 w 11"/>
                <a:gd name="T51" fmla="*/ 12 h 11"/>
                <a:gd name="T52" fmla="*/ 2 w 11"/>
                <a:gd name="T53" fmla="*/ 14 h 11"/>
                <a:gd name="T54" fmla="*/ 0 w 11"/>
                <a:gd name="T55" fmla="*/ 14 h 11"/>
                <a:gd name="T56" fmla="*/ 0 w 11"/>
                <a:gd name="T57" fmla="*/ 17 h 11"/>
                <a:gd name="T58" fmla="*/ 0 w 11"/>
                <a:gd name="T59" fmla="*/ 19 h 11"/>
                <a:gd name="T60" fmla="*/ 2 w 11"/>
                <a:gd name="T61" fmla="*/ 21 h 11"/>
                <a:gd name="T62" fmla="*/ 5 w 11"/>
                <a:gd name="T63" fmla="*/ 19 h 11"/>
                <a:gd name="T64" fmla="*/ 7 w 11"/>
                <a:gd name="T65" fmla="*/ 21 h 11"/>
                <a:gd name="T66" fmla="*/ 5 w 11"/>
                <a:gd name="T67" fmla="*/ 24 h 11"/>
                <a:gd name="T68" fmla="*/ 7 w 11"/>
                <a:gd name="T69" fmla="*/ 26 h 11"/>
                <a:gd name="T70" fmla="*/ 9 w 11"/>
                <a:gd name="T71" fmla="*/ 26 h 11"/>
                <a:gd name="T72" fmla="*/ 12 w 11"/>
                <a:gd name="T73" fmla="*/ 24 h 11"/>
                <a:gd name="T74" fmla="*/ 12 w 11"/>
                <a:gd name="T75" fmla="*/ 24 h 11"/>
                <a:gd name="T76" fmla="*/ 14 w 11"/>
                <a:gd name="T77" fmla="*/ 24 h 11"/>
                <a:gd name="T78" fmla="*/ 14 w 11"/>
                <a:gd name="T79" fmla="*/ 24 h 11"/>
                <a:gd name="T80" fmla="*/ 17 w 11"/>
                <a:gd name="T81" fmla="*/ 26 h 11"/>
                <a:gd name="T82" fmla="*/ 19 w 11"/>
                <a:gd name="T83" fmla="*/ 24 h 11"/>
                <a:gd name="T84" fmla="*/ 19 w 11"/>
                <a:gd name="T85" fmla="*/ 21 h 11"/>
                <a:gd name="T86" fmla="*/ 19 w 11"/>
                <a:gd name="T87" fmla="*/ 21 h 11"/>
                <a:gd name="T88" fmla="*/ 21 w 11"/>
                <a:gd name="T89" fmla="*/ 19 h 11"/>
                <a:gd name="T90" fmla="*/ 21 w 11"/>
                <a:gd name="T91" fmla="*/ 19 h 11"/>
                <a:gd name="T92" fmla="*/ 24 w 11"/>
                <a:gd name="T93" fmla="*/ 19 h 11"/>
                <a:gd name="T94" fmla="*/ 26 w 11"/>
                <a:gd name="T95" fmla="*/ 17 h 11"/>
                <a:gd name="T96" fmla="*/ 24 w 11"/>
                <a:gd name="T97" fmla="*/ 14 h 11"/>
                <a:gd name="T98" fmla="*/ 14 w 11"/>
                <a:gd name="T99" fmla="*/ 17 h 11"/>
                <a:gd name="T100" fmla="*/ 7 w 11"/>
                <a:gd name="T101" fmla="*/ 14 h 11"/>
                <a:gd name="T102" fmla="*/ 9 w 11"/>
                <a:gd name="T103" fmla="*/ 9 h 11"/>
                <a:gd name="T104" fmla="*/ 17 w 11"/>
                <a:gd name="T105" fmla="*/ 12 h 11"/>
                <a:gd name="T106" fmla="*/ 14 w 11"/>
                <a:gd name="T107" fmla="*/ 1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lose/>
                  <a:moveTo>
                    <a:pt x="6" y="7"/>
                  </a:moveTo>
                  <a:cubicBezTo>
                    <a:pt x="5" y="8"/>
                    <a:pt x="4" y="7"/>
                    <a:pt x="3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8" y="6"/>
                    <a:pt x="7" y="7"/>
                    <a:pt x="6" y="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0" name="Freeform 224"/>
            <p:cNvSpPr>
              <a:spLocks noEditPoints="1" noChangeArrowheads="1"/>
            </p:cNvSpPr>
            <p:nvPr/>
          </p:nvSpPr>
          <p:spPr bwMode="auto">
            <a:xfrm>
              <a:off x="3994" y="2529"/>
              <a:ext cx="26" cy="29"/>
            </a:xfrm>
            <a:custGeom>
              <a:avLst/>
              <a:gdLst>
                <a:gd name="T0" fmla="*/ 26 w 11"/>
                <a:gd name="T1" fmla="*/ 17 h 12"/>
                <a:gd name="T2" fmla="*/ 24 w 11"/>
                <a:gd name="T3" fmla="*/ 15 h 12"/>
                <a:gd name="T4" fmla="*/ 24 w 11"/>
                <a:gd name="T5" fmla="*/ 15 h 12"/>
                <a:gd name="T6" fmla="*/ 26 w 11"/>
                <a:gd name="T7" fmla="*/ 12 h 12"/>
                <a:gd name="T8" fmla="*/ 26 w 11"/>
                <a:gd name="T9" fmla="*/ 10 h 12"/>
                <a:gd name="T10" fmla="*/ 26 w 11"/>
                <a:gd name="T11" fmla="*/ 7 h 12"/>
                <a:gd name="T12" fmla="*/ 24 w 11"/>
                <a:gd name="T13" fmla="*/ 7 h 12"/>
                <a:gd name="T14" fmla="*/ 21 w 11"/>
                <a:gd name="T15" fmla="*/ 7 h 12"/>
                <a:gd name="T16" fmla="*/ 21 w 11"/>
                <a:gd name="T17" fmla="*/ 7 h 12"/>
                <a:gd name="T18" fmla="*/ 21 w 11"/>
                <a:gd name="T19" fmla="*/ 5 h 12"/>
                <a:gd name="T20" fmla="*/ 19 w 11"/>
                <a:gd name="T21" fmla="*/ 2 h 12"/>
                <a:gd name="T22" fmla="*/ 19 w 11"/>
                <a:gd name="T23" fmla="*/ 2 h 12"/>
                <a:gd name="T24" fmla="*/ 17 w 11"/>
                <a:gd name="T25" fmla="*/ 2 h 12"/>
                <a:gd name="T26" fmla="*/ 14 w 11"/>
                <a:gd name="T27" fmla="*/ 5 h 12"/>
                <a:gd name="T28" fmla="*/ 12 w 11"/>
                <a:gd name="T29" fmla="*/ 5 h 12"/>
                <a:gd name="T30" fmla="*/ 12 w 11"/>
                <a:gd name="T31" fmla="*/ 2 h 12"/>
                <a:gd name="T32" fmla="*/ 9 w 11"/>
                <a:gd name="T33" fmla="*/ 2 h 12"/>
                <a:gd name="T34" fmla="*/ 7 w 11"/>
                <a:gd name="T35" fmla="*/ 2 h 12"/>
                <a:gd name="T36" fmla="*/ 7 w 11"/>
                <a:gd name="T37" fmla="*/ 5 h 12"/>
                <a:gd name="T38" fmla="*/ 7 w 11"/>
                <a:gd name="T39" fmla="*/ 7 h 12"/>
                <a:gd name="T40" fmla="*/ 7 w 11"/>
                <a:gd name="T41" fmla="*/ 7 h 12"/>
                <a:gd name="T42" fmla="*/ 5 w 11"/>
                <a:gd name="T43" fmla="*/ 7 h 12"/>
                <a:gd name="T44" fmla="*/ 2 w 11"/>
                <a:gd name="T45" fmla="*/ 10 h 12"/>
                <a:gd name="T46" fmla="*/ 2 w 11"/>
                <a:gd name="T47" fmla="*/ 10 h 12"/>
                <a:gd name="T48" fmla="*/ 2 w 11"/>
                <a:gd name="T49" fmla="*/ 12 h 12"/>
                <a:gd name="T50" fmla="*/ 5 w 11"/>
                <a:gd name="T51" fmla="*/ 15 h 12"/>
                <a:gd name="T52" fmla="*/ 5 w 11"/>
                <a:gd name="T53" fmla="*/ 17 h 12"/>
                <a:gd name="T54" fmla="*/ 2 w 11"/>
                <a:gd name="T55" fmla="*/ 17 h 12"/>
                <a:gd name="T56" fmla="*/ 2 w 11"/>
                <a:gd name="T57" fmla="*/ 19 h 12"/>
                <a:gd name="T58" fmla="*/ 2 w 11"/>
                <a:gd name="T59" fmla="*/ 22 h 12"/>
                <a:gd name="T60" fmla="*/ 5 w 11"/>
                <a:gd name="T61" fmla="*/ 22 h 12"/>
                <a:gd name="T62" fmla="*/ 7 w 11"/>
                <a:gd name="T63" fmla="*/ 22 h 12"/>
                <a:gd name="T64" fmla="*/ 7 w 11"/>
                <a:gd name="T65" fmla="*/ 22 h 12"/>
                <a:gd name="T66" fmla="*/ 7 w 11"/>
                <a:gd name="T67" fmla="*/ 24 h 12"/>
                <a:gd name="T68" fmla="*/ 7 w 11"/>
                <a:gd name="T69" fmla="*/ 27 h 12"/>
                <a:gd name="T70" fmla="*/ 9 w 11"/>
                <a:gd name="T71" fmla="*/ 27 h 12"/>
                <a:gd name="T72" fmla="*/ 12 w 11"/>
                <a:gd name="T73" fmla="*/ 27 h 12"/>
                <a:gd name="T74" fmla="*/ 14 w 11"/>
                <a:gd name="T75" fmla="*/ 24 h 12"/>
                <a:gd name="T76" fmla="*/ 14 w 11"/>
                <a:gd name="T77" fmla="*/ 24 h 12"/>
                <a:gd name="T78" fmla="*/ 17 w 11"/>
                <a:gd name="T79" fmla="*/ 27 h 12"/>
                <a:gd name="T80" fmla="*/ 19 w 11"/>
                <a:gd name="T81" fmla="*/ 27 h 12"/>
                <a:gd name="T82" fmla="*/ 21 w 11"/>
                <a:gd name="T83" fmla="*/ 27 h 12"/>
                <a:gd name="T84" fmla="*/ 21 w 11"/>
                <a:gd name="T85" fmla="*/ 24 h 12"/>
                <a:gd name="T86" fmla="*/ 21 w 11"/>
                <a:gd name="T87" fmla="*/ 22 h 12"/>
                <a:gd name="T88" fmla="*/ 21 w 11"/>
                <a:gd name="T89" fmla="*/ 22 h 12"/>
                <a:gd name="T90" fmla="*/ 24 w 11"/>
                <a:gd name="T91" fmla="*/ 22 h 12"/>
                <a:gd name="T92" fmla="*/ 26 w 11"/>
                <a:gd name="T93" fmla="*/ 19 h 12"/>
                <a:gd name="T94" fmla="*/ 26 w 11"/>
                <a:gd name="T95" fmla="*/ 19 h 12"/>
                <a:gd name="T96" fmla="*/ 26 w 11"/>
                <a:gd name="T97" fmla="*/ 17 h 12"/>
                <a:gd name="T98" fmla="*/ 17 w 11"/>
                <a:gd name="T99" fmla="*/ 19 h 12"/>
                <a:gd name="T100" fmla="*/ 9 w 11"/>
                <a:gd name="T101" fmla="*/ 17 h 12"/>
                <a:gd name="T102" fmla="*/ 12 w 11"/>
                <a:gd name="T103" fmla="*/ 10 h 12"/>
                <a:gd name="T104" fmla="*/ 19 w 11"/>
                <a:gd name="T105" fmla="*/ 12 h 12"/>
                <a:gd name="T106" fmla="*/ 17 w 11"/>
                <a:gd name="T107" fmla="*/ 19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7" y="8"/>
                  </a:moveTo>
                  <a:cubicBezTo>
                    <a:pt x="6" y="8"/>
                    <a:pt x="4" y="8"/>
                    <a:pt x="4" y="7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1" name="Freeform 225"/>
            <p:cNvSpPr>
              <a:spLocks noEditPoints="1" noChangeArrowheads="1"/>
            </p:cNvSpPr>
            <p:nvPr/>
          </p:nvSpPr>
          <p:spPr bwMode="auto">
            <a:xfrm>
              <a:off x="3826" y="2420"/>
              <a:ext cx="31" cy="31"/>
            </a:xfrm>
            <a:custGeom>
              <a:avLst/>
              <a:gdLst>
                <a:gd name="T0" fmla="*/ 29 w 13"/>
                <a:gd name="T1" fmla="*/ 17 h 13"/>
                <a:gd name="T2" fmla="*/ 26 w 13"/>
                <a:gd name="T3" fmla="*/ 17 h 13"/>
                <a:gd name="T4" fmla="*/ 26 w 13"/>
                <a:gd name="T5" fmla="*/ 14 h 13"/>
                <a:gd name="T6" fmla="*/ 29 w 13"/>
                <a:gd name="T7" fmla="*/ 14 h 13"/>
                <a:gd name="T8" fmla="*/ 31 w 13"/>
                <a:gd name="T9" fmla="*/ 10 h 13"/>
                <a:gd name="T10" fmla="*/ 29 w 13"/>
                <a:gd name="T11" fmla="*/ 7 h 13"/>
                <a:gd name="T12" fmla="*/ 26 w 13"/>
                <a:gd name="T13" fmla="*/ 7 h 13"/>
                <a:gd name="T14" fmla="*/ 24 w 13"/>
                <a:gd name="T15" fmla="*/ 7 h 13"/>
                <a:gd name="T16" fmla="*/ 21 w 13"/>
                <a:gd name="T17" fmla="*/ 7 h 13"/>
                <a:gd name="T18" fmla="*/ 24 w 13"/>
                <a:gd name="T19" fmla="*/ 5 h 13"/>
                <a:gd name="T20" fmla="*/ 21 w 13"/>
                <a:gd name="T21" fmla="*/ 2 h 13"/>
                <a:gd name="T22" fmla="*/ 19 w 13"/>
                <a:gd name="T23" fmla="*/ 0 h 13"/>
                <a:gd name="T24" fmla="*/ 17 w 13"/>
                <a:gd name="T25" fmla="*/ 2 h 13"/>
                <a:gd name="T26" fmla="*/ 17 w 13"/>
                <a:gd name="T27" fmla="*/ 5 h 13"/>
                <a:gd name="T28" fmla="*/ 14 w 13"/>
                <a:gd name="T29" fmla="*/ 5 h 13"/>
                <a:gd name="T30" fmla="*/ 12 w 13"/>
                <a:gd name="T31" fmla="*/ 2 h 13"/>
                <a:gd name="T32" fmla="*/ 10 w 13"/>
                <a:gd name="T33" fmla="*/ 0 h 13"/>
                <a:gd name="T34" fmla="*/ 7 w 13"/>
                <a:gd name="T35" fmla="*/ 2 h 13"/>
                <a:gd name="T36" fmla="*/ 7 w 13"/>
                <a:gd name="T37" fmla="*/ 5 h 13"/>
                <a:gd name="T38" fmla="*/ 7 w 13"/>
                <a:gd name="T39" fmla="*/ 7 h 13"/>
                <a:gd name="T40" fmla="*/ 5 w 13"/>
                <a:gd name="T41" fmla="*/ 7 h 13"/>
                <a:gd name="T42" fmla="*/ 2 w 13"/>
                <a:gd name="T43" fmla="*/ 7 h 13"/>
                <a:gd name="T44" fmla="*/ 0 w 13"/>
                <a:gd name="T45" fmla="*/ 10 h 13"/>
                <a:gd name="T46" fmla="*/ 0 w 13"/>
                <a:gd name="T47" fmla="*/ 12 h 13"/>
                <a:gd name="T48" fmla="*/ 0 w 13"/>
                <a:gd name="T49" fmla="*/ 14 h 13"/>
                <a:gd name="T50" fmla="*/ 2 w 13"/>
                <a:gd name="T51" fmla="*/ 14 h 13"/>
                <a:gd name="T52" fmla="*/ 2 w 13"/>
                <a:gd name="T53" fmla="*/ 17 h 13"/>
                <a:gd name="T54" fmla="*/ 0 w 13"/>
                <a:gd name="T55" fmla="*/ 19 h 13"/>
                <a:gd name="T56" fmla="*/ 0 w 13"/>
                <a:gd name="T57" fmla="*/ 21 h 13"/>
                <a:gd name="T58" fmla="*/ 0 w 13"/>
                <a:gd name="T59" fmla="*/ 24 h 13"/>
                <a:gd name="T60" fmla="*/ 5 w 13"/>
                <a:gd name="T61" fmla="*/ 24 h 13"/>
                <a:gd name="T62" fmla="*/ 5 w 13"/>
                <a:gd name="T63" fmla="*/ 24 h 13"/>
                <a:gd name="T64" fmla="*/ 7 w 13"/>
                <a:gd name="T65" fmla="*/ 26 h 13"/>
                <a:gd name="T66" fmla="*/ 7 w 13"/>
                <a:gd name="T67" fmla="*/ 26 h 13"/>
                <a:gd name="T68" fmla="*/ 7 w 13"/>
                <a:gd name="T69" fmla="*/ 31 h 13"/>
                <a:gd name="T70" fmla="*/ 10 w 13"/>
                <a:gd name="T71" fmla="*/ 31 h 13"/>
                <a:gd name="T72" fmla="*/ 12 w 13"/>
                <a:gd name="T73" fmla="*/ 29 h 13"/>
                <a:gd name="T74" fmla="*/ 14 w 13"/>
                <a:gd name="T75" fmla="*/ 29 h 13"/>
                <a:gd name="T76" fmla="*/ 17 w 13"/>
                <a:gd name="T77" fmla="*/ 29 h 13"/>
                <a:gd name="T78" fmla="*/ 17 w 13"/>
                <a:gd name="T79" fmla="*/ 29 h 13"/>
                <a:gd name="T80" fmla="*/ 19 w 13"/>
                <a:gd name="T81" fmla="*/ 31 h 13"/>
                <a:gd name="T82" fmla="*/ 21 w 13"/>
                <a:gd name="T83" fmla="*/ 29 h 13"/>
                <a:gd name="T84" fmla="*/ 24 w 13"/>
                <a:gd name="T85" fmla="*/ 26 h 13"/>
                <a:gd name="T86" fmla="*/ 21 w 13"/>
                <a:gd name="T87" fmla="*/ 24 h 13"/>
                <a:gd name="T88" fmla="*/ 24 w 13"/>
                <a:gd name="T89" fmla="*/ 24 h 13"/>
                <a:gd name="T90" fmla="*/ 26 w 13"/>
                <a:gd name="T91" fmla="*/ 24 h 13"/>
                <a:gd name="T92" fmla="*/ 29 w 13"/>
                <a:gd name="T93" fmla="*/ 21 h 13"/>
                <a:gd name="T94" fmla="*/ 31 w 13"/>
                <a:gd name="T95" fmla="*/ 19 h 13"/>
                <a:gd name="T96" fmla="*/ 29 w 13"/>
                <a:gd name="T97" fmla="*/ 17 h 13"/>
                <a:gd name="T98" fmla="*/ 17 w 13"/>
                <a:gd name="T99" fmla="*/ 21 h 13"/>
                <a:gd name="T100" fmla="*/ 10 w 13"/>
                <a:gd name="T101" fmla="*/ 19 h 13"/>
                <a:gd name="T102" fmla="*/ 12 w 13"/>
                <a:gd name="T103" fmla="*/ 10 h 13"/>
                <a:gd name="T104" fmla="*/ 19 w 13"/>
                <a:gd name="T105" fmla="*/ 14 h 13"/>
                <a:gd name="T106" fmla="*/ 17 w 13"/>
                <a:gd name="T107" fmla="*/ 21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7"/>
                    <a:pt x="12" y="7"/>
                  </a:cubicBezTo>
                  <a:close/>
                  <a:moveTo>
                    <a:pt x="7" y="9"/>
                  </a:moveTo>
                  <a:cubicBezTo>
                    <a:pt x="6" y="9"/>
                    <a:pt x="4" y="9"/>
                    <a:pt x="4" y="8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8" y="4"/>
                    <a:pt x="8" y="6"/>
                  </a:cubicBezTo>
                  <a:cubicBezTo>
                    <a:pt x="9" y="7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2" name="Freeform 226"/>
            <p:cNvSpPr>
              <a:spLocks noEditPoints="1" noChangeArrowheads="1"/>
            </p:cNvSpPr>
            <p:nvPr/>
          </p:nvSpPr>
          <p:spPr bwMode="auto">
            <a:xfrm>
              <a:off x="3949" y="2004"/>
              <a:ext cx="26" cy="27"/>
            </a:xfrm>
            <a:custGeom>
              <a:avLst/>
              <a:gdLst>
                <a:gd name="T0" fmla="*/ 26 w 11"/>
                <a:gd name="T1" fmla="*/ 15 h 11"/>
                <a:gd name="T2" fmla="*/ 24 w 11"/>
                <a:gd name="T3" fmla="*/ 12 h 11"/>
                <a:gd name="T4" fmla="*/ 24 w 11"/>
                <a:gd name="T5" fmla="*/ 12 h 11"/>
                <a:gd name="T6" fmla="*/ 26 w 11"/>
                <a:gd name="T7" fmla="*/ 10 h 11"/>
                <a:gd name="T8" fmla="*/ 26 w 11"/>
                <a:gd name="T9" fmla="*/ 7 h 11"/>
                <a:gd name="T10" fmla="*/ 26 w 11"/>
                <a:gd name="T11" fmla="*/ 5 h 11"/>
                <a:gd name="T12" fmla="*/ 24 w 11"/>
                <a:gd name="T13" fmla="*/ 5 h 11"/>
                <a:gd name="T14" fmla="*/ 21 w 11"/>
                <a:gd name="T15" fmla="*/ 5 h 11"/>
                <a:gd name="T16" fmla="*/ 21 w 11"/>
                <a:gd name="T17" fmla="*/ 5 h 11"/>
                <a:gd name="T18" fmla="*/ 21 w 11"/>
                <a:gd name="T19" fmla="*/ 2 h 11"/>
                <a:gd name="T20" fmla="*/ 19 w 11"/>
                <a:gd name="T21" fmla="*/ 0 h 11"/>
                <a:gd name="T22" fmla="*/ 19 w 11"/>
                <a:gd name="T23" fmla="*/ 0 h 11"/>
                <a:gd name="T24" fmla="*/ 17 w 11"/>
                <a:gd name="T25" fmla="*/ 0 h 11"/>
                <a:gd name="T26" fmla="*/ 14 w 11"/>
                <a:gd name="T27" fmla="*/ 2 h 11"/>
                <a:gd name="T28" fmla="*/ 12 w 11"/>
                <a:gd name="T29" fmla="*/ 2 h 11"/>
                <a:gd name="T30" fmla="*/ 12 w 11"/>
                <a:gd name="T31" fmla="*/ 0 h 11"/>
                <a:gd name="T32" fmla="*/ 9 w 11"/>
                <a:gd name="T33" fmla="*/ 0 h 11"/>
                <a:gd name="T34" fmla="*/ 7 w 11"/>
                <a:gd name="T35" fmla="*/ 0 h 11"/>
                <a:gd name="T36" fmla="*/ 7 w 11"/>
                <a:gd name="T37" fmla="*/ 2 h 11"/>
                <a:gd name="T38" fmla="*/ 7 w 11"/>
                <a:gd name="T39" fmla="*/ 5 h 11"/>
                <a:gd name="T40" fmla="*/ 7 w 11"/>
                <a:gd name="T41" fmla="*/ 5 h 11"/>
                <a:gd name="T42" fmla="*/ 5 w 11"/>
                <a:gd name="T43" fmla="*/ 5 h 11"/>
                <a:gd name="T44" fmla="*/ 2 w 11"/>
                <a:gd name="T45" fmla="*/ 7 h 11"/>
                <a:gd name="T46" fmla="*/ 2 w 11"/>
                <a:gd name="T47" fmla="*/ 7 h 11"/>
                <a:gd name="T48" fmla="*/ 2 w 11"/>
                <a:gd name="T49" fmla="*/ 10 h 11"/>
                <a:gd name="T50" fmla="*/ 5 w 11"/>
                <a:gd name="T51" fmla="*/ 12 h 11"/>
                <a:gd name="T52" fmla="*/ 5 w 11"/>
                <a:gd name="T53" fmla="*/ 15 h 11"/>
                <a:gd name="T54" fmla="*/ 2 w 11"/>
                <a:gd name="T55" fmla="*/ 15 h 11"/>
                <a:gd name="T56" fmla="*/ 2 w 11"/>
                <a:gd name="T57" fmla="*/ 17 h 11"/>
                <a:gd name="T58" fmla="*/ 2 w 11"/>
                <a:gd name="T59" fmla="*/ 20 h 11"/>
                <a:gd name="T60" fmla="*/ 5 w 11"/>
                <a:gd name="T61" fmla="*/ 20 h 11"/>
                <a:gd name="T62" fmla="*/ 7 w 11"/>
                <a:gd name="T63" fmla="*/ 20 h 11"/>
                <a:gd name="T64" fmla="*/ 7 w 11"/>
                <a:gd name="T65" fmla="*/ 22 h 11"/>
                <a:gd name="T66" fmla="*/ 7 w 11"/>
                <a:gd name="T67" fmla="*/ 22 h 11"/>
                <a:gd name="T68" fmla="*/ 7 w 11"/>
                <a:gd name="T69" fmla="*/ 25 h 11"/>
                <a:gd name="T70" fmla="*/ 9 w 11"/>
                <a:gd name="T71" fmla="*/ 25 h 11"/>
                <a:gd name="T72" fmla="*/ 12 w 11"/>
                <a:gd name="T73" fmla="*/ 25 h 11"/>
                <a:gd name="T74" fmla="*/ 14 w 11"/>
                <a:gd name="T75" fmla="*/ 22 h 11"/>
                <a:gd name="T76" fmla="*/ 14 w 11"/>
                <a:gd name="T77" fmla="*/ 22 h 11"/>
                <a:gd name="T78" fmla="*/ 17 w 11"/>
                <a:gd name="T79" fmla="*/ 25 h 11"/>
                <a:gd name="T80" fmla="*/ 19 w 11"/>
                <a:gd name="T81" fmla="*/ 25 h 11"/>
                <a:gd name="T82" fmla="*/ 21 w 11"/>
                <a:gd name="T83" fmla="*/ 25 h 11"/>
                <a:gd name="T84" fmla="*/ 21 w 11"/>
                <a:gd name="T85" fmla="*/ 22 h 11"/>
                <a:gd name="T86" fmla="*/ 21 w 11"/>
                <a:gd name="T87" fmla="*/ 20 h 11"/>
                <a:gd name="T88" fmla="*/ 21 w 11"/>
                <a:gd name="T89" fmla="*/ 20 h 11"/>
                <a:gd name="T90" fmla="*/ 24 w 11"/>
                <a:gd name="T91" fmla="*/ 20 h 11"/>
                <a:gd name="T92" fmla="*/ 26 w 11"/>
                <a:gd name="T93" fmla="*/ 20 h 11"/>
                <a:gd name="T94" fmla="*/ 26 w 11"/>
                <a:gd name="T95" fmla="*/ 17 h 11"/>
                <a:gd name="T96" fmla="*/ 26 w 11"/>
                <a:gd name="T97" fmla="*/ 15 h 11"/>
                <a:gd name="T98" fmla="*/ 17 w 11"/>
                <a:gd name="T99" fmla="*/ 17 h 11"/>
                <a:gd name="T100" fmla="*/ 9 w 11"/>
                <a:gd name="T101" fmla="*/ 15 h 11"/>
                <a:gd name="T102" fmla="*/ 12 w 11"/>
                <a:gd name="T103" fmla="*/ 7 h 11"/>
                <a:gd name="T104" fmla="*/ 19 w 11"/>
                <a:gd name="T105" fmla="*/ 10 h 11"/>
                <a:gd name="T106" fmla="*/ 17 w 11"/>
                <a:gd name="T107" fmla="*/ 17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lose/>
                  <a:moveTo>
                    <a:pt x="7" y="7"/>
                  </a:moveTo>
                  <a:cubicBezTo>
                    <a:pt x="6" y="8"/>
                    <a:pt x="4" y="7"/>
                    <a:pt x="4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3" name="Freeform 227"/>
            <p:cNvSpPr>
              <a:spLocks noEditPoints="1" noChangeArrowheads="1"/>
            </p:cNvSpPr>
            <p:nvPr/>
          </p:nvSpPr>
          <p:spPr bwMode="auto">
            <a:xfrm>
              <a:off x="3700" y="2652"/>
              <a:ext cx="26" cy="29"/>
            </a:xfrm>
            <a:custGeom>
              <a:avLst/>
              <a:gdLst>
                <a:gd name="T0" fmla="*/ 24 w 11"/>
                <a:gd name="T1" fmla="*/ 17 h 12"/>
                <a:gd name="T2" fmla="*/ 24 w 11"/>
                <a:gd name="T3" fmla="*/ 15 h 12"/>
                <a:gd name="T4" fmla="*/ 24 w 11"/>
                <a:gd name="T5" fmla="*/ 15 h 12"/>
                <a:gd name="T6" fmla="*/ 24 w 11"/>
                <a:gd name="T7" fmla="*/ 12 h 12"/>
                <a:gd name="T8" fmla="*/ 26 w 11"/>
                <a:gd name="T9" fmla="*/ 10 h 12"/>
                <a:gd name="T10" fmla="*/ 24 w 11"/>
                <a:gd name="T11" fmla="*/ 7 h 12"/>
                <a:gd name="T12" fmla="*/ 21 w 11"/>
                <a:gd name="T13" fmla="*/ 7 h 12"/>
                <a:gd name="T14" fmla="*/ 21 w 11"/>
                <a:gd name="T15" fmla="*/ 7 h 12"/>
                <a:gd name="T16" fmla="*/ 19 w 11"/>
                <a:gd name="T17" fmla="*/ 7 h 12"/>
                <a:gd name="T18" fmla="*/ 19 w 11"/>
                <a:gd name="T19" fmla="*/ 5 h 12"/>
                <a:gd name="T20" fmla="*/ 19 w 11"/>
                <a:gd name="T21" fmla="*/ 2 h 12"/>
                <a:gd name="T22" fmla="*/ 17 w 11"/>
                <a:gd name="T23" fmla="*/ 2 h 12"/>
                <a:gd name="T24" fmla="*/ 14 w 11"/>
                <a:gd name="T25" fmla="*/ 2 h 12"/>
                <a:gd name="T26" fmla="*/ 14 w 11"/>
                <a:gd name="T27" fmla="*/ 5 h 12"/>
                <a:gd name="T28" fmla="*/ 12 w 11"/>
                <a:gd name="T29" fmla="*/ 5 h 12"/>
                <a:gd name="T30" fmla="*/ 12 w 11"/>
                <a:gd name="T31" fmla="*/ 2 h 12"/>
                <a:gd name="T32" fmla="*/ 9 w 11"/>
                <a:gd name="T33" fmla="*/ 2 h 12"/>
                <a:gd name="T34" fmla="*/ 7 w 11"/>
                <a:gd name="T35" fmla="*/ 2 h 12"/>
                <a:gd name="T36" fmla="*/ 5 w 11"/>
                <a:gd name="T37" fmla="*/ 5 h 12"/>
                <a:gd name="T38" fmla="*/ 7 w 11"/>
                <a:gd name="T39" fmla="*/ 7 h 12"/>
                <a:gd name="T40" fmla="*/ 5 w 11"/>
                <a:gd name="T41" fmla="*/ 7 h 12"/>
                <a:gd name="T42" fmla="*/ 2 w 11"/>
                <a:gd name="T43" fmla="*/ 7 h 12"/>
                <a:gd name="T44" fmla="*/ 0 w 11"/>
                <a:gd name="T45" fmla="*/ 10 h 12"/>
                <a:gd name="T46" fmla="*/ 0 w 11"/>
                <a:gd name="T47" fmla="*/ 10 h 12"/>
                <a:gd name="T48" fmla="*/ 0 w 11"/>
                <a:gd name="T49" fmla="*/ 12 h 12"/>
                <a:gd name="T50" fmla="*/ 2 w 11"/>
                <a:gd name="T51" fmla="*/ 15 h 12"/>
                <a:gd name="T52" fmla="*/ 2 w 11"/>
                <a:gd name="T53" fmla="*/ 17 h 12"/>
                <a:gd name="T54" fmla="*/ 0 w 11"/>
                <a:gd name="T55" fmla="*/ 17 h 12"/>
                <a:gd name="T56" fmla="*/ 0 w 11"/>
                <a:gd name="T57" fmla="*/ 19 h 12"/>
                <a:gd name="T58" fmla="*/ 0 w 11"/>
                <a:gd name="T59" fmla="*/ 22 h 12"/>
                <a:gd name="T60" fmla="*/ 2 w 11"/>
                <a:gd name="T61" fmla="*/ 22 h 12"/>
                <a:gd name="T62" fmla="*/ 5 w 11"/>
                <a:gd name="T63" fmla="*/ 22 h 12"/>
                <a:gd name="T64" fmla="*/ 7 w 11"/>
                <a:gd name="T65" fmla="*/ 22 h 12"/>
                <a:gd name="T66" fmla="*/ 5 w 11"/>
                <a:gd name="T67" fmla="*/ 24 h 12"/>
                <a:gd name="T68" fmla="*/ 7 w 11"/>
                <a:gd name="T69" fmla="*/ 27 h 12"/>
                <a:gd name="T70" fmla="*/ 9 w 11"/>
                <a:gd name="T71" fmla="*/ 27 h 12"/>
                <a:gd name="T72" fmla="*/ 12 w 11"/>
                <a:gd name="T73" fmla="*/ 27 h 12"/>
                <a:gd name="T74" fmla="*/ 12 w 11"/>
                <a:gd name="T75" fmla="*/ 24 h 12"/>
                <a:gd name="T76" fmla="*/ 14 w 11"/>
                <a:gd name="T77" fmla="*/ 24 h 12"/>
                <a:gd name="T78" fmla="*/ 14 w 11"/>
                <a:gd name="T79" fmla="*/ 27 h 12"/>
                <a:gd name="T80" fmla="*/ 17 w 11"/>
                <a:gd name="T81" fmla="*/ 27 h 12"/>
                <a:gd name="T82" fmla="*/ 19 w 11"/>
                <a:gd name="T83" fmla="*/ 27 h 12"/>
                <a:gd name="T84" fmla="*/ 19 w 11"/>
                <a:gd name="T85" fmla="*/ 24 h 12"/>
                <a:gd name="T86" fmla="*/ 19 w 11"/>
                <a:gd name="T87" fmla="*/ 22 h 12"/>
                <a:gd name="T88" fmla="*/ 21 w 11"/>
                <a:gd name="T89" fmla="*/ 22 h 12"/>
                <a:gd name="T90" fmla="*/ 21 w 11"/>
                <a:gd name="T91" fmla="*/ 22 h 12"/>
                <a:gd name="T92" fmla="*/ 24 w 11"/>
                <a:gd name="T93" fmla="*/ 19 h 12"/>
                <a:gd name="T94" fmla="*/ 26 w 11"/>
                <a:gd name="T95" fmla="*/ 19 h 12"/>
                <a:gd name="T96" fmla="*/ 24 w 11"/>
                <a:gd name="T97" fmla="*/ 17 h 12"/>
                <a:gd name="T98" fmla="*/ 14 w 11"/>
                <a:gd name="T99" fmla="*/ 19 h 12"/>
                <a:gd name="T100" fmla="*/ 7 w 11"/>
                <a:gd name="T101" fmla="*/ 17 h 12"/>
                <a:gd name="T102" fmla="*/ 9 w 11"/>
                <a:gd name="T103" fmla="*/ 10 h 12"/>
                <a:gd name="T104" fmla="*/ 17 w 11"/>
                <a:gd name="T105" fmla="*/ 12 h 12"/>
                <a:gd name="T106" fmla="*/ 14 w 11"/>
                <a:gd name="T107" fmla="*/ 19 h 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2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0" y="7"/>
                  </a:cubicBezTo>
                  <a:close/>
                  <a:moveTo>
                    <a:pt x="6" y="8"/>
                  </a:moveTo>
                  <a:cubicBezTo>
                    <a:pt x="5" y="8"/>
                    <a:pt x="4" y="8"/>
                    <a:pt x="3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6" y="4"/>
                    <a:pt x="7" y="4"/>
                    <a:pt x="7" y="5"/>
                  </a:cubicBezTo>
                  <a:cubicBezTo>
                    <a:pt x="8" y="6"/>
                    <a:pt x="7" y="8"/>
                    <a:pt x="6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4" name="Freeform 228"/>
            <p:cNvSpPr>
              <a:spLocks noEditPoints="1" noChangeArrowheads="1"/>
            </p:cNvSpPr>
            <p:nvPr/>
          </p:nvSpPr>
          <p:spPr bwMode="auto">
            <a:xfrm>
              <a:off x="3904" y="1758"/>
              <a:ext cx="21" cy="21"/>
            </a:xfrm>
            <a:custGeom>
              <a:avLst/>
              <a:gdLst>
                <a:gd name="T0" fmla="*/ 19 w 9"/>
                <a:gd name="T1" fmla="*/ 12 h 9"/>
                <a:gd name="T2" fmla="*/ 19 w 9"/>
                <a:gd name="T3" fmla="*/ 12 h 9"/>
                <a:gd name="T4" fmla="*/ 19 w 9"/>
                <a:gd name="T5" fmla="*/ 12 h 9"/>
                <a:gd name="T6" fmla="*/ 19 w 9"/>
                <a:gd name="T7" fmla="*/ 9 h 9"/>
                <a:gd name="T8" fmla="*/ 21 w 9"/>
                <a:gd name="T9" fmla="*/ 7 h 9"/>
                <a:gd name="T10" fmla="*/ 19 w 9"/>
                <a:gd name="T11" fmla="*/ 7 h 9"/>
                <a:gd name="T12" fmla="*/ 19 w 9"/>
                <a:gd name="T13" fmla="*/ 5 h 9"/>
                <a:gd name="T14" fmla="*/ 16 w 9"/>
                <a:gd name="T15" fmla="*/ 7 h 9"/>
                <a:gd name="T16" fmla="*/ 16 w 9"/>
                <a:gd name="T17" fmla="*/ 5 h 9"/>
                <a:gd name="T18" fmla="*/ 16 w 9"/>
                <a:gd name="T19" fmla="*/ 5 h 9"/>
                <a:gd name="T20" fmla="*/ 14 w 9"/>
                <a:gd name="T21" fmla="*/ 2 h 9"/>
                <a:gd name="T22" fmla="*/ 14 w 9"/>
                <a:gd name="T23" fmla="*/ 2 h 9"/>
                <a:gd name="T24" fmla="*/ 12 w 9"/>
                <a:gd name="T25" fmla="*/ 2 h 9"/>
                <a:gd name="T26" fmla="*/ 12 w 9"/>
                <a:gd name="T27" fmla="*/ 5 h 9"/>
                <a:gd name="T28" fmla="*/ 9 w 9"/>
                <a:gd name="T29" fmla="*/ 5 h 9"/>
                <a:gd name="T30" fmla="*/ 9 w 9"/>
                <a:gd name="T31" fmla="*/ 2 h 9"/>
                <a:gd name="T32" fmla="*/ 7 w 9"/>
                <a:gd name="T33" fmla="*/ 2 h 9"/>
                <a:gd name="T34" fmla="*/ 5 w 9"/>
                <a:gd name="T35" fmla="*/ 2 h 9"/>
                <a:gd name="T36" fmla="*/ 5 w 9"/>
                <a:gd name="T37" fmla="*/ 5 h 9"/>
                <a:gd name="T38" fmla="*/ 5 w 9"/>
                <a:gd name="T39" fmla="*/ 5 h 9"/>
                <a:gd name="T40" fmla="*/ 5 w 9"/>
                <a:gd name="T41" fmla="*/ 7 h 9"/>
                <a:gd name="T42" fmla="*/ 2 w 9"/>
                <a:gd name="T43" fmla="*/ 7 h 9"/>
                <a:gd name="T44" fmla="*/ 0 w 9"/>
                <a:gd name="T45" fmla="*/ 7 h 9"/>
                <a:gd name="T46" fmla="*/ 0 w 9"/>
                <a:gd name="T47" fmla="*/ 9 h 9"/>
                <a:gd name="T48" fmla="*/ 2 w 9"/>
                <a:gd name="T49" fmla="*/ 9 h 9"/>
                <a:gd name="T50" fmla="*/ 2 w 9"/>
                <a:gd name="T51" fmla="*/ 12 h 9"/>
                <a:gd name="T52" fmla="*/ 2 w 9"/>
                <a:gd name="T53" fmla="*/ 12 h 9"/>
                <a:gd name="T54" fmla="*/ 2 w 9"/>
                <a:gd name="T55" fmla="*/ 14 h 9"/>
                <a:gd name="T56" fmla="*/ 0 w 9"/>
                <a:gd name="T57" fmla="*/ 14 h 9"/>
                <a:gd name="T58" fmla="*/ 2 w 9"/>
                <a:gd name="T59" fmla="*/ 16 h 9"/>
                <a:gd name="T60" fmla="*/ 2 w 9"/>
                <a:gd name="T61" fmla="*/ 16 h 9"/>
                <a:gd name="T62" fmla="*/ 5 w 9"/>
                <a:gd name="T63" fmla="*/ 16 h 9"/>
                <a:gd name="T64" fmla="*/ 5 w 9"/>
                <a:gd name="T65" fmla="*/ 19 h 9"/>
                <a:gd name="T66" fmla="*/ 5 w 9"/>
                <a:gd name="T67" fmla="*/ 19 h 9"/>
                <a:gd name="T68" fmla="*/ 7 w 9"/>
                <a:gd name="T69" fmla="*/ 21 h 9"/>
                <a:gd name="T70" fmla="*/ 7 w 9"/>
                <a:gd name="T71" fmla="*/ 21 h 9"/>
                <a:gd name="T72" fmla="*/ 9 w 9"/>
                <a:gd name="T73" fmla="*/ 21 h 9"/>
                <a:gd name="T74" fmla="*/ 9 w 9"/>
                <a:gd name="T75" fmla="*/ 19 h 9"/>
                <a:gd name="T76" fmla="*/ 12 w 9"/>
                <a:gd name="T77" fmla="*/ 19 h 9"/>
                <a:gd name="T78" fmla="*/ 12 w 9"/>
                <a:gd name="T79" fmla="*/ 21 h 9"/>
                <a:gd name="T80" fmla="*/ 14 w 9"/>
                <a:gd name="T81" fmla="*/ 21 h 9"/>
                <a:gd name="T82" fmla="*/ 16 w 9"/>
                <a:gd name="T83" fmla="*/ 21 h 9"/>
                <a:gd name="T84" fmla="*/ 16 w 9"/>
                <a:gd name="T85" fmla="*/ 19 h 9"/>
                <a:gd name="T86" fmla="*/ 16 w 9"/>
                <a:gd name="T87" fmla="*/ 16 h 9"/>
                <a:gd name="T88" fmla="*/ 16 w 9"/>
                <a:gd name="T89" fmla="*/ 16 h 9"/>
                <a:gd name="T90" fmla="*/ 19 w 9"/>
                <a:gd name="T91" fmla="*/ 16 h 9"/>
                <a:gd name="T92" fmla="*/ 21 w 9"/>
                <a:gd name="T93" fmla="*/ 16 h 9"/>
                <a:gd name="T94" fmla="*/ 21 w 9"/>
                <a:gd name="T95" fmla="*/ 14 h 9"/>
                <a:gd name="T96" fmla="*/ 19 w 9"/>
                <a:gd name="T97" fmla="*/ 12 h 9"/>
                <a:gd name="T98" fmla="*/ 12 w 9"/>
                <a:gd name="T99" fmla="*/ 14 h 9"/>
                <a:gd name="T100" fmla="*/ 7 w 9"/>
                <a:gd name="T101" fmla="*/ 14 h 9"/>
                <a:gd name="T102" fmla="*/ 9 w 9"/>
                <a:gd name="T103" fmla="*/ 7 h 9"/>
                <a:gd name="T104" fmla="*/ 14 w 9"/>
                <a:gd name="T105" fmla="*/ 9 h 9"/>
                <a:gd name="T106" fmla="*/ 12 w 9"/>
                <a:gd name="T107" fmla="*/ 14 h 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5"/>
                  </a:cubicBezTo>
                  <a:close/>
                  <a:moveTo>
                    <a:pt x="5" y="6"/>
                  </a:moveTo>
                  <a:cubicBezTo>
                    <a:pt x="4" y="7"/>
                    <a:pt x="3" y="6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5"/>
                    <a:pt x="6" y="6"/>
                    <a:pt x="5" y="6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5" name="Freeform 229"/>
            <p:cNvSpPr>
              <a:spLocks noChangeArrowheads="1"/>
            </p:cNvSpPr>
            <p:nvPr/>
          </p:nvSpPr>
          <p:spPr bwMode="auto">
            <a:xfrm>
              <a:off x="3868" y="1660"/>
              <a:ext cx="31" cy="29"/>
            </a:xfrm>
            <a:custGeom>
              <a:avLst/>
              <a:gdLst>
                <a:gd name="T0" fmla="*/ 24 w 13"/>
                <a:gd name="T1" fmla="*/ 29 h 12"/>
                <a:gd name="T2" fmla="*/ 24 w 13"/>
                <a:gd name="T3" fmla="*/ 22 h 12"/>
                <a:gd name="T4" fmla="*/ 24 w 13"/>
                <a:gd name="T5" fmla="*/ 12 h 12"/>
                <a:gd name="T6" fmla="*/ 24 w 13"/>
                <a:gd name="T7" fmla="*/ 12 h 12"/>
                <a:gd name="T8" fmla="*/ 24 w 13"/>
                <a:gd name="T9" fmla="*/ 27 h 12"/>
                <a:gd name="T10" fmla="*/ 26 w 13"/>
                <a:gd name="T11" fmla="*/ 29 h 12"/>
                <a:gd name="T12" fmla="*/ 31 w 13"/>
                <a:gd name="T13" fmla="*/ 24 h 12"/>
                <a:gd name="T14" fmla="*/ 29 w 13"/>
                <a:gd name="T15" fmla="*/ 7 h 12"/>
                <a:gd name="T16" fmla="*/ 29 w 13"/>
                <a:gd name="T17" fmla="*/ 7 h 12"/>
                <a:gd name="T18" fmla="*/ 29 w 13"/>
                <a:gd name="T19" fmla="*/ 7 h 12"/>
                <a:gd name="T20" fmla="*/ 29 w 13"/>
                <a:gd name="T21" fmla="*/ 7 h 12"/>
                <a:gd name="T22" fmla="*/ 19 w 13"/>
                <a:gd name="T23" fmla="*/ 2 h 12"/>
                <a:gd name="T24" fmla="*/ 19 w 13"/>
                <a:gd name="T25" fmla="*/ 2 h 12"/>
                <a:gd name="T26" fmla="*/ 14 w 13"/>
                <a:gd name="T27" fmla="*/ 2 h 12"/>
                <a:gd name="T28" fmla="*/ 2 w 13"/>
                <a:gd name="T29" fmla="*/ 10 h 12"/>
                <a:gd name="T30" fmla="*/ 2 w 13"/>
                <a:gd name="T31" fmla="*/ 27 h 12"/>
                <a:gd name="T32" fmla="*/ 5 w 13"/>
                <a:gd name="T33" fmla="*/ 29 h 12"/>
                <a:gd name="T34" fmla="*/ 7 w 13"/>
                <a:gd name="T35" fmla="*/ 27 h 12"/>
                <a:gd name="T36" fmla="*/ 7 w 13"/>
                <a:gd name="T37" fmla="*/ 12 h 12"/>
                <a:gd name="T38" fmla="*/ 7 w 13"/>
                <a:gd name="T39" fmla="*/ 12 h 12"/>
                <a:gd name="T40" fmla="*/ 10 w 13"/>
                <a:gd name="T41" fmla="*/ 22 h 12"/>
                <a:gd name="T42" fmla="*/ 10 w 13"/>
                <a:gd name="T43" fmla="*/ 29 h 12"/>
                <a:gd name="T44" fmla="*/ 24 w 13"/>
                <a:gd name="T45" fmla="*/ 29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" h="12">
                  <a:moveTo>
                    <a:pt x="10" y="12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0" y="0"/>
                    <a:pt x="1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6" name="Freeform 230"/>
            <p:cNvSpPr>
              <a:spLocks noChangeArrowheads="1"/>
            </p:cNvSpPr>
            <p:nvPr/>
          </p:nvSpPr>
          <p:spPr bwMode="auto">
            <a:xfrm>
              <a:off x="3878" y="1648"/>
              <a:ext cx="12" cy="12"/>
            </a:xfrm>
            <a:custGeom>
              <a:avLst/>
              <a:gdLst>
                <a:gd name="T0" fmla="*/ 5 w 5"/>
                <a:gd name="T1" fmla="*/ 12 h 5"/>
                <a:gd name="T2" fmla="*/ 12 w 5"/>
                <a:gd name="T3" fmla="*/ 5 h 5"/>
                <a:gd name="T4" fmla="*/ 5 w 5"/>
                <a:gd name="T5" fmla="*/ 0 h 5"/>
                <a:gd name="T6" fmla="*/ 0 w 5"/>
                <a:gd name="T7" fmla="*/ 7 h 5"/>
                <a:gd name="T8" fmla="*/ 5 w 5"/>
                <a:gd name="T9" fmla="*/ 1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7" name="Freeform 231"/>
            <p:cNvSpPr>
              <a:spLocks noEditPoints="1" noChangeArrowheads="1"/>
            </p:cNvSpPr>
            <p:nvPr/>
          </p:nvSpPr>
          <p:spPr bwMode="auto">
            <a:xfrm>
              <a:off x="3895" y="1686"/>
              <a:ext cx="23" cy="43"/>
            </a:xfrm>
            <a:custGeom>
              <a:avLst/>
              <a:gdLst>
                <a:gd name="T0" fmla="*/ 12 w 10"/>
                <a:gd name="T1" fmla="*/ 41 h 18"/>
                <a:gd name="T2" fmla="*/ 23 w 10"/>
                <a:gd name="T3" fmla="*/ 29 h 18"/>
                <a:gd name="T4" fmla="*/ 12 w 10"/>
                <a:gd name="T5" fmla="*/ 0 h 18"/>
                <a:gd name="T6" fmla="*/ 0 w 10"/>
                <a:gd name="T7" fmla="*/ 31 h 18"/>
                <a:gd name="T8" fmla="*/ 12 w 10"/>
                <a:gd name="T9" fmla="*/ 41 h 18"/>
                <a:gd name="T10" fmla="*/ 18 w 10"/>
                <a:gd name="T11" fmla="*/ 29 h 18"/>
                <a:gd name="T12" fmla="*/ 12 w 10"/>
                <a:gd name="T13" fmla="*/ 38 h 18"/>
                <a:gd name="T14" fmla="*/ 18 w 10"/>
                <a:gd name="T15" fmla="*/ 2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8">
                  <a:moveTo>
                    <a:pt x="5" y="17"/>
                  </a:moveTo>
                  <a:cubicBezTo>
                    <a:pt x="8" y="17"/>
                    <a:pt x="10" y="15"/>
                    <a:pt x="10" y="12"/>
                  </a:cubicBezTo>
                  <a:cubicBezTo>
                    <a:pt x="10" y="7"/>
                    <a:pt x="5" y="0"/>
                    <a:pt x="5" y="0"/>
                  </a:cubicBezTo>
                  <a:cubicBezTo>
                    <a:pt x="5" y="0"/>
                    <a:pt x="0" y="8"/>
                    <a:pt x="0" y="13"/>
                  </a:cubicBezTo>
                  <a:cubicBezTo>
                    <a:pt x="0" y="15"/>
                    <a:pt x="2" y="18"/>
                    <a:pt x="5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6"/>
                    <a:pt x="5" y="16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8" name="Freeform 232"/>
            <p:cNvSpPr>
              <a:spLocks noEditPoints="1" noChangeArrowheads="1"/>
            </p:cNvSpPr>
            <p:nvPr/>
          </p:nvSpPr>
          <p:spPr bwMode="auto">
            <a:xfrm>
              <a:off x="3726" y="2531"/>
              <a:ext cx="36" cy="50"/>
            </a:xfrm>
            <a:custGeom>
              <a:avLst/>
              <a:gdLst>
                <a:gd name="T0" fmla="*/ 26 w 15"/>
                <a:gd name="T1" fmla="*/ 14 h 21"/>
                <a:gd name="T2" fmla="*/ 31 w 15"/>
                <a:gd name="T3" fmla="*/ 10 h 21"/>
                <a:gd name="T4" fmla="*/ 24 w 15"/>
                <a:gd name="T5" fmla="*/ 0 h 21"/>
                <a:gd name="T6" fmla="*/ 12 w 15"/>
                <a:gd name="T7" fmla="*/ 0 h 21"/>
                <a:gd name="T8" fmla="*/ 5 w 15"/>
                <a:gd name="T9" fmla="*/ 10 h 21"/>
                <a:gd name="T10" fmla="*/ 10 w 15"/>
                <a:gd name="T11" fmla="*/ 14 h 21"/>
                <a:gd name="T12" fmla="*/ 0 w 15"/>
                <a:gd name="T13" fmla="*/ 33 h 21"/>
                <a:gd name="T14" fmla="*/ 19 w 15"/>
                <a:gd name="T15" fmla="*/ 50 h 21"/>
                <a:gd name="T16" fmla="*/ 36 w 15"/>
                <a:gd name="T17" fmla="*/ 31 h 21"/>
                <a:gd name="T18" fmla="*/ 26 w 15"/>
                <a:gd name="T19" fmla="*/ 14 h 21"/>
                <a:gd name="T20" fmla="*/ 22 w 15"/>
                <a:gd name="T21" fmla="*/ 2 h 21"/>
                <a:gd name="T22" fmla="*/ 26 w 15"/>
                <a:gd name="T23" fmla="*/ 10 h 21"/>
                <a:gd name="T24" fmla="*/ 22 w 15"/>
                <a:gd name="T25" fmla="*/ 10 h 21"/>
                <a:gd name="T26" fmla="*/ 22 w 15"/>
                <a:gd name="T27" fmla="*/ 2 h 21"/>
                <a:gd name="T28" fmla="*/ 10 w 15"/>
                <a:gd name="T29" fmla="*/ 10 h 21"/>
                <a:gd name="T30" fmla="*/ 12 w 15"/>
                <a:gd name="T31" fmla="*/ 7 h 21"/>
                <a:gd name="T32" fmla="*/ 14 w 15"/>
                <a:gd name="T33" fmla="*/ 14 h 21"/>
                <a:gd name="T34" fmla="*/ 10 w 15"/>
                <a:gd name="T35" fmla="*/ 10 h 21"/>
                <a:gd name="T36" fmla="*/ 19 w 15"/>
                <a:gd name="T37" fmla="*/ 45 h 21"/>
                <a:gd name="T38" fmla="*/ 5 w 15"/>
                <a:gd name="T39" fmla="*/ 33 h 21"/>
                <a:gd name="T40" fmla="*/ 19 w 15"/>
                <a:gd name="T41" fmla="*/ 19 h 21"/>
                <a:gd name="T42" fmla="*/ 31 w 15"/>
                <a:gd name="T43" fmla="*/ 31 h 21"/>
                <a:gd name="T44" fmla="*/ 19 w 15"/>
                <a:gd name="T45" fmla="*/ 45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" h="21">
                  <a:moveTo>
                    <a:pt x="11" y="6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0" y="10"/>
                    <a:pt x="0" y="14"/>
                  </a:cubicBezTo>
                  <a:cubicBezTo>
                    <a:pt x="0" y="18"/>
                    <a:pt x="3" y="21"/>
                    <a:pt x="8" y="21"/>
                  </a:cubicBezTo>
                  <a:cubicBezTo>
                    <a:pt x="12" y="21"/>
                    <a:pt x="15" y="18"/>
                    <a:pt x="15" y="13"/>
                  </a:cubicBezTo>
                  <a:cubicBezTo>
                    <a:pt x="15" y="10"/>
                    <a:pt x="14" y="8"/>
                    <a:pt x="11" y="6"/>
                  </a:cubicBezTo>
                  <a:close/>
                  <a:moveTo>
                    <a:pt x="9" y="1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1"/>
                  </a:lnTo>
                  <a:close/>
                  <a:moveTo>
                    <a:pt x="4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" y="4"/>
                  </a:lnTo>
                  <a:close/>
                  <a:moveTo>
                    <a:pt x="8" y="19"/>
                  </a:moveTo>
                  <a:cubicBezTo>
                    <a:pt x="5" y="19"/>
                    <a:pt x="2" y="17"/>
                    <a:pt x="2" y="14"/>
                  </a:cubicBezTo>
                  <a:cubicBezTo>
                    <a:pt x="2" y="10"/>
                    <a:pt x="4" y="8"/>
                    <a:pt x="8" y="8"/>
                  </a:cubicBezTo>
                  <a:cubicBezTo>
                    <a:pt x="11" y="8"/>
                    <a:pt x="13" y="10"/>
                    <a:pt x="13" y="13"/>
                  </a:cubicBezTo>
                  <a:cubicBezTo>
                    <a:pt x="13" y="17"/>
                    <a:pt x="11" y="19"/>
                    <a:pt x="8" y="19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99" name="Freeform 233"/>
            <p:cNvSpPr>
              <a:spLocks noEditPoints="1" noChangeArrowheads="1"/>
            </p:cNvSpPr>
            <p:nvPr/>
          </p:nvSpPr>
          <p:spPr bwMode="auto">
            <a:xfrm>
              <a:off x="3956" y="1824"/>
              <a:ext cx="26" cy="26"/>
            </a:xfrm>
            <a:custGeom>
              <a:avLst/>
              <a:gdLst>
                <a:gd name="T0" fmla="*/ 26 w 11"/>
                <a:gd name="T1" fmla="*/ 14 h 11"/>
                <a:gd name="T2" fmla="*/ 24 w 11"/>
                <a:gd name="T3" fmla="*/ 14 h 11"/>
                <a:gd name="T4" fmla="*/ 24 w 11"/>
                <a:gd name="T5" fmla="*/ 12 h 11"/>
                <a:gd name="T6" fmla="*/ 26 w 11"/>
                <a:gd name="T7" fmla="*/ 12 h 11"/>
                <a:gd name="T8" fmla="*/ 26 w 11"/>
                <a:gd name="T9" fmla="*/ 9 h 11"/>
                <a:gd name="T10" fmla="*/ 26 w 11"/>
                <a:gd name="T11" fmla="*/ 7 h 11"/>
                <a:gd name="T12" fmla="*/ 24 w 11"/>
                <a:gd name="T13" fmla="*/ 7 h 11"/>
                <a:gd name="T14" fmla="*/ 21 w 11"/>
                <a:gd name="T15" fmla="*/ 7 h 11"/>
                <a:gd name="T16" fmla="*/ 19 w 11"/>
                <a:gd name="T17" fmla="*/ 7 h 11"/>
                <a:gd name="T18" fmla="*/ 21 w 11"/>
                <a:gd name="T19" fmla="*/ 5 h 11"/>
                <a:gd name="T20" fmla="*/ 19 w 11"/>
                <a:gd name="T21" fmla="*/ 2 h 11"/>
                <a:gd name="T22" fmla="*/ 17 w 11"/>
                <a:gd name="T23" fmla="*/ 0 h 11"/>
                <a:gd name="T24" fmla="*/ 14 w 11"/>
                <a:gd name="T25" fmla="*/ 2 h 11"/>
                <a:gd name="T26" fmla="*/ 14 w 11"/>
                <a:gd name="T27" fmla="*/ 5 h 11"/>
                <a:gd name="T28" fmla="*/ 12 w 11"/>
                <a:gd name="T29" fmla="*/ 5 h 11"/>
                <a:gd name="T30" fmla="*/ 12 w 11"/>
                <a:gd name="T31" fmla="*/ 2 h 11"/>
                <a:gd name="T32" fmla="*/ 9 w 11"/>
                <a:gd name="T33" fmla="*/ 0 h 11"/>
                <a:gd name="T34" fmla="*/ 7 w 11"/>
                <a:gd name="T35" fmla="*/ 2 h 11"/>
                <a:gd name="T36" fmla="*/ 7 w 11"/>
                <a:gd name="T37" fmla="*/ 5 h 11"/>
                <a:gd name="T38" fmla="*/ 7 w 11"/>
                <a:gd name="T39" fmla="*/ 7 h 11"/>
                <a:gd name="T40" fmla="*/ 5 w 11"/>
                <a:gd name="T41" fmla="*/ 7 h 11"/>
                <a:gd name="T42" fmla="*/ 5 w 11"/>
                <a:gd name="T43" fmla="*/ 7 h 11"/>
                <a:gd name="T44" fmla="*/ 2 w 11"/>
                <a:gd name="T45" fmla="*/ 7 h 11"/>
                <a:gd name="T46" fmla="*/ 0 w 11"/>
                <a:gd name="T47" fmla="*/ 9 h 11"/>
                <a:gd name="T48" fmla="*/ 2 w 11"/>
                <a:gd name="T49" fmla="*/ 12 h 11"/>
                <a:gd name="T50" fmla="*/ 2 w 11"/>
                <a:gd name="T51" fmla="*/ 12 h 11"/>
                <a:gd name="T52" fmla="*/ 2 w 11"/>
                <a:gd name="T53" fmla="*/ 14 h 11"/>
                <a:gd name="T54" fmla="*/ 2 w 11"/>
                <a:gd name="T55" fmla="*/ 17 h 11"/>
                <a:gd name="T56" fmla="*/ 0 w 11"/>
                <a:gd name="T57" fmla="*/ 19 h 11"/>
                <a:gd name="T58" fmla="*/ 2 w 11"/>
                <a:gd name="T59" fmla="*/ 19 h 11"/>
                <a:gd name="T60" fmla="*/ 5 w 11"/>
                <a:gd name="T61" fmla="*/ 21 h 11"/>
                <a:gd name="T62" fmla="*/ 5 w 11"/>
                <a:gd name="T63" fmla="*/ 21 h 11"/>
                <a:gd name="T64" fmla="*/ 7 w 11"/>
                <a:gd name="T65" fmla="*/ 21 h 11"/>
                <a:gd name="T66" fmla="*/ 7 w 11"/>
                <a:gd name="T67" fmla="*/ 24 h 11"/>
                <a:gd name="T68" fmla="*/ 7 w 11"/>
                <a:gd name="T69" fmla="*/ 26 h 11"/>
                <a:gd name="T70" fmla="*/ 9 w 11"/>
                <a:gd name="T71" fmla="*/ 26 h 11"/>
                <a:gd name="T72" fmla="*/ 12 w 11"/>
                <a:gd name="T73" fmla="*/ 26 h 11"/>
                <a:gd name="T74" fmla="*/ 12 w 11"/>
                <a:gd name="T75" fmla="*/ 24 h 11"/>
                <a:gd name="T76" fmla="*/ 14 w 11"/>
                <a:gd name="T77" fmla="*/ 24 h 11"/>
                <a:gd name="T78" fmla="*/ 17 w 11"/>
                <a:gd name="T79" fmla="*/ 26 h 11"/>
                <a:gd name="T80" fmla="*/ 19 w 11"/>
                <a:gd name="T81" fmla="*/ 26 h 11"/>
                <a:gd name="T82" fmla="*/ 19 w 11"/>
                <a:gd name="T83" fmla="*/ 26 h 11"/>
                <a:gd name="T84" fmla="*/ 21 w 11"/>
                <a:gd name="T85" fmla="*/ 24 h 11"/>
                <a:gd name="T86" fmla="*/ 21 w 11"/>
                <a:gd name="T87" fmla="*/ 21 h 11"/>
                <a:gd name="T88" fmla="*/ 21 w 11"/>
                <a:gd name="T89" fmla="*/ 19 h 11"/>
                <a:gd name="T90" fmla="*/ 24 w 11"/>
                <a:gd name="T91" fmla="*/ 21 h 11"/>
                <a:gd name="T92" fmla="*/ 26 w 11"/>
                <a:gd name="T93" fmla="*/ 19 h 11"/>
                <a:gd name="T94" fmla="*/ 26 w 11"/>
                <a:gd name="T95" fmla="*/ 17 h 11"/>
                <a:gd name="T96" fmla="*/ 26 w 11"/>
                <a:gd name="T97" fmla="*/ 14 h 11"/>
                <a:gd name="T98" fmla="*/ 17 w 11"/>
                <a:gd name="T99" fmla="*/ 19 h 11"/>
                <a:gd name="T100" fmla="*/ 9 w 11"/>
                <a:gd name="T101" fmla="*/ 17 h 11"/>
                <a:gd name="T102" fmla="*/ 12 w 11"/>
                <a:gd name="T103" fmla="*/ 9 h 11"/>
                <a:gd name="T104" fmla="*/ 19 w 11"/>
                <a:gd name="T105" fmla="*/ 12 h 11"/>
                <a:gd name="T106" fmla="*/ 17 w 11"/>
                <a:gd name="T107" fmla="*/ 19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lose/>
                  <a:moveTo>
                    <a:pt x="7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3" y="6"/>
                    <a:pt x="4" y="4"/>
                    <a:pt x="5" y="4"/>
                  </a:cubicBezTo>
                  <a:cubicBezTo>
                    <a:pt x="6" y="3"/>
                    <a:pt x="7" y="4"/>
                    <a:pt x="8" y="5"/>
                  </a:cubicBezTo>
                  <a:cubicBezTo>
                    <a:pt x="8" y="6"/>
                    <a:pt x="8" y="7"/>
                    <a:pt x="7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0" name="Freeform 234"/>
            <p:cNvSpPr>
              <a:spLocks noEditPoints="1" noChangeArrowheads="1"/>
            </p:cNvSpPr>
            <p:nvPr/>
          </p:nvSpPr>
          <p:spPr bwMode="auto">
            <a:xfrm>
              <a:off x="4233" y="2061"/>
              <a:ext cx="26" cy="27"/>
            </a:xfrm>
            <a:custGeom>
              <a:avLst/>
              <a:gdLst>
                <a:gd name="T0" fmla="*/ 24 w 11"/>
                <a:gd name="T1" fmla="*/ 15 h 11"/>
                <a:gd name="T2" fmla="*/ 24 w 11"/>
                <a:gd name="T3" fmla="*/ 15 h 11"/>
                <a:gd name="T4" fmla="*/ 21 w 11"/>
                <a:gd name="T5" fmla="*/ 12 h 11"/>
                <a:gd name="T6" fmla="*/ 24 w 11"/>
                <a:gd name="T7" fmla="*/ 12 h 11"/>
                <a:gd name="T8" fmla="*/ 26 w 11"/>
                <a:gd name="T9" fmla="*/ 10 h 11"/>
                <a:gd name="T10" fmla="*/ 24 w 11"/>
                <a:gd name="T11" fmla="*/ 7 h 11"/>
                <a:gd name="T12" fmla="*/ 21 w 11"/>
                <a:gd name="T13" fmla="*/ 7 h 11"/>
                <a:gd name="T14" fmla="*/ 21 w 11"/>
                <a:gd name="T15" fmla="*/ 7 h 11"/>
                <a:gd name="T16" fmla="*/ 19 w 11"/>
                <a:gd name="T17" fmla="*/ 5 h 11"/>
                <a:gd name="T18" fmla="*/ 19 w 11"/>
                <a:gd name="T19" fmla="*/ 5 h 11"/>
                <a:gd name="T20" fmla="*/ 19 w 11"/>
                <a:gd name="T21" fmla="*/ 2 h 11"/>
                <a:gd name="T22" fmla="*/ 17 w 11"/>
                <a:gd name="T23" fmla="*/ 0 h 11"/>
                <a:gd name="T24" fmla="*/ 14 w 11"/>
                <a:gd name="T25" fmla="*/ 2 h 11"/>
                <a:gd name="T26" fmla="*/ 14 w 11"/>
                <a:gd name="T27" fmla="*/ 2 h 11"/>
                <a:gd name="T28" fmla="*/ 12 w 11"/>
                <a:gd name="T29" fmla="*/ 2 h 11"/>
                <a:gd name="T30" fmla="*/ 12 w 11"/>
                <a:gd name="T31" fmla="*/ 2 h 11"/>
                <a:gd name="T32" fmla="*/ 9 w 11"/>
                <a:gd name="T33" fmla="*/ 0 h 11"/>
                <a:gd name="T34" fmla="*/ 7 w 11"/>
                <a:gd name="T35" fmla="*/ 2 h 11"/>
                <a:gd name="T36" fmla="*/ 5 w 11"/>
                <a:gd name="T37" fmla="*/ 5 h 11"/>
                <a:gd name="T38" fmla="*/ 7 w 11"/>
                <a:gd name="T39" fmla="*/ 5 h 11"/>
                <a:gd name="T40" fmla="*/ 5 w 11"/>
                <a:gd name="T41" fmla="*/ 7 h 11"/>
                <a:gd name="T42" fmla="*/ 2 w 11"/>
                <a:gd name="T43" fmla="*/ 7 h 11"/>
                <a:gd name="T44" fmla="*/ 0 w 11"/>
                <a:gd name="T45" fmla="*/ 7 h 11"/>
                <a:gd name="T46" fmla="*/ 0 w 11"/>
                <a:gd name="T47" fmla="*/ 10 h 11"/>
                <a:gd name="T48" fmla="*/ 0 w 11"/>
                <a:gd name="T49" fmla="*/ 12 h 11"/>
                <a:gd name="T50" fmla="*/ 2 w 11"/>
                <a:gd name="T51" fmla="*/ 12 h 11"/>
                <a:gd name="T52" fmla="*/ 2 w 11"/>
                <a:gd name="T53" fmla="*/ 15 h 11"/>
                <a:gd name="T54" fmla="*/ 0 w 11"/>
                <a:gd name="T55" fmla="*/ 15 h 11"/>
                <a:gd name="T56" fmla="*/ 0 w 11"/>
                <a:gd name="T57" fmla="*/ 20 h 11"/>
                <a:gd name="T58" fmla="*/ 0 w 11"/>
                <a:gd name="T59" fmla="*/ 20 h 11"/>
                <a:gd name="T60" fmla="*/ 2 w 11"/>
                <a:gd name="T61" fmla="*/ 22 h 11"/>
                <a:gd name="T62" fmla="*/ 5 w 11"/>
                <a:gd name="T63" fmla="*/ 20 h 11"/>
                <a:gd name="T64" fmla="*/ 7 w 11"/>
                <a:gd name="T65" fmla="*/ 22 h 11"/>
                <a:gd name="T66" fmla="*/ 5 w 11"/>
                <a:gd name="T67" fmla="*/ 25 h 11"/>
                <a:gd name="T68" fmla="*/ 7 w 11"/>
                <a:gd name="T69" fmla="*/ 27 h 11"/>
                <a:gd name="T70" fmla="*/ 9 w 11"/>
                <a:gd name="T71" fmla="*/ 27 h 11"/>
                <a:gd name="T72" fmla="*/ 12 w 11"/>
                <a:gd name="T73" fmla="*/ 27 h 11"/>
                <a:gd name="T74" fmla="*/ 12 w 11"/>
                <a:gd name="T75" fmla="*/ 25 h 11"/>
                <a:gd name="T76" fmla="*/ 14 w 11"/>
                <a:gd name="T77" fmla="*/ 25 h 11"/>
                <a:gd name="T78" fmla="*/ 14 w 11"/>
                <a:gd name="T79" fmla="*/ 27 h 11"/>
                <a:gd name="T80" fmla="*/ 17 w 11"/>
                <a:gd name="T81" fmla="*/ 27 h 11"/>
                <a:gd name="T82" fmla="*/ 19 w 11"/>
                <a:gd name="T83" fmla="*/ 27 h 11"/>
                <a:gd name="T84" fmla="*/ 19 w 11"/>
                <a:gd name="T85" fmla="*/ 25 h 11"/>
                <a:gd name="T86" fmla="*/ 19 w 11"/>
                <a:gd name="T87" fmla="*/ 22 h 11"/>
                <a:gd name="T88" fmla="*/ 21 w 11"/>
                <a:gd name="T89" fmla="*/ 20 h 11"/>
                <a:gd name="T90" fmla="*/ 21 w 11"/>
                <a:gd name="T91" fmla="*/ 22 h 11"/>
                <a:gd name="T92" fmla="*/ 24 w 11"/>
                <a:gd name="T93" fmla="*/ 20 h 11"/>
                <a:gd name="T94" fmla="*/ 26 w 11"/>
                <a:gd name="T95" fmla="*/ 17 h 11"/>
                <a:gd name="T96" fmla="*/ 24 w 11"/>
                <a:gd name="T97" fmla="*/ 15 h 11"/>
                <a:gd name="T98" fmla="*/ 14 w 11"/>
                <a:gd name="T99" fmla="*/ 20 h 11"/>
                <a:gd name="T100" fmla="*/ 7 w 11"/>
                <a:gd name="T101" fmla="*/ 17 h 11"/>
                <a:gd name="T102" fmla="*/ 9 w 11"/>
                <a:gd name="T103" fmla="*/ 10 h 11"/>
                <a:gd name="T104" fmla="*/ 17 w 11"/>
                <a:gd name="T105" fmla="*/ 12 h 11"/>
                <a:gd name="T106" fmla="*/ 14 w 11"/>
                <a:gd name="T107" fmla="*/ 20 h 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" h="11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9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lose/>
                  <a:moveTo>
                    <a:pt x="6" y="8"/>
                  </a:moveTo>
                  <a:cubicBezTo>
                    <a:pt x="5" y="8"/>
                    <a:pt x="4" y="8"/>
                    <a:pt x="3" y="7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6"/>
                    <a:pt x="7" y="7"/>
                    <a:pt x="6" y="8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1" name="Freeform 235"/>
            <p:cNvSpPr>
              <a:spLocks noChangeArrowheads="1"/>
            </p:cNvSpPr>
            <p:nvPr/>
          </p:nvSpPr>
          <p:spPr bwMode="auto">
            <a:xfrm>
              <a:off x="2637" y="2607"/>
              <a:ext cx="2406" cy="356"/>
            </a:xfrm>
            <a:custGeom>
              <a:avLst/>
              <a:gdLst>
                <a:gd name="T0" fmla="*/ 0 w 2406"/>
                <a:gd name="T1" fmla="*/ 0 h 356"/>
                <a:gd name="T2" fmla="*/ 1108 w 2406"/>
                <a:gd name="T3" fmla="*/ 335 h 356"/>
                <a:gd name="T4" fmla="*/ 1179 w 2406"/>
                <a:gd name="T5" fmla="*/ 335 h 356"/>
                <a:gd name="T6" fmla="*/ 2406 w 2406"/>
                <a:gd name="T7" fmla="*/ 7 h 356"/>
                <a:gd name="T8" fmla="*/ 2406 w 2406"/>
                <a:gd name="T9" fmla="*/ 60 h 356"/>
                <a:gd name="T10" fmla="*/ 1175 w 2406"/>
                <a:gd name="T11" fmla="*/ 356 h 356"/>
                <a:gd name="T12" fmla="*/ 1104 w 2406"/>
                <a:gd name="T13" fmla="*/ 356 h 356"/>
                <a:gd name="T14" fmla="*/ 0 w 2406"/>
                <a:gd name="T15" fmla="*/ 41 h 356"/>
                <a:gd name="T16" fmla="*/ 0 w 2406"/>
                <a:gd name="T17" fmla="*/ 0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06" h="356">
                  <a:moveTo>
                    <a:pt x="0" y="0"/>
                  </a:moveTo>
                  <a:lnTo>
                    <a:pt x="1108" y="335"/>
                  </a:lnTo>
                  <a:lnTo>
                    <a:pt x="1179" y="335"/>
                  </a:lnTo>
                  <a:lnTo>
                    <a:pt x="2406" y="7"/>
                  </a:lnTo>
                  <a:lnTo>
                    <a:pt x="2406" y="60"/>
                  </a:lnTo>
                  <a:lnTo>
                    <a:pt x="1175" y="356"/>
                  </a:lnTo>
                  <a:lnTo>
                    <a:pt x="1104" y="356"/>
                  </a:lnTo>
                  <a:lnTo>
                    <a:pt x="0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69" name="文本框 3"/>
          <p:cNvSpPr txBox="1">
            <a:spLocks noChangeArrowheads="1"/>
          </p:cNvSpPr>
          <p:nvPr/>
        </p:nvSpPr>
        <p:spPr bwMode="auto">
          <a:xfrm>
            <a:off x="1113632" y="1714501"/>
            <a:ext cx="1062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我院开展了</a:t>
            </a:r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14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年的绩效考核导向的质量管理，对学校发展起到了重要作用。</a:t>
            </a:r>
            <a:endParaRPr lang="zh-CN" altLang="en-US" sz="2400" b="1"/>
          </a:p>
        </p:txBody>
      </p:sp>
      <p:sp>
        <p:nvSpPr>
          <p:cNvPr id="36870" name="文本框 4"/>
          <p:cNvSpPr txBox="1">
            <a:spLocks noChangeArrowheads="1"/>
          </p:cNvSpPr>
          <p:nvPr/>
        </p:nvSpPr>
        <p:spPr bwMode="auto">
          <a:xfrm>
            <a:off x="3404394" y="2489200"/>
            <a:ext cx="7716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如何建立持续规范的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自我约束、自我评价、自我改进、自我发展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的全要素网络化的内部质量保证体系，是我们正在努力解决的问题。</a:t>
            </a:r>
            <a:endParaRPr lang="en-US" altLang="zh-CN" sz="2400" b="1"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教学诊断与改进为我院提供了机遇。</a:t>
            </a:r>
            <a:endParaRPr lang="zh-CN" altLang="en-US" sz="2400" b="1"/>
          </a:p>
        </p:txBody>
      </p:sp>
    </p:spTree>
    <p:extLst>
      <p:ext uri="{BB962C8B-B14F-4D97-AF65-F5344CB8AC3E}">
        <p14:creationId xmlns:p14="http://schemas.microsoft.com/office/powerpoint/2010/main" val="300838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3"/>
          <p:cNvGrpSpPr>
            <a:grpSpLocks/>
          </p:cNvGrpSpPr>
          <p:nvPr/>
        </p:nvGrpSpPr>
        <p:grpSpPr bwMode="auto">
          <a:xfrm>
            <a:off x="1226345" y="2184400"/>
            <a:ext cx="9942513" cy="4059238"/>
            <a:chOff x="1930" y="2987"/>
            <a:chExt cx="15656" cy="6393"/>
          </a:xfrm>
        </p:grpSpPr>
        <p:sp>
          <p:nvSpPr>
            <p:cNvPr id="10" name="任意多边形 9"/>
            <p:cNvSpPr/>
            <p:nvPr/>
          </p:nvSpPr>
          <p:spPr>
            <a:xfrm>
              <a:off x="1930" y="3080"/>
              <a:ext cx="15656" cy="780"/>
            </a:xfrm>
            <a:custGeom>
              <a:avLst/>
              <a:gdLst>
                <a:gd name="connsiteX0" fmla="*/ 0 w 8999702"/>
                <a:gd name="connsiteY0" fmla="*/ 0 h 659180"/>
                <a:gd name="connsiteX1" fmla="*/ 8610600 w 8999702"/>
                <a:gd name="connsiteY1" fmla="*/ 0 h 659180"/>
                <a:gd name="connsiteX2" fmla="*/ 8999702 w 8999702"/>
                <a:gd name="connsiteY2" fmla="*/ 329590 h 659180"/>
                <a:gd name="connsiteX3" fmla="*/ 8610600 w 8999702"/>
                <a:gd name="connsiteY3" fmla="*/ 659180 h 659180"/>
                <a:gd name="connsiteX4" fmla="*/ 8610600 w 8999702"/>
                <a:gd name="connsiteY4" fmla="*/ 659179 h 659180"/>
                <a:gd name="connsiteX5" fmla="*/ 1 w 8999702"/>
                <a:gd name="connsiteY5" fmla="*/ 659179 h 659180"/>
                <a:gd name="connsiteX6" fmla="*/ 389102 w 8999702"/>
                <a:gd name="connsiteY6" fmla="*/ 329590 h 6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9702" h="659180">
                  <a:moveTo>
                    <a:pt x="0" y="0"/>
                  </a:moveTo>
                  <a:lnTo>
                    <a:pt x="8610600" y="0"/>
                  </a:lnTo>
                  <a:lnTo>
                    <a:pt x="8999702" y="329590"/>
                  </a:lnTo>
                  <a:lnTo>
                    <a:pt x="8610600" y="659180"/>
                  </a:lnTo>
                  <a:lnTo>
                    <a:pt x="8610600" y="659179"/>
                  </a:lnTo>
                  <a:lnTo>
                    <a:pt x="1" y="659179"/>
                  </a:lnTo>
                  <a:lnTo>
                    <a:pt x="389102" y="329590"/>
                  </a:lnTo>
                  <a:close/>
                </a:path>
              </a:pathLst>
            </a:custGeom>
            <a:solidFill>
              <a:schemeClr val="bg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rot="18900000">
              <a:off x="4347" y="2987"/>
              <a:ext cx="980" cy="978"/>
            </a:xfrm>
            <a:custGeom>
              <a:avLst/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FFB850"/>
                </a:gs>
                <a:gs pos="50000">
                  <a:srgbClr val="FFA829"/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8900000">
              <a:off x="7457" y="2987"/>
              <a:ext cx="977" cy="978"/>
            </a:xfrm>
            <a:custGeom>
              <a:avLst/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E87071"/>
                </a:gs>
                <a:gs pos="50000">
                  <a:srgbClr val="E14747"/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 rot="18900000">
              <a:off x="10734" y="2987"/>
              <a:ext cx="980" cy="978"/>
            </a:xfrm>
            <a:custGeom>
              <a:avLst/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0DACB9"/>
                </a:gs>
                <a:gs pos="50000">
                  <a:srgbClr val="0B939D"/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8900000">
              <a:off x="13929" y="3027"/>
              <a:ext cx="977" cy="980"/>
            </a:xfrm>
            <a:custGeom>
              <a:avLst/>
              <a:gdLst>
                <a:gd name="connsiteX0" fmla="*/ 571500 w 1013460"/>
                <a:gd name="connsiteY0" fmla="*/ 0 h 1013460"/>
                <a:gd name="connsiteX1" fmla="*/ 1013460 w 1013460"/>
                <a:gd name="connsiteY1" fmla="*/ 0 h 1013460"/>
                <a:gd name="connsiteX2" fmla="*/ 1013460 w 1013460"/>
                <a:gd name="connsiteY2" fmla="*/ 571500 h 1013460"/>
                <a:gd name="connsiteX3" fmla="*/ 1013460 w 1013460"/>
                <a:gd name="connsiteY3" fmla="*/ 1013460 h 1013460"/>
                <a:gd name="connsiteX4" fmla="*/ 571500 w 1013460"/>
                <a:gd name="connsiteY4" fmla="*/ 1013460 h 1013460"/>
                <a:gd name="connsiteX5" fmla="*/ 0 w 1013460"/>
                <a:gd name="connsiteY5" fmla="*/ 1013460 h 1013460"/>
                <a:gd name="connsiteX6" fmla="*/ 0 w 1013460"/>
                <a:gd name="connsiteY6" fmla="*/ 571500 h 1013460"/>
                <a:gd name="connsiteX7" fmla="*/ 571500 w 1013460"/>
                <a:gd name="connsiteY7" fmla="*/ 5715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3460" h="1013460">
                  <a:moveTo>
                    <a:pt x="571500" y="0"/>
                  </a:moveTo>
                  <a:lnTo>
                    <a:pt x="1013460" y="0"/>
                  </a:lnTo>
                  <a:lnTo>
                    <a:pt x="1013460" y="571500"/>
                  </a:lnTo>
                  <a:lnTo>
                    <a:pt x="1013460" y="1013460"/>
                  </a:lnTo>
                  <a:lnTo>
                    <a:pt x="571500" y="1013460"/>
                  </a:lnTo>
                  <a:lnTo>
                    <a:pt x="0" y="1013460"/>
                  </a:lnTo>
                  <a:lnTo>
                    <a:pt x="0" y="571500"/>
                  </a:lnTo>
                  <a:lnTo>
                    <a:pt x="571500" y="571500"/>
                  </a:lnTo>
                  <a:close/>
                </a:path>
              </a:pathLst>
            </a:custGeom>
            <a:gradFill flip="none" rotWithShape="1">
              <a:gsLst>
                <a:gs pos="50000">
                  <a:srgbClr val="8F52A8"/>
                </a:gs>
                <a:gs pos="50000">
                  <a:srgbClr val="663A77"/>
                </a:gs>
              </a:gsLst>
              <a:lin ang="8100000" scaled="0"/>
              <a:tileRect/>
            </a:gradFill>
            <a:ln>
              <a:noFill/>
            </a:ln>
            <a:effectLst>
              <a:outerShdw blurRad="762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11271" name="文本框 25"/>
            <p:cNvSpPr txBox="1"/>
            <p:nvPr/>
          </p:nvSpPr>
          <p:spPr>
            <a:xfrm>
              <a:off x="2605" y="3167"/>
              <a:ext cx="1665" cy="6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zh-CN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20</a:t>
              </a:r>
              <a:r>
                <a:rPr lang="zh-CN" altLang="en-US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15.12</a:t>
              </a:r>
            </a:p>
          </p:txBody>
        </p:sp>
        <p:sp>
          <p:nvSpPr>
            <p:cNvPr id="11272" name="文本框 26"/>
            <p:cNvSpPr txBox="1"/>
            <p:nvPr/>
          </p:nvSpPr>
          <p:spPr>
            <a:xfrm>
              <a:off x="5577" y="3160"/>
              <a:ext cx="1900" cy="6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zh-CN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201</a:t>
              </a:r>
              <a:r>
                <a:rPr lang="zh-CN" altLang="en-US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6.6</a:t>
              </a:r>
            </a:p>
          </p:txBody>
        </p:sp>
        <p:sp>
          <p:nvSpPr>
            <p:cNvPr id="121" name="圆角矩形 120"/>
            <p:cNvSpPr/>
            <p:nvPr/>
          </p:nvSpPr>
          <p:spPr>
            <a:xfrm>
              <a:off x="2295" y="5115"/>
              <a:ext cx="2347" cy="42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sp>
          <p:nvSpPr>
            <p:cNvPr id="11274" name="文本框 61"/>
            <p:cNvSpPr txBox="1"/>
            <p:nvPr/>
          </p:nvSpPr>
          <p:spPr>
            <a:xfrm>
              <a:off x="2350" y="5370"/>
              <a:ext cx="2237" cy="2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440180">
                <a:defRPr/>
              </a:pPr>
              <a:r>
                <a:rPr lang="en-US" altLang="zh-CN" sz="1505" b="1" noProof="1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2015</a:t>
              </a:r>
              <a:r>
                <a:rPr lang="zh-CN" altLang="zh-CN" sz="1505" b="1" noProof="1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年</a:t>
              </a:r>
              <a:r>
                <a:rPr lang="en-US" altLang="zh-CN" sz="1505" b="1" noProof="1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12</a:t>
              </a:r>
              <a:r>
                <a:rPr lang="zh-CN" altLang="en-US" sz="1505" b="1" noProof="1"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月着手筹备全国高职院校诊改试点工作</a:t>
              </a:r>
              <a:endParaRPr lang="zh-CN" altLang="en-US" sz="1505" b="1" noProof="1"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1440180">
                <a:spcBef>
                  <a:spcPts val="600"/>
                </a:spcBef>
                <a:defRPr/>
              </a:pPr>
              <a:r>
                <a:rPr lang="zh-CN" altLang="en-US" sz="1505" b="1" noProof="1">
                  <a:solidFill>
                    <a:srgbClr val="009287"/>
                  </a:solidFill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按照项目工作安排部署</a:t>
              </a:r>
              <a:endParaRPr lang="zh-CN" altLang="en-US" sz="1505" b="1" noProof="1">
                <a:solidFill>
                  <a:srgbClr val="009287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7903" name="组合 124"/>
            <p:cNvGrpSpPr>
              <a:grpSpLocks/>
            </p:cNvGrpSpPr>
            <p:nvPr/>
          </p:nvGrpSpPr>
          <p:grpSpPr bwMode="auto">
            <a:xfrm>
              <a:off x="3413" y="4047"/>
              <a:ext cx="111" cy="847"/>
              <a:chOff x="2690232" y="4097191"/>
              <a:chExt cx="93235" cy="715207"/>
            </a:xfrm>
          </p:grpSpPr>
          <p:sp>
            <p:nvSpPr>
              <p:cNvPr id="122" name="椭圆 121"/>
              <p:cNvSpPr/>
              <p:nvPr/>
            </p:nvSpPr>
            <p:spPr>
              <a:xfrm>
                <a:off x="2689694" y="4097261"/>
                <a:ext cx="94485" cy="92891"/>
              </a:xfrm>
              <a:prstGeom prst="ellipse">
                <a:avLst/>
              </a:prstGeom>
              <a:noFill/>
              <a:ln w="19050">
                <a:solidFill>
                  <a:srgbClr val="FFB8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2689694" y="4720056"/>
                <a:ext cx="94485" cy="9289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4" name="直接连接符 123"/>
              <p:cNvCxnSpPr/>
              <p:nvPr/>
            </p:nvCxnSpPr>
            <p:spPr>
              <a:xfrm rot="5400000">
                <a:off x="2500491" y="4455105"/>
                <a:ext cx="47079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圆角矩形 127"/>
            <p:cNvSpPr/>
            <p:nvPr/>
          </p:nvSpPr>
          <p:spPr>
            <a:xfrm>
              <a:off x="5390" y="5115"/>
              <a:ext cx="2132" cy="42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grpSp>
          <p:nvGrpSpPr>
            <p:cNvPr id="37905" name="组合 129"/>
            <p:cNvGrpSpPr>
              <a:grpSpLocks/>
            </p:cNvGrpSpPr>
            <p:nvPr/>
          </p:nvGrpSpPr>
          <p:grpSpPr bwMode="auto">
            <a:xfrm>
              <a:off x="6401" y="4047"/>
              <a:ext cx="111" cy="847"/>
              <a:chOff x="2690232" y="4097191"/>
              <a:chExt cx="93235" cy="715207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2691133" y="4097261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rgbClr val="E87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2691133" y="4720056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3" name="直接连接符 132"/>
              <p:cNvCxnSpPr/>
              <p:nvPr/>
            </p:nvCxnSpPr>
            <p:spPr>
              <a:xfrm rot="5400000">
                <a:off x="2501930" y="4455105"/>
                <a:ext cx="47079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圆角矩形 140"/>
            <p:cNvSpPr/>
            <p:nvPr/>
          </p:nvSpPr>
          <p:spPr>
            <a:xfrm>
              <a:off x="8479" y="5115"/>
              <a:ext cx="2347" cy="42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grpSp>
          <p:nvGrpSpPr>
            <p:cNvPr id="37907" name="组合 142"/>
            <p:cNvGrpSpPr>
              <a:grpSpLocks/>
            </p:cNvGrpSpPr>
            <p:nvPr/>
          </p:nvGrpSpPr>
          <p:grpSpPr bwMode="auto">
            <a:xfrm>
              <a:off x="9599" y="4047"/>
              <a:ext cx="111" cy="847"/>
              <a:chOff x="2690232" y="4097191"/>
              <a:chExt cx="93235" cy="715207"/>
            </a:xfrm>
          </p:grpSpPr>
          <p:sp>
            <p:nvSpPr>
              <p:cNvPr id="144" name="椭圆 143"/>
              <p:cNvSpPr/>
              <p:nvPr/>
            </p:nvSpPr>
            <p:spPr>
              <a:xfrm>
                <a:off x="2690454" y="4097261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rgbClr val="0DAC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椭圆 144"/>
              <p:cNvSpPr/>
              <p:nvPr/>
            </p:nvSpPr>
            <p:spPr>
              <a:xfrm>
                <a:off x="2690454" y="4720056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6" name="直接连接符 145"/>
              <p:cNvCxnSpPr/>
              <p:nvPr/>
            </p:nvCxnSpPr>
            <p:spPr>
              <a:xfrm rot="5400000">
                <a:off x="2501251" y="4455105"/>
                <a:ext cx="47079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圆角矩形 153"/>
            <p:cNvSpPr/>
            <p:nvPr/>
          </p:nvSpPr>
          <p:spPr>
            <a:xfrm>
              <a:off x="11769" y="5115"/>
              <a:ext cx="2345" cy="42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grpSp>
          <p:nvGrpSpPr>
            <p:cNvPr id="37909" name="组合 155"/>
            <p:cNvGrpSpPr>
              <a:grpSpLocks/>
            </p:cNvGrpSpPr>
            <p:nvPr/>
          </p:nvGrpSpPr>
          <p:grpSpPr bwMode="auto">
            <a:xfrm>
              <a:off x="12887" y="4047"/>
              <a:ext cx="111" cy="847"/>
              <a:chOff x="2690232" y="4097191"/>
              <a:chExt cx="93235" cy="715207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9770" y="4097261"/>
                <a:ext cx="94485" cy="92891"/>
              </a:xfrm>
              <a:prstGeom prst="ellipse">
                <a:avLst/>
              </a:prstGeom>
              <a:noFill/>
              <a:ln w="19050">
                <a:solidFill>
                  <a:srgbClr val="8F5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椭圆 157"/>
              <p:cNvSpPr/>
              <p:nvPr/>
            </p:nvSpPr>
            <p:spPr>
              <a:xfrm>
                <a:off x="2689770" y="4720056"/>
                <a:ext cx="94485" cy="9289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9" name="直接连接符 158"/>
              <p:cNvCxnSpPr/>
              <p:nvPr/>
            </p:nvCxnSpPr>
            <p:spPr>
              <a:xfrm rot="5400000">
                <a:off x="2500567" y="4455105"/>
                <a:ext cx="47079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圆角矩形 166"/>
            <p:cNvSpPr/>
            <p:nvPr/>
          </p:nvSpPr>
          <p:spPr>
            <a:xfrm>
              <a:off x="14886" y="5115"/>
              <a:ext cx="2347" cy="4265"/>
            </a:xfrm>
            <a:prstGeom prst="roundRect">
              <a:avLst>
                <a:gd name="adj" fmla="val 6402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00" noProof="1">
                <a:solidFill>
                  <a:schemeClr val="tx1"/>
                </a:solidFill>
              </a:endParaRPr>
            </a:p>
          </p:txBody>
        </p:sp>
        <p:grpSp>
          <p:nvGrpSpPr>
            <p:cNvPr id="37911" name="组合 168"/>
            <p:cNvGrpSpPr>
              <a:grpSpLocks/>
            </p:cNvGrpSpPr>
            <p:nvPr/>
          </p:nvGrpSpPr>
          <p:grpSpPr bwMode="auto">
            <a:xfrm>
              <a:off x="16005" y="4047"/>
              <a:ext cx="111" cy="847"/>
              <a:chOff x="2690232" y="4097191"/>
              <a:chExt cx="93235" cy="715207"/>
            </a:xfrm>
          </p:grpSpPr>
          <p:sp>
            <p:nvSpPr>
              <p:cNvPr id="170" name="椭圆 169"/>
              <p:cNvSpPr/>
              <p:nvPr/>
            </p:nvSpPr>
            <p:spPr>
              <a:xfrm>
                <a:off x="2691199" y="4097261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rgbClr val="00AF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椭圆 170"/>
              <p:cNvSpPr/>
              <p:nvPr/>
            </p:nvSpPr>
            <p:spPr>
              <a:xfrm>
                <a:off x="2691199" y="4720056"/>
                <a:ext cx="92386" cy="9289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2" name="直接连接符 171"/>
              <p:cNvCxnSpPr/>
              <p:nvPr/>
            </p:nvCxnSpPr>
            <p:spPr>
              <a:xfrm rot="5400000">
                <a:off x="2501996" y="4455105"/>
                <a:ext cx="470791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99" name="Text Box 13"/>
            <p:cNvSpPr txBox="1"/>
            <p:nvPr/>
          </p:nvSpPr>
          <p:spPr>
            <a:xfrm>
              <a:off x="5410" y="5370"/>
              <a:ext cx="2100" cy="36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440180">
                <a:spcBef>
                  <a:spcPct val="50000"/>
                </a:spcBef>
                <a:defRPr/>
              </a:pPr>
              <a:r>
                <a:rPr lang="en-US" altLang="zh-CN" sz="1505" b="1" noProof="1">
                  <a:latin typeface="微软雅黑" panose="020B0503020204020204" pitchFamily="34" charset="-122"/>
                  <a:cs typeface="+mn-ea"/>
                </a:rPr>
                <a:t>2016</a:t>
              </a:r>
              <a:r>
                <a:rPr lang="zh-CN" altLang="en-US" sz="1505" b="1" noProof="1">
                  <a:latin typeface="微软雅黑" panose="020B0503020204020204" pitchFamily="34" charset="-122"/>
                  <a:cs typeface="+mn-ea"/>
                </a:rPr>
                <a:t>年</a:t>
              </a:r>
              <a:r>
                <a:rPr lang="en-US" altLang="zh-CN" sz="1505" b="1" noProof="1">
                  <a:latin typeface="微软雅黑" panose="020B0503020204020204" pitchFamily="34" charset="-122"/>
                  <a:cs typeface="+mn-ea"/>
                </a:rPr>
                <a:t>6</a:t>
              </a:r>
              <a:r>
                <a:rPr lang="zh-CN" altLang="en-US" sz="1505" b="1" noProof="1">
                  <a:latin typeface="微软雅黑" panose="020B0503020204020204" pitchFamily="34" charset="-122"/>
                  <a:cs typeface="+mn-ea"/>
                </a:rPr>
                <a:t>月在全国诊改制度建设培训会议上交流发言 </a:t>
              </a:r>
              <a:endParaRPr lang="zh-CN" altLang="en-US" sz="1505" b="1" noProof="1">
                <a:latin typeface="微软雅黑" panose="020B0503020204020204" pitchFamily="34" charset="-122"/>
              </a:endParaRPr>
            </a:p>
            <a:p>
              <a:pPr defTabSz="1440180">
                <a:spcBef>
                  <a:spcPct val="50000"/>
                </a:spcBef>
                <a:defRPr/>
              </a:pPr>
              <a:r>
                <a:rPr lang="zh-CN" altLang="en-US" sz="1505" b="1" noProof="1">
                  <a:solidFill>
                    <a:srgbClr val="009287"/>
                  </a:solidFill>
                  <a:latin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主要交流了我院的绩效考核和对诊改的认识</a:t>
              </a:r>
              <a:endParaRPr lang="zh-CN" altLang="en-US" sz="1505" b="1" noProof="1">
                <a:solidFill>
                  <a:srgbClr val="009287"/>
                </a:solidFill>
                <a:latin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300" name="文本框 8"/>
            <p:cNvSpPr txBox="1"/>
            <p:nvPr/>
          </p:nvSpPr>
          <p:spPr>
            <a:xfrm>
              <a:off x="8592" y="5370"/>
              <a:ext cx="2155" cy="32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440180">
                <a:spcBef>
                  <a:spcPct val="50000"/>
                </a:spcBef>
                <a:defRPr/>
              </a:pPr>
              <a:r>
                <a:rPr lang="en-US" altLang="zh-CN"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2016</a:t>
              </a:r>
              <a:r>
                <a:rPr lang="zh-CN" altLang="en-US"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年</a:t>
              </a:r>
              <a:r>
                <a:rPr lang="en-US" altLang="zh-CN"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10</a:t>
              </a:r>
              <a:r>
                <a:rPr lang="zh-CN" altLang="en-US"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月在全国诊改研讨培训会议上汇报学院诊改工作实施方案</a:t>
              </a:r>
              <a:r>
                <a:rPr lang="zh-CN" altLang="en-US" sz="1505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 </a:t>
              </a:r>
              <a:endParaRPr lang="zh-CN" altLang="en-US" sz="1505" noProof="1">
                <a:latin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defTabSz="1440180">
                <a:spcBef>
                  <a:spcPct val="50000"/>
                </a:spcBef>
                <a:defRPr/>
              </a:pPr>
              <a:r>
                <a:rPr lang="zh-CN" altLang="en-US" sz="1505" b="1" noProof="1">
                  <a:solidFill>
                    <a:srgbClr val="009287"/>
                  </a:solidFill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汇报了我院诊改工作的初步实施方案</a:t>
              </a:r>
              <a:endParaRPr lang="zh-CN" altLang="en-US" sz="1505" b="1" noProof="1">
                <a:solidFill>
                  <a:srgbClr val="009287"/>
                </a:solidFill>
                <a:latin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303" name="文本框 12"/>
            <p:cNvSpPr txBox="1"/>
            <p:nvPr/>
          </p:nvSpPr>
          <p:spPr>
            <a:xfrm>
              <a:off x="8784" y="3160"/>
              <a:ext cx="1900" cy="6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zh-CN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201</a:t>
              </a:r>
              <a:r>
                <a:rPr lang="zh-CN" altLang="en-US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6.10</a:t>
              </a:r>
            </a:p>
          </p:txBody>
        </p:sp>
        <p:sp>
          <p:nvSpPr>
            <p:cNvPr id="11304" name="文本框 13"/>
            <p:cNvSpPr txBox="1"/>
            <p:nvPr/>
          </p:nvSpPr>
          <p:spPr>
            <a:xfrm>
              <a:off x="12214" y="3160"/>
              <a:ext cx="1900" cy="6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zh-CN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201</a:t>
              </a:r>
              <a:r>
                <a:rPr lang="zh-CN" altLang="en-US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6.12</a:t>
              </a:r>
            </a:p>
          </p:txBody>
        </p:sp>
        <p:sp>
          <p:nvSpPr>
            <p:cNvPr id="11305" name="文本框 14"/>
            <p:cNvSpPr txBox="1"/>
            <p:nvPr/>
          </p:nvSpPr>
          <p:spPr>
            <a:xfrm>
              <a:off x="15164" y="3160"/>
              <a:ext cx="1900" cy="6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zh-CN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2017</a:t>
              </a:r>
              <a:r>
                <a:rPr lang="zh-CN" altLang="en-US" sz="2100" noProof="1">
                  <a:latin typeface="Impact" panose="020B0806030902050204" pitchFamily="34" charset="0"/>
                  <a:ea typeface="Calibri" panose="020F0502020204030204" pitchFamily="34" charset="0"/>
                  <a:cs typeface="微软雅黑" panose="020B0503020204020204" pitchFamily="34" charset="-122"/>
                </a:rPr>
                <a:t>.3</a:t>
              </a:r>
            </a:p>
          </p:txBody>
        </p:sp>
        <p:sp>
          <p:nvSpPr>
            <p:cNvPr id="2" name="文本框 8"/>
            <p:cNvSpPr txBox="1"/>
            <p:nvPr/>
          </p:nvSpPr>
          <p:spPr>
            <a:xfrm>
              <a:off x="11914" y="5262"/>
              <a:ext cx="2155" cy="36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440180">
                <a:spcBef>
                  <a:spcPct val="50000"/>
                </a:spcBef>
                <a:defRPr/>
              </a:pPr>
              <a:r>
                <a:rPr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2016年12月首批首家接受全国诊改专委会的诊改试点工作现场调研</a:t>
              </a:r>
              <a:endParaRPr sz="1505" b="1" noProof="1">
                <a:latin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defTabSz="1440180">
                <a:spcBef>
                  <a:spcPct val="50000"/>
                </a:spcBef>
                <a:defRPr/>
              </a:pPr>
              <a:r>
                <a:rPr sz="1505" b="1" noProof="1">
                  <a:solidFill>
                    <a:srgbClr val="009287"/>
                  </a:solidFill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重点打造上下匹配、互相衔接的目标体系与标准体系</a:t>
              </a:r>
              <a:endParaRPr sz="1505" b="1" noProof="1">
                <a:solidFill>
                  <a:srgbClr val="009287"/>
                </a:solidFill>
                <a:latin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" name="文本框 8"/>
            <p:cNvSpPr txBox="1"/>
            <p:nvPr/>
          </p:nvSpPr>
          <p:spPr>
            <a:xfrm>
              <a:off x="15016" y="5262"/>
              <a:ext cx="2155" cy="39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1440180">
                <a:spcBef>
                  <a:spcPct val="50000"/>
                </a:spcBef>
                <a:defRPr/>
              </a:pPr>
              <a:r>
                <a:rPr sz="1505" b="1" noProof="1"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2017年3月在全国高职院校诊改方案编制培训班上做经验交流</a:t>
              </a:r>
              <a:endParaRPr sz="1505" b="1" noProof="1">
                <a:latin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defTabSz="1440180">
                <a:spcBef>
                  <a:spcPct val="50000"/>
                </a:spcBef>
                <a:defRPr/>
              </a:pPr>
              <a:r>
                <a:rPr sz="1505" b="1" noProof="1">
                  <a:solidFill>
                    <a:srgbClr val="009287"/>
                  </a:solidFill>
                  <a:latin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诊改工作是学校质量管理模式的变革，在教师、学生层面重点推进</a:t>
              </a:r>
              <a:endParaRPr sz="1505" b="1" noProof="1">
                <a:solidFill>
                  <a:srgbClr val="009287"/>
                </a:solidFill>
                <a:latin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7891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893" name="标题 1"/>
          <p:cNvSpPr>
            <a:spLocks noChangeArrowheads="1"/>
          </p:cNvSpPr>
          <p:nvPr/>
        </p:nvSpPr>
        <p:spPr bwMode="auto">
          <a:xfrm>
            <a:off x="1051720" y="1125539"/>
            <a:ext cx="94345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rgbClr val="009287"/>
                </a:solidFill>
                <a:latin typeface="微软雅黑" panose="020B0503020204020204" pitchFamily="34" charset="-122"/>
              </a:rPr>
              <a:t>学校诊改工作逐步向纵深推进  </a:t>
            </a:r>
            <a:r>
              <a:rPr lang="zh-CN" altLang="en-US" sz="2400" b="1">
                <a:latin typeface="微软雅黑" panose="020B0503020204020204" pitchFamily="34" charset="-122"/>
              </a:rPr>
              <a:t>（强化内部培训、外出培训） </a:t>
            </a:r>
            <a:r>
              <a:rPr lang="zh-CN" altLang="en-US" sz="2400" b="1">
                <a:solidFill>
                  <a:srgbClr val="009287"/>
                </a:solidFill>
                <a:latin typeface="微软雅黑" panose="020B0503020204020204" pitchFamily="34" charset="-12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87815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916" name="文本框 1"/>
          <p:cNvSpPr txBox="1">
            <a:spLocks noChangeArrowheads="1"/>
          </p:cNvSpPr>
          <p:nvPr/>
        </p:nvSpPr>
        <p:spPr bwMode="auto">
          <a:xfrm>
            <a:off x="777083" y="1674813"/>
            <a:ext cx="10995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buSzPct val="100000"/>
            </a:pPr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淄博职业学院内部质量保证体系建设与运行工作方案</a:t>
            </a:r>
            <a:r>
              <a:rPr lang="en-US" altLang="zh-CN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共包括七个部分：</a:t>
            </a:r>
          </a:p>
          <a:p>
            <a:pPr>
              <a:lnSpc>
                <a:spcPct val="150000"/>
              </a:lnSpc>
              <a:buSzPct val="100000"/>
            </a:pPr>
            <a:r>
              <a:rPr lang="zh-CN" altLang="en-US" sz="2400" b="1">
                <a:latin typeface="微软雅黑" panose="020B0503020204020204" pitchFamily="34" charset="-122"/>
                <a:sym typeface="微软雅黑" panose="020B0503020204020204" pitchFamily="34" charset="-122"/>
              </a:rPr>
              <a:t>工作背景、指导思想、目标任务、体系建设、组织实施、工作要求、其他说明。</a:t>
            </a:r>
          </a:p>
          <a:p>
            <a:pPr>
              <a:lnSpc>
                <a:spcPct val="150000"/>
              </a:lnSpc>
              <a:buSzPct val="100000"/>
            </a:pPr>
            <a:endParaRPr lang="zh-CN" altLang="en-US" sz="2400" b="1">
              <a:latin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     重点介绍：目标任务、体系建设、组织实施。</a:t>
            </a:r>
            <a:endParaRPr lang="zh-CN" altLang="en-US" sz="2400" b="1">
              <a:solidFill>
                <a:srgbClr val="021AFE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34754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31044" y="1423989"/>
            <a:ext cx="10871200" cy="301783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  <a:defRPr/>
            </a:pPr>
            <a:r>
              <a:rPr lang="zh-CN" altLang="en-US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  <a:sym typeface="微软雅黑" panose="020B0503020204020204" pitchFamily="34" charset="-122"/>
              </a:rPr>
              <a:t>（一）目标任务</a:t>
            </a:r>
            <a:r>
              <a:rPr lang="zh-CN" altLang="en-US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noProof="1">
                <a:latin typeface="微软雅黑" panose="020B0503020204020204" pitchFamily="34" charset="-122"/>
              </a:rPr>
              <a:t>     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zh-CN" sz="2400" noProof="1">
                <a:latin typeface="微软雅黑" panose="020B0503020204020204" pitchFamily="34" charset="-122"/>
                <a:sym typeface="+mn-ea"/>
              </a:rPr>
              <a:t>1.  </a:t>
            </a:r>
            <a:r>
              <a:rPr lang="zh-CN" altLang="en-US" sz="2400" noProof="1">
                <a:latin typeface="微软雅黑" panose="020B0503020204020204" pitchFamily="34" charset="-122"/>
                <a:sym typeface="+mn-ea"/>
              </a:rPr>
              <a:t>工作目标：</a:t>
            </a:r>
            <a:r>
              <a:rPr lang="zh-CN" altLang="en-US" sz="2400" noProof="1">
                <a:latin typeface="微软雅黑" panose="020B0503020204020204" pitchFamily="34" charset="-122"/>
              </a:rPr>
              <a:t>围绕学校</a:t>
            </a:r>
            <a:r>
              <a:rPr lang="zh-CN" altLang="en-US" sz="2400" noProof="1">
                <a:solidFill>
                  <a:srgbClr val="009287"/>
                </a:solidFill>
                <a:latin typeface="微软雅黑" panose="020B0503020204020204" pitchFamily="34" charset="-122"/>
              </a:rPr>
              <a:t>“培养学生就业竞争力和发展潜力”</a:t>
            </a:r>
            <a:r>
              <a:rPr lang="zh-CN" altLang="en-US" sz="2400" noProof="1">
                <a:latin typeface="微软雅黑" panose="020B0503020204020204" pitchFamily="34" charset="-122"/>
              </a:rPr>
              <a:t>的核心目标，坚持诊改工作与常规工作、绩效考核、信息化建设相结合的“三结合”原则 ，规范流程、完善标准、突出特色，构建并运行全要素网络化的内部质量保证体系，打造</a:t>
            </a:r>
            <a:r>
              <a:rPr lang="zh-CN" altLang="en-US" sz="2400" noProof="1">
                <a:solidFill>
                  <a:srgbClr val="009287"/>
                </a:solidFill>
                <a:latin typeface="微软雅黑" panose="020B0503020204020204" pitchFamily="34" charset="-122"/>
              </a:rPr>
              <a:t>“三中心一平台”的智能校园管理平台</a:t>
            </a:r>
            <a:r>
              <a:rPr lang="zh-CN" altLang="en-US" sz="2400" noProof="1">
                <a:latin typeface="微软雅黑" panose="020B0503020204020204" pitchFamily="34" charset="-122"/>
              </a:rPr>
              <a:t>，不断提升办学活力和人才培养质量。</a:t>
            </a:r>
          </a:p>
        </p:txBody>
      </p:sp>
      <p:sp>
        <p:nvSpPr>
          <p:cNvPr id="39939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6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/>
        </p:nvCxnSpPr>
        <p:spPr>
          <a:xfrm flipV="1">
            <a:off x="3937794" y="2063750"/>
            <a:ext cx="4679950" cy="2063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937794" y="2944813"/>
            <a:ext cx="4679950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3937794" y="3824288"/>
            <a:ext cx="4679950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937794" y="4703763"/>
            <a:ext cx="4679950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920332" y="5583238"/>
            <a:ext cx="4679950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3904457" y="6462713"/>
            <a:ext cx="4679950" cy="190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文本框 20"/>
          <p:cNvSpPr txBox="1">
            <a:spLocks noChangeArrowheads="1"/>
          </p:cNvSpPr>
          <p:nvPr/>
        </p:nvSpPr>
        <p:spPr bwMode="auto">
          <a:xfrm>
            <a:off x="4060033" y="1676400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总体设计全要素网络化的内部质量保证体系</a:t>
            </a:r>
          </a:p>
        </p:txBody>
      </p:sp>
      <p:sp>
        <p:nvSpPr>
          <p:cNvPr id="41993" name="文本框 21"/>
          <p:cNvSpPr txBox="1">
            <a:spLocks noChangeArrowheads="1"/>
          </p:cNvSpPr>
          <p:nvPr/>
        </p:nvSpPr>
        <p:spPr bwMode="auto">
          <a:xfrm>
            <a:off x="4060033" y="2535238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打造学校特色的目标链和标准链</a:t>
            </a:r>
          </a:p>
        </p:txBody>
      </p:sp>
      <p:sp>
        <p:nvSpPr>
          <p:cNvPr id="41994" name="文本框 22"/>
          <p:cNvSpPr txBox="1">
            <a:spLocks noChangeArrowheads="1"/>
          </p:cNvSpPr>
          <p:nvPr/>
        </p:nvSpPr>
        <p:spPr bwMode="auto">
          <a:xfrm>
            <a:off x="4060033" y="3394075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梳理工作流程、形成质量改进螺旋</a:t>
            </a:r>
          </a:p>
        </p:txBody>
      </p:sp>
      <p:sp>
        <p:nvSpPr>
          <p:cNvPr id="41995" name="文本框 23"/>
          <p:cNvSpPr txBox="1">
            <a:spLocks noChangeArrowheads="1"/>
          </p:cNvSpPr>
          <p:nvPr/>
        </p:nvSpPr>
        <p:spPr bwMode="auto">
          <a:xfrm>
            <a:off x="4060033" y="4254500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建立常态化的内部质量保证体系诊改机制</a:t>
            </a:r>
          </a:p>
        </p:txBody>
      </p:sp>
      <p:sp>
        <p:nvSpPr>
          <p:cNvPr id="41996" name="文本框 24"/>
          <p:cNvSpPr txBox="1">
            <a:spLocks noChangeArrowheads="1"/>
          </p:cNvSpPr>
          <p:nvPr/>
        </p:nvSpPr>
        <p:spPr bwMode="auto">
          <a:xfrm>
            <a:off x="4060033" y="5184775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建设“三中心一平台”的智能校园管理平台</a:t>
            </a:r>
          </a:p>
        </p:txBody>
      </p:sp>
      <p:sp>
        <p:nvSpPr>
          <p:cNvPr id="41997" name="文本框 25"/>
          <p:cNvSpPr txBox="1">
            <a:spLocks noChangeArrowheads="1"/>
          </p:cNvSpPr>
          <p:nvPr/>
        </p:nvSpPr>
        <p:spPr bwMode="auto">
          <a:xfrm>
            <a:off x="4060033" y="6115050"/>
            <a:ext cx="5487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b="1">
                <a:sym typeface="微软雅黑" panose="020B0503020204020204" pitchFamily="34" charset="-122"/>
              </a:rPr>
              <a:t>建设富有高职和地域特色的学校质量文化</a:t>
            </a:r>
          </a:p>
        </p:txBody>
      </p:sp>
      <p:grpSp>
        <p:nvGrpSpPr>
          <p:cNvPr id="41998" name="组合 31"/>
          <p:cNvGrpSpPr>
            <a:grpSpLocks/>
          </p:cNvGrpSpPr>
          <p:nvPr/>
        </p:nvGrpSpPr>
        <p:grpSpPr bwMode="auto">
          <a:xfrm>
            <a:off x="3618708" y="1747839"/>
            <a:ext cx="434975" cy="4714875"/>
            <a:chOff x="4681" y="2527"/>
            <a:chExt cx="684" cy="7425"/>
          </a:xfrm>
        </p:grpSpPr>
        <p:sp>
          <p:nvSpPr>
            <p:cNvPr id="42003" name="Freeform 108"/>
            <p:cNvSpPr>
              <a:spLocks noChangeAspect="1" noEditPoints="1" noChangeArrowheads="1"/>
            </p:cNvSpPr>
            <p:nvPr/>
          </p:nvSpPr>
          <p:spPr bwMode="auto">
            <a:xfrm>
              <a:off x="4681" y="3870"/>
              <a:ext cx="508" cy="510"/>
            </a:xfrm>
            <a:custGeom>
              <a:avLst/>
              <a:gdLst>
                <a:gd name="T0" fmla="*/ 428 w 115"/>
                <a:gd name="T1" fmla="*/ 213 h 115"/>
                <a:gd name="T2" fmla="*/ 402 w 115"/>
                <a:gd name="T3" fmla="*/ 182 h 115"/>
                <a:gd name="T4" fmla="*/ 451 w 115"/>
                <a:gd name="T5" fmla="*/ 115 h 115"/>
                <a:gd name="T6" fmla="*/ 415 w 115"/>
                <a:gd name="T7" fmla="*/ 58 h 115"/>
                <a:gd name="T8" fmla="*/ 349 w 115"/>
                <a:gd name="T9" fmla="*/ 102 h 115"/>
                <a:gd name="T10" fmla="*/ 309 w 115"/>
                <a:gd name="T11" fmla="*/ 98 h 115"/>
                <a:gd name="T12" fmla="*/ 296 w 115"/>
                <a:gd name="T13" fmla="*/ 13 h 115"/>
                <a:gd name="T14" fmla="*/ 230 w 115"/>
                <a:gd name="T15" fmla="*/ 0 h 115"/>
                <a:gd name="T16" fmla="*/ 212 w 115"/>
                <a:gd name="T17" fmla="*/ 80 h 115"/>
                <a:gd name="T18" fmla="*/ 181 w 115"/>
                <a:gd name="T19" fmla="*/ 106 h 115"/>
                <a:gd name="T20" fmla="*/ 115 w 115"/>
                <a:gd name="T21" fmla="*/ 58 h 115"/>
                <a:gd name="T22" fmla="*/ 57 w 115"/>
                <a:gd name="T23" fmla="*/ 93 h 115"/>
                <a:gd name="T24" fmla="*/ 102 w 115"/>
                <a:gd name="T25" fmla="*/ 160 h 115"/>
                <a:gd name="T26" fmla="*/ 97 w 115"/>
                <a:gd name="T27" fmla="*/ 200 h 115"/>
                <a:gd name="T28" fmla="*/ 18 w 115"/>
                <a:gd name="T29" fmla="*/ 213 h 115"/>
                <a:gd name="T30" fmla="*/ 0 w 115"/>
                <a:gd name="T31" fmla="*/ 279 h 115"/>
                <a:gd name="T32" fmla="*/ 80 w 115"/>
                <a:gd name="T33" fmla="*/ 293 h 115"/>
                <a:gd name="T34" fmla="*/ 106 w 115"/>
                <a:gd name="T35" fmla="*/ 324 h 115"/>
                <a:gd name="T36" fmla="*/ 57 w 115"/>
                <a:gd name="T37" fmla="*/ 395 h 115"/>
                <a:gd name="T38" fmla="*/ 93 w 115"/>
                <a:gd name="T39" fmla="*/ 452 h 115"/>
                <a:gd name="T40" fmla="*/ 159 w 115"/>
                <a:gd name="T41" fmla="*/ 408 h 115"/>
                <a:gd name="T42" fmla="*/ 199 w 115"/>
                <a:gd name="T43" fmla="*/ 408 h 115"/>
                <a:gd name="T44" fmla="*/ 212 w 115"/>
                <a:gd name="T45" fmla="*/ 492 h 115"/>
                <a:gd name="T46" fmla="*/ 278 w 115"/>
                <a:gd name="T47" fmla="*/ 510 h 115"/>
                <a:gd name="T48" fmla="*/ 296 w 115"/>
                <a:gd name="T49" fmla="*/ 430 h 115"/>
                <a:gd name="T50" fmla="*/ 327 w 115"/>
                <a:gd name="T51" fmla="*/ 404 h 115"/>
                <a:gd name="T52" fmla="*/ 393 w 115"/>
                <a:gd name="T53" fmla="*/ 452 h 115"/>
                <a:gd name="T54" fmla="*/ 451 w 115"/>
                <a:gd name="T55" fmla="*/ 417 h 115"/>
                <a:gd name="T56" fmla="*/ 406 w 115"/>
                <a:gd name="T57" fmla="*/ 350 h 115"/>
                <a:gd name="T58" fmla="*/ 411 w 115"/>
                <a:gd name="T59" fmla="*/ 310 h 115"/>
                <a:gd name="T60" fmla="*/ 495 w 115"/>
                <a:gd name="T61" fmla="*/ 293 h 115"/>
                <a:gd name="T62" fmla="*/ 508 w 115"/>
                <a:gd name="T63" fmla="*/ 231 h 115"/>
                <a:gd name="T64" fmla="*/ 256 w 115"/>
                <a:gd name="T65" fmla="*/ 350 h 115"/>
                <a:gd name="T66" fmla="*/ 256 w 115"/>
                <a:gd name="T67" fmla="*/ 160 h 115"/>
                <a:gd name="T68" fmla="*/ 256 w 115"/>
                <a:gd name="T69" fmla="*/ 350 h 115"/>
                <a:gd name="T70" fmla="*/ 216 w 115"/>
                <a:gd name="T71" fmla="*/ 253 h 115"/>
                <a:gd name="T72" fmla="*/ 296 w 115"/>
                <a:gd name="T73" fmla="*/ 253 h 1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5" h="115">
                  <a:moveTo>
                    <a:pt x="112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5" y="48"/>
                    <a:pt x="93" y="47"/>
                    <a:pt x="93" y="45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0" y="40"/>
                    <a:pt x="91" y="37"/>
                    <a:pt x="92" y="3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4" y="24"/>
                    <a:pt x="104" y="22"/>
                    <a:pt x="102" y="21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3" y="11"/>
                    <a:pt x="91" y="11"/>
                    <a:pt x="89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4"/>
                    <a:pt x="75" y="25"/>
                    <a:pt x="74" y="24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2"/>
                    <a:pt x="67" y="20"/>
                    <a:pt x="67" y="18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1"/>
                    <a:pt x="65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0"/>
                    <a:pt x="48" y="1"/>
                    <a:pt x="48" y="3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20"/>
                    <a:pt x="47" y="22"/>
                    <a:pt x="4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5"/>
                    <a:pt x="37" y="24"/>
                    <a:pt x="36" y="2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2" y="11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4"/>
                    <a:pt x="13" y="2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7"/>
                    <a:pt x="25" y="40"/>
                    <a:pt x="24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0" y="48"/>
                    <a:pt x="1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6"/>
                    <a:pt x="4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20" y="66"/>
                    <a:pt x="22" y="68"/>
                    <a:pt x="22" y="70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5"/>
                    <a:pt x="24" y="78"/>
                    <a:pt x="23" y="7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2" y="90"/>
                    <a:pt x="12" y="93"/>
                    <a:pt x="13" y="9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3"/>
                    <a:pt x="25" y="103"/>
                    <a:pt x="26" y="10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0"/>
                    <a:pt x="40" y="90"/>
                    <a:pt x="41" y="9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7" y="93"/>
                    <a:pt x="48" y="95"/>
                    <a:pt x="48" y="97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113"/>
                    <a:pt x="50" y="115"/>
                    <a:pt x="52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5" y="115"/>
                    <a:pt x="67" y="113"/>
                    <a:pt x="67" y="111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95"/>
                    <a:pt x="68" y="93"/>
                    <a:pt x="70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0"/>
                    <a:pt x="78" y="90"/>
                    <a:pt x="79" y="92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91" y="103"/>
                    <a:pt x="93" y="103"/>
                    <a:pt x="94" y="102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4" y="93"/>
                    <a:pt x="104" y="90"/>
                    <a:pt x="102" y="8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1" y="78"/>
                    <a:pt x="90" y="75"/>
                    <a:pt x="91" y="73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68"/>
                    <a:pt x="95" y="66"/>
                    <a:pt x="97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3" y="66"/>
                    <a:pt x="115" y="65"/>
                    <a:pt x="115" y="63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0"/>
                    <a:pt x="113" y="48"/>
                    <a:pt x="112" y="48"/>
                  </a:cubicBezTo>
                  <a:close/>
                  <a:moveTo>
                    <a:pt x="58" y="79"/>
                  </a:moveTo>
                  <a:cubicBezTo>
                    <a:pt x="46" y="79"/>
                    <a:pt x="36" y="69"/>
                    <a:pt x="36" y="57"/>
                  </a:cubicBezTo>
                  <a:cubicBezTo>
                    <a:pt x="36" y="46"/>
                    <a:pt x="46" y="36"/>
                    <a:pt x="58" y="36"/>
                  </a:cubicBezTo>
                  <a:cubicBezTo>
                    <a:pt x="69" y="36"/>
                    <a:pt x="79" y="46"/>
                    <a:pt x="79" y="57"/>
                  </a:cubicBezTo>
                  <a:cubicBezTo>
                    <a:pt x="79" y="69"/>
                    <a:pt x="69" y="79"/>
                    <a:pt x="58" y="79"/>
                  </a:cubicBezTo>
                  <a:close/>
                  <a:moveTo>
                    <a:pt x="58" y="48"/>
                  </a:moveTo>
                  <a:cubicBezTo>
                    <a:pt x="53" y="48"/>
                    <a:pt x="49" y="52"/>
                    <a:pt x="49" y="57"/>
                  </a:cubicBezTo>
                  <a:cubicBezTo>
                    <a:pt x="49" y="62"/>
                    <a:pt x="53" y="66"/>
                    <a:pt x="58" y="66"/>
                  </a:cubicBezTo>
                  <a:cubicBezTo>
                    <a:pt x="63" y="66"/>
                    <a:pt x="67" y="62"/>
                    <a:pt x="67" y="57"/>
                  </a:cubicBezTo>
                  <a:cubicBezTo>
                    <a:pt x="67" y="52"/>
                    <a:pt x="63" y="48"/>
                    <a:pt x="58" y="48"/>
                  </a:cubicBezTo>
                  <a:close/>
                </a:path>
              </a:pathLst>
            </a:custGeom>
            <a:solidFill>
              <a:srgbClr val="009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4" name="Freeform 191"/>
            <p:cNvSpPr>
              <a:spLocks noChangeAspect="1" noEditPoints="1" noChangeArrowheads="1"/>
            </p:cNvSpPr>
            <p:nvPr/>
          </p:nvSpPr>
          <p:spPr bwMode="auto">
            <a:xfrm>
              <a:off x="4681" y="2527"/>
              <a:ext cx="510" cy="516"/>
            </a:xfrm>
            <a:custGeom>
              <a:avLst/>
              <a:gdLst>
                <a:gd name="T0" fmla="*/ 510 w 67"/>
                <a:gd name="T1" fmla="*/ 239 h 67"/>
                <a:gd name="T2" fmla="*/ 396 w 67"/>
                <a:gd name="T3" fmla="*/ 108 h 67"/>
                <a:gd name="T4" fmla="*/ 266 w 67"/>
                <a:gd name="T5" fmla="*/ 385 h 67"/>
                <a:gd name="T6" fmla="*/ 403 w 67"/>
                <a:gd name="T7" fmla="*/ 270 h 67"/>
                <a:gd name="T8" fmla="*/ 266 w 67"/>
                <a:gd name="T9" fmla="*/ 385 h 67"/>
                <a:gd name="T10" fmla="*/ 266 w 67"/>
                <a:gd name="T11" fmla="*/ 0 h 67"/>
                <a:gd name="T12" fmla="*/ 358 w 67"/>
                <a:gd name="T13" fmla="*/ 92 h 67"/>
                <a:gd name="T14" fmla="*/ 358 w 67"/>
                <a:gd name="T15" fmla="*/ 424 h 67"/>
                <a:gd name="T16" fmla="*/ 266 w 67"/>
                <a:gd name="T17" fmla="*/ 516 h 67"/>
                <a:gd name="T18" fmla="*/ 358 w 67"/>
                <a:gd name="T19" fmla="*/ 424 h 67"/>
                <a:gd name="T20" fmla="*/ 396 w 67"/>
                <a:gd name="T21" fmla="*/ 408 h 67"/>
                <a:gd name="T22" fmla="*/ 510 w 67"/>
                <a:gd name="T23" fmla="*/ 270 h 67"/>
                <a:gd name="T24" fmla="*/ 350 w 67"/>
                <a:gd name="T25" fmla="*/ 477 h 67"/>
                <a:gd name="T26" fmla="*/ 320 w 67"/>
                <a:gd name="T27" fmla="*/ 508 h 67"/>
                <a:gd name="T28" fmla="*/ 388 w 67"/>
                <a:gd name="T29" fmla="*/ 431 h 67"/>
                <a:gd name="T30" fmla="*/ 350 w 67"/>
                <a:gd name="T31" fmla="*/ 39 h 67"/>
                <a:gd name="T32" fmla="*/ 388 w 67"/>
                <a:gd name="T33" fmla="*/ 85 h 67"/>
                <a:gd name="T34" fmla="*/ 320 w 67"/>
                <a:gd name="T35" fmla="*/ 8 h 67"/>
                <a:gd name="T36" fmla="*/ 373 w 67"/>
                <a:gd name="T37" fmla="*/ 116 h 67"/>
                <a:gd name="T38" fmla="*/ 266 w 67"/>
                <a:gd name="T39" fmla="*/ 239 h 67"/>
                <a:gd name="T40" fmla="*/ 373 w 67"/>
                <a:gd name="T41" fmla="*/ 116 h 67"/>
                <a:gd name="T42" fmla="*/ 152 w 67"/>
                <a:gd name="T43" fmla="*/ 92 h 67"/>
                <a:gd name="T44" fmla="*/ 244 w 67"/>
                <a:gd name="T45" fmla="*/ 0 h 67"/>
                <a:gd name="T46" fmla="*/ 107 w 67"/>
                <a:gd name="T47" fmla="*/ 239 h 67"/>
                <a:gd name="T48" fmla="*/ 244 w 67"/>
                <a:gd name="T49" fmla="*/ 131 h 67"/>
                <a:gd name="T50" fmla="*/ 107 w 67"/>
                <a:gd name="T51" fmla="*/ 239 h 67"/>
                <a:gd name="T52" fmla="*/ 61 w 67"/>
                <a:gd name="T53" fmla="*/ 92 h 67"/>
                <a:gd name="T54" fmla="*/ 84 w 67"/>
                <a:gd name="T55" fmla="*/ 239 h 67"/>
                <a:gd name="T56" fmla="*/ 160 w 67"/>
                <a:gd name="T57" fmla="*/ 39 h 67"/>
                <a:gd name="T58" fmla="*/ 76 w 67"/>
                <a:gd name="T59" fmla="*/ 69 h 67"/>
                <a:gd name="T60" fmla="*/ 160 w 67"/>
                <a:gd name="T61" fmla="*/ 39 h 67"/>
                <a:gd name="T62" fmla="*/ 0 w 67"/>
                <a:gd name="T63" fmla="*/ 270 h 67"/>
                <a:gd name="T64" fmla="*/ 114 w 67"/>
                <a:gd name="T65" fmla="*/ 408 h 67"/>
                <a:gd name="T66" fmla="*/ 160 w 67"/>
                <a:gd name="T67" fmla="*/ 477 h 67"/>
                <a:gd name="T68" fmla="*/ 76 w 67"/>
                <a:gd name="T69" fmla="*/ 447 h 67"/>
                <a:gd name="T70" fmla="*/ 160 w 67"/>
                <a:gd name="T71" fmla="*/ 477 h 67"/>
                <a:gd name="T72" fmla="*/ 244 w 67"/>
                <a:gd name="T73" fmla="*/ 385 h 67"/>
                <a:gd name="T74" fmla="*/ 107 w 67"/>
                <a:gd name="T75" fmla="*/ 270 h 67"/>
                <a:gd name="T76" fmla="*/ 175 w 67"/>
                <a:gd name="T77" fmla="*/ 462 h 67"/>
                <a:gd name="T78" fmla="*/ 244 w 67"/>
                <a:gd name="T79" fmla="*/ 408 h 67"/>
                <a:gd name="T80" fmla="*/ 175 w 67"/>
                <a:gd name="T81" fmla="*/ 462 h 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009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4681" y="5207"/>
              <a:ext cx="551" cy="623"/>
              <a:chOff x="4994016" y="4872553"/>
              <a:chExt cx="406394" cy="459644"/>
            </a:xfrm>
            <a:solidFill>
              <a:srgbClr val="009287"/>
            </a:solidFill>
            <a:effectLst/>
          </p:grpSpPr>
          <p:sp>
            <p:nvSpPr>
              <p:cNvPr id="28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350" noProof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4681" y="6657"/>
              <a:ext cx="499" cy="51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009287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en-US" sz="1350" noProof="1">
                <a:solidFill>
                  <a:prstClr val="black"/>
                </a:solidFill>
              </a:endParaRPr>
            </a:p>
          </p:txBody>
        </p:sp>
        <p:sp>
          <p:nvSpPr>
            <p:cNvPr id="31" name="Freeform 103"/>
            <p:cNvSpPr>
              <a:spLocks noEditPoints="1"/>
            </p:cNvSpPr>
            <p:nvPr/>
          </p:nvSpPr>
          <p:spPr bwMode="auto">
            <a:xfrm>
              <a:off x="4681" y="7994"/>
              <a:ext cx="684" cy="478"/>
            </a:xfrm>
            <a:custGeom>
              <a:avLst/>
              <a:gdLst>
                <a:gd name="T0" fmla="*/ 48 w 257"/>
                <a:gd name="T1" fmla="*/ 0 h 179"/>
                <a:gd name="T2" fmla="*/ 212 w 257"/>
                <a:gd name="T3" fmla="*/ 0 h 179"/>
                <a:gd name="T4" fmla="*/ 235 w 257"/>
                <a:gd name="T5" fmla="*/ 23 h 179"/>
                <a:gd name="T6" fmla="*/ 235 w 257"/>
                <a:gd name="T7" fmla="*/ 137 h 179"/>
                <a:gd name="T8" fmla="*/ 25 w 257"/>
                <a:gd name="T9" fmla="*/ 137 h 179"/>
                <a:gd name="T10" fmla="*/ 25 w 257"/>
                <a:gd name="T11" fmla="*/ 23 h 179"/>
                <a:gd name="T12" fmla="*/ 48 w 257"/>
                <a:gd name="T13" fmla="*/ 0 h 179"/>
                <a:gd name="T14" fmla="*/ 64 w 257"/>
                <a:gd name="T15" fmla="*/ 84 h 179"/>
                <a:gd name="T16" fmla="*/ 64 w 257"/>
                <a:gd name="T17" fmla="*/ 94 h 179"/>
                <a:gd name="T18" fmla="*/ 137 w 257"/>
                <a:gd name="T19" fmla="*/ 94 h 179"/>
                <a:gd name="T20" fmla="*/ 137 w 257"/>
                <a:gd name="T21" fmla="*/ 84 h 179"/>
                <a:gd name="T22" fmla="*/ 64 w 257"/>
                <a:gd name="T23" fmla="*/ 84 h 179"/>
                <a:gd name="T24" fmla="*/ 64 w 257"/>
                <a:gd name="T25" fmla="*/ 60 h 179"/>
                <a:gd name="T26" fmla="*/ 64 w 257"/>
                <a:gd name="T27" fmla="*/ 70 h 179"/>
                <a:gd name="T28" fmla="*/ 122 w 257"/>
                <a:gd name="T29" fmla="*/ 70 h 179"/>
                <a:gd name="T30" fmla="*/ 122 w 257"/>
                <a:gd name="T31" fmla="*/ 60 h 179"/>
                <a:gd name="T32" fmla="*/ 64 w 257"/>
                <a:gd name="T33" fmla="*/ 60 h 179"/>
                <a:gd name="T34" fmla="*/ 64 w 257"/>
                <a:gd name="T35" fmla="*/ 37 h 179"/>
                <a:gd name="T36" fmla="*/ 64 w 257"/>
                <a:gd name="T37" fmla="*/ 46 h 179"/>
                <a:gd name="T38" fmla="*/ 137 w 257"/>
                <a:gd name="T39" fmla="*/ 46 h 179"/>
                <a:gd name="T40" fmla="*/ 137 w 257"/>
                <a:gd name="T41" fmla="*/ 37 h 179"/>
                <a:gd name="T42" fmla="*/ 64 w 257"/>
                <a:gd name="T43" fmla="*/ 37 h 179"/>
                <a:gd name="T44" fmla="*/ 146 w 257"/>
                <a:gd name="T45" fmla="*/ 67 h 179"/>
                <a:gd name="T46" fmla="*/ 166 w 257"/>
                <a:gd name="T47" fmla="*/ 99 h 179"/>
                <a:gd name="T48" fmla="*/ 172 w 257"/>
                <a:gd name="T49" fmla="*/ 89 h 179"/>
                <a:gd name="T50" fmla="*/ 189 w 257"/>
                <a:gd name="T51" fmla="*/ 100 h 179"/>
                <a:gd name="T52" fmla="*/ 195 w 257"/>
                <a:gd name="T53" fmla="*/ 90 h 179"/>
                <a:gd name="T54" fmla="*/ 178 w 257"/>
                <a:gd name="T55" fmla="*/ 79 h 179"/>
                <a:gd name="T56" fmla="*/ 184 w 257"/>
                <a:gd name="T57" fmla="*/ 70 h 179"/>
                <a:gd name="T58" fmla="*/ 146 w 257"/>
                <a:gd name="T59" fmla="*/ 67 h 179"/>
                <a:gd name="T60" fmla="*/ 0 w 257"/>
                <a:gd name="T61" fmla="*/ 146 h 179"/>
                <a:gd name="T62" fmla="*/ 257 w 257"/>
                <a:gd name="T63" fmla="*/ 146 h 179"/>
                <a:gd name="T64" fmla="*/ 257 w 257"/>
                <a:gd name="T65" fmla="*/ 172 h 179"/>
                <a:gd name="T66" fmla="*/ 249 w 257"/>
                <a:gd name="T67" fmla="*/ 179 h 179"/>
                <a:gd name="T68" fmla="*/ 7 w 257"/>
                <a:gd name="T69" fmla="*/ 179 h 179"/>
                <a:gd name="T70" fmla="*/ 0 w 257"/>
                <a:gd name="T71" fmla="*/ 172 h 179"/>
                <a:gd name="T72" fmla="*/ 0 w 257"/>
                <a:gd name="T73" fmla="*/ 146 h 179"/>
                <a:gd name="T74" fmla="*/ 17 w 257"/>
                <a:gd name="T75" fmla="*/ 155 h 179"/>
                <a:gd name="T76" fmla="*/ 17 w 257"/>
                <a:gd name="T77" fmla="*/ 163 h 179"/>
                <a:gd name="T78" fmla="*/ 39 w 257"/>
                <a:gd name="T79" fmla="*/ 163 h 179"/>
                <a:gd name="T80" fmla="*/ 39 w 257"/>
                <a:gd name="T81" fmla="*/ 155 h 179"/>
                <a:gd name="T82" fmla="*/ 17 w 257"/>
                <a:gd name="T83" fmla="*/ 155 h 179"/>
                <a:gd name="T84" fmla="*/ 220 w 257"/>
                <a:gd name="T85" fmla="*/ 155 h 179"/>
                <a:gd name="T86" fmla="*/ 220 w 257"/>
                <a:gd name="T87" fmla="*/ 163 h 179"/>
                <a:gd name="T88" fmla="*/ 242 w 257"/>
                <a:gd name="T89" fmla="*/ 163 h 179"/>
                <a:gd name="T90" fmla="*/ 242 w 257"/>
                <a:gd name="T91" fmla="*/ 155 h 179"/>
                <a:gd name="T92" fmla="*/ 220 w 257"/>
                <a:gd name="T93" fmla="*/ 155 h 179"/>
                <a:gd name="T94" fmla="*/ 49 w 257"/>
                <a:gd name="T95" fmla="*/ 155 h 179"/>
                <a:gd name="T96" fmla="*/ 49 w 257"/>
                <a:gd name="T97" fmla="*/ 163 h 179"/>
                <a:gd name="T98" fmla="*/ 71 w 257"/>
                <a:gd name="T99" fmla="*/ 163 h 179"/>
                <a:gd name="T100" fmla="*/ 71 w 257"/>
                <a:gd name="T101" fmla="*/ 155 h 179"/>
                <a:gd name="T102" fmla="*/ 49 w 257"/>
                <a:gd name="T103" fmla="*/ 155 h 179"/>
                <a:gd name="T104" fmla="*/ 48 w 257"/>
                <a:gd name="T105" fmla="*/ 21 h 179"/>
                <a:gd name="T106" fmla="*/ 48 w 257"/>
                <a:gd name="T107" fmla="*/ 116 h 179"/>
                <a:gd name="T108" fmla="*/ 213 w 257"/>
                <a:gd name="T109" fmla="*/ 116 h 179"/>
                <a:gd name="T110" fmla="*/ 213 w 257"/>
                <a:gd name="T111" fmla="*/ 21 h 179"/>
                <a:gd name="T112" fmla="*/ 48 w 257"/>
                <a:gd name="T113" fmla="*/ 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" h="179">
                  <a:moveTo>
                    <a:pt x="48" y="0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5" y="0"/>
                    <a:pt x="235" y="10"/>
                    <a:pt x="235" y="23"/>
                  </a:cubicBezTo>
                  <a:cubicBezTo>
                    <a:pt x="235" y="137"/>
                    <a:pt x="235" y="137"/>
                    <a:pt x="235" y="137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35" y="0"/>
                    <a:pt x="48" y="0"/>
                  </a:cubicBezTo>
                  <a:close/>
                  <a:moveTo>
                    <a:pt x="64" y="84"/>
                  </a:moveTo>
                  <a:cubicBezTo>
                    <a:pt x="64" y="94"/>
                    <a:pt x="64" y="94"/>
                    <a:pt x="64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64" y="84"/>
                    <a:pt x="64" y="84"/>
                    <a:pt x="64" y="84"/>
                  </a:cubicBezTo>
                  <a:close/>
                  <a:moveTo>
                    <a:pt x="64" y="6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64" y="60"/>
                    <a:pt x="64" y="60"/>
                    <a:pt x="64" y="60"/>
                  </a:cubicBezTo>
                  <a:close/>
                  <a:moveTo>
                    <a:pt x="64" y="37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64" y="37"/>
                    <a:pt x="64" y="37"/>
                    <a:pt x="64" y="37"/>
                  </a:cubicBezTo>
                  <a:close/>
                  <a:moveTo>
                    <a:pt x="146" y="67"/>
                  </a:moveTo>
                  <a:cubicBezTo>
                    <a:pt x="166" y="99"/>
                    <a:pt x="166" y="99"/>
                    <a:pt x="166" y="9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95" y="90"/>
                    <a:pt x="195" y="90"/>
                    <a:pt x="195" y="9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184" y="70"/>
                    <a:pt x="184" y="70"/>
                    <a:pt x="184" y="70"/>
                  </a:cubicBezTo>
                  <a:cubicBezTo>
                    <a:pt x="146" y="67"/>
                    <a:pt x="146" y="67"/>
                    <a:pt x="146" y="67"/>
                  </a:cubicBezTo>
                  <a:close/>
                  <a:moveTo>
                    <a:pt x="0" y="146"/>
                  </a:moveTo>
                  <a:cubicBezTo>
                    <a:pt x="257" y="146"/>
                    <a:pt x="257" y="146"/>
                    <a:pt x="257" y="146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49" y="179"/>
                    <a:pt x="249" y="179"/>
                    <a:pt x="249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46"/>
                    <a:pt x="0" y="146"/>
                    <a:pt x="0" y="146"/>
                  </a:cubicBezTo>
                  <a:close/>
                  <a:moveTo>
                    <a:pt x="17" y="155"/>
                  </a:moveTo>
                  <a:cubicBezTo>
                    <a:pt x="17" y="163"/>
                    <a:pt x="17" y="163"/>
                    <a:pt x="17" y="163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17" y="155"/>
                    <a:pt x="17" y="155"/>
                    <a:pt x="17" y="155"/>
                  </a:cubicBezTo>
                  <a:close/>
                  <a:moveTo>
                    <a:pt x="220" y="155"/>
                  </a:moveTo>
                  <a:cubicBezTo>
                    <a:pt x="220" y="163"/>
                    <a:pt x="220" y="163"/>
                    <a:pt x="220" y="163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42" y="155"/>
                    <a:pt x="242" y="155"/>
                    <a:pt x="242" y="155"/>
                  </a:cubicBezTo>
                  <a:cubicBezTo>
                    <a:pt x="220" y="155"/>
                    <a:pt x="220" y="155"/>
                    <a:pt x="220" y="155"/>
                  </a:cubicBezTo>
                  <a:close/>
                  <a:moveTo>
                    <a:pt x="49" y="155"/>
                  </a:moveTo>
                  <a:cubicBezTo>
                    <a:pt x="49" y="163"/>
                    <a:pt x="49" y="163"/>
                    <a:pt x="49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49" y="155"/>
                    <a:pt x="49" y="155"/>
                    <a:pt x="49" y="155"/>
                  </a:cubicBezTo>
                  <a:close/>
                  <a:moveTo>
                    <a:pt x="48" y="21"/>
                  </a:moveTo>
                  <a:cubicBezTo>
                    <a:pt x="48" y="116"/>
                    <a:pt x="48" y="116"/>
                    <a:pt x="48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3" y="21"/>
                    <a:pt x="213" y="21"/>
                    <a:pt x="213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9287"/>
            </a:solidFill>
            <a:ln>
              <a:noFill/>
            </a:ln>
          </p:spPr>
          <p:txBody>
            <a:bodyPr lIns="51435" tIns="25718" rIns="51435" bIns="25718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srgbClr val="18B3C4"/>
                </a:solidFill>
              </a:endParaRPr>
            </a:p>
          </p:txBody>
        </p:sp>
        <p:sp>
          <p:nvSpPr>
            <p:cNvPr id="139" name="KSO_Shape"/>
            <p:cNvSpPr/>
            <p:nvPr/>
          </p:nvSpPr>
          <p:spPr bwMode="auto">
            <a:xfrm>
              <a:off x="4681" y="9297"/>
              <a:ext cx="659" cy="655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rgbClr val="009287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>
                <a:solidFill>
                  <a:srgbClr val="FFFFFF"/>
                </a:solidFill>
              </a:endParaRPr>
            </a:p>
          </p:txBody>
        </p:sp>
      </p:grpSp>
      <p:sp>
        <p:nvSpPr>
          <p:cNvPr id="41999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232694" y="1654176"/>
            <a:ext cx="1847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cs typeface="+mn-ea"/>
                <a:sym typeface="+mn-ea"/>
              </a:rPr>
              <a:t>2. </a:t>
            </a:r>
            <a:r>
              <a:rPr lang="zh-CN" altLang="en-US" sz="2400" b="1" noProof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cs typeface="+mn-ea"/>
                <a:sym typeface="+mn-ea"/>
              </a:rPr>
              <a:t>工作任务：</a:t>
            </a:r>
            <a:endParaRPr lang="zh-CN" altLang="en-US" sz="2400" b="1" noProof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42002" name="左中括号 36"/>
          <p:cNvSpPr>
            <a:spLocks/>
          </p:cNvSpPr>
          <p:nvPr/>
        </p:nvSpPr>
        <p:spPr bwMode="auto">
          <a:xfrm>
            <a:off x="3358357" y="1771651"/>
            <a:ext cx="144462" cy="4645025"/>
          </a:xfrm>
          <a:prstGeom prst="leftBracket">
            <a:avLst>
              <a:gd name="adj" fmla="val 81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77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31044" y="1423989"/>
            <a:ext cx="10871200" cy="301783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None/>
              <a:defRPr/>
            </a:pPr>
            <a:r>
              <a:rPr lang="zh-CN" altLang="en-US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  <a:sym typeface="微软雅黑" panose="020B0503020204020204" pitchFamily="34" charset="-122"/>
              </a:rPr>
              <a:t>（二）体系设计</a:t>
            </a:r>
            <a:r>
              <a:rPr lang="zh-CN" altLang="en-US" noProof="1">
                <a:solidFill>
                  <a:srgbClr val="009287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noProof="1">
                <a:latin typeface="微软雅黑" panose="020B0503020204020204" pitchFamily="34" charset="-122"/>
              </a:rPr>
              <a:t>    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  <a:defRPr/>
            </a:pPr>
            <a:endParaRPr lang="zh-CN" altLang="en-US" sz="2400" noProof="1">
              <a:latin typeface="微软雅黑" panose="020B0503020204020204" pitchFamily="34" charset="-122"/>
            </a:endParaRPr>
          </a:p>
        </p:txBody>
      </p:sp>
      <p:sp>
        <p:nvSpPr>
          <p:cNvPr id="34820" name="内容占位符 2"/>
          <p:cNvSpPr/>
          <p:nvPr/>
        </p:nvSpPr>
        <p:spPr bwMode="auto">
          <a:xfrm>
            <a:off x="1713708" y="2170113"/>
            <a:ext cx="7704137" cy="2374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SzPct val="100000"/>
              <a:defRPr/>
            </a:pPr>
            <a:r>
              <a:rPr lang="en-US" altLang="zh-CN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cs typeface="+mn-ea"/>
              </a:rPr>
              <a:t>1.</a:t>
            </a:r>
            <a:r>
              <a:rPr lang="zh-CN" altLang="en-US" sz="24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cs typeface="+mn-ea"/>
              </a:rPr>
              <a:t>学校诊改工作整体设计</a:t>
            </a:r>
            <a:endParaRPr lang="zh-CN" altLang="en-US" sz="2400" b="1" noProof="1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2400" noProof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cs typeface="+mn-ea"/>
              </a:rPr>
              <a:t>内部质量保证体系构成要素关系图</a:t>
            </a:r>
            <a:endParaRPr lang="zh-CN" altLang="en-US" sz="2400" noProof="1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SzPct val="100000"/>
              <a:buFont typeface="Wingdings" panose="05000000000000000000" charset="0"/>
              <a:buChar char="l"/>
              <a:defRPr/>
            </a:pPr>
            <a:r>
              <a:rPr lang="zh-CN" altLang="en-US" sz="2400" noProof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cs typeface="+mn-ea"/>
              </a:rPr>
              <a:t>内部质量保证体系运行示意图</a:t>
            </a:r>
            <a:endParaRPr lang="zh-CN" altLang="en-US" sz="2400" noProof="1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6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4035" name="组合 20"/>
          <p:cNvGrpSpPr>
            <a:grpSpLocks/>
          </p:cNvGrpSpPr>
          <p:nvPr/>
        </p:nvGrpSpPr>
        <p:grpSpPr bwMode="auto">
          <a:xfrm>
            <a:off x="442119" y="2306638"/>
            <a:ext cx="3411538" cy="1339850"/>
            <a:chOff x="695" y="3632"/>
            <a:chExt cx="5373" cy="2110"/>
          </a:xfrm>
        </p:grpSpPr>
        <p:grpSp>
          <p:nvGrpSpPr>
            <p:cNvPr id="44038" name="组合 124"/>
            <p:cNvGrpSpPr>
              <a:grpSpLocks/>
            </p:cNvGrpSpPr>
            <p:nvPr/>
          </p:nvGrpSpPr>
          <p:grpSpPr bwMode="auto">
            <a:xfrm flipH="1" flipV="1">
              <a:off x="820" y="4317"/>
              <a:ext cx="5248" cy="419"/>
              <a:chOff x="5272248" y="4626108"/>
              <a:chExt cx="2793032" cy="35368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272248" y="4625264"/>
                <a:ext cx="81170" cy="8019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5296200" y="4707567"/>
                <a:ext cx="2769075" cy="272230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sz="100" noProof="1">
                  <a:solidFill>
                    <a:prstClr val="white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 flipH="1">
              <a:off x="1554" y="3632"/>
              <a:ext cx="3346" cy="6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 defTabSz="1209675">
                <a:defRPr/>
              </a:pPr>
              <a:r>
                <a:rPr lang="en-US" altLang="zh-CN" sz="2105" b="1" noProof="1">
                  <a:solidFill>
                    <a:srgbClr val="FFB8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sym typeface="+mn-ea"/>
                </a:rPr>
                <a:t>五纵五横一平台</a:t>
              </a:r>
            </a:p>
          </p:txBody>
        </p:sp>
        <p:sp>
          <p:nvSpPr>
            <p:cNvPr id="10" name="文本框 126"/>
            <p:cNvSpPr txBox="1"/>
            <p:nvPr/>
          </p:nvSpPr>
          <p:spPr>
            <a:xfrm flipH="1">
              <a:off x="695" y="4422"/>
              <a:ext cx="5063" cy="5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1505" b="1" noProof="1">
                  <a:cs typeface="+mn-ea"/>
                  <a:sym typeface="宋体" panose="02010600030101010101" pitchFamily="2" charset="-122"/>
                </a:rPr>
                <a:t>内部质量保证体系构成要素关系图</a:t>
              </a:r>
              <a:endParaRPr lang="zh-CN" altLang="en-US" sz="1505" b="1" noProof="1">
                <a:sym typeface="宋体" panose="02010600030101010101" pitchFamily="2" charset="-122"/>
              </a:endParaRPr>
            </a:p>
          </p:txBody>
        </p:sp>
        <p:grpSp>
          <p:nvGrpSpPr>
            <p:cNvPr id="44041" name="组合 19"/>
            <p:cNvGrpSpPr>
              <a:grpSpLocks/>
            </p:cNvGrpSpPr>
            <p:nvPr/>
          </p:nvGrpSpPr>
          <p:grpSpPr bwMode="auto">
            <a:xfrm>
              <a:off x="2081" y="4978"/>
              <a:ext cx="1887" cy="764"/>
              <a:chOff x="3423" y="6169"/>
              <a:chExt cx="2506" cy="1016"/>
            </a:xfrm>
          </p:grpSpPr>
          <p:sp>
            <p:nvSpPr>
              <p:cNvPr id="44042" name="Freeform 9"/>
              <p:cNvSpPr>
                <a:spLocks noEditPoints="1" noChangeArrowheads="1"/>
              </p:cNvSpPr>
              <p:nvPr/>
            </p:nvSpPr>
            <p:spPr bwMode="auto">
              <a:xfrm>
                <a:off x="4595" y="6474"/>
                <a:ext cx="506" cy="506"/>
              </a:xfrm>
              <a:custGeom>
                <a:avLst/>
                <a:gdLst>
                  <a:gd name="T0" fmla="*/ 415 w 222"/>
                  <a:gd name="T1" fmla="*/ 335 h 222"/>
                  <a:gd name="T2" fmla="*/ 422 w 222"/>
                  <a:gd name="T3" fmla="*/ 319 h 222"/>
                  <a:gd name="T4" fmla="*/ 429 w 222"/>
                  <a:gd name="T5" fmla="*/ 296 h 222"/>
                  <a:gd name="T6" fmla="*/ 501 w 222"/>
                  <a:gd name="T7" fmla="*/ 283 h 222"/>
                  <a:gd name="T8" fmla="*/ 499 w 222"/>
                  <a:gd name="T9" fmla="*/ 203 h 222"/>
                  <a:gd name="T10" fmla="*/ 424 w 222"/>
                  <a:gd name="T11" fmla="*/ 196 h 222"/>
                  <a:gd name="T12" fmla="*/ 408 w 222"/>
                  <a:gd name="T13" fmla="*/ 160 h 222"/>
                  <a:gd name="T14" fmla="*/ 451 w 222"/>
                  <a:gd name="T15" fmla="*/ 98 h 222"/>
                  <a:gd name="T16" fmla="*/ 392 w 222"/>
                  <a:gd name="T17" fmla="*/ 43 h 222"/>
                  <a:gd name="T18" fmla="*/ 335 w 222"/>
                  <a:gd name="T19" fmla="*/ 91 h 222"/>
                  <a:gd name="T20" fmla="*/ 319 w 222"/>
                  <a:gd name="T21" fmla="*/ 84 h 222"/>
                  <a:gd name="T22" fmla="*/ 296 w 222"/>
                  <a:gd name="T23" fmla="*/ 77 h 222"/>
                  <a:gd name="T24" fmla="*/ 283 w 222"/>
                  <a:gd name="T25" fmla="*/ 2 h 222"/>
                  <a:gd name="T26" fmla="*/ 203 w 222"/>
                  <a:gd name="T27" fmla="*/ 5 h 222"/>
                  <a:gd name="T28" fmla="*/ 196 w 222"/>
                  <a:gd name="T29" fmla="*/ 80 h 222"/>
                  <a:gd name="T30" fmla="*/ 160 w 222"/>
                  <a:gd name="T31" fmla="*/ 96 h 222"/>
                  <a:gd name="T32" fmla="*/ 98 w 222"/>
                  <a:gd name="T33" fmla="*/ 55 h 222"/>
                  <a:gd name="T34" fmla="*/ 43 w 222"/>
                  <a:gd name="T35" fmla="*/ 112 h 222"/>
                  <a:gd name="T36" fmla="*/ 91 w 222"/>
                  <a:gd name="T37" fmla="*/ 171 h 222"/>
                  <a:gd name="T38" fmla="*/ 84 w 222"/>
                  <a:gd name="T39" fmla="*/ 185 h 222"/>
                  <a:gd name="T40" fmla="*/ 75 w 222"/>
                  <a:gd name="T41" fmla="*/ 207 h 222"/>
                  <a:gd name="T42" fmla="*/ 2 w 222"/>
                  <a:gd name="T43" fmla="*/ 221 h 222"/>
                  <a:gd name="T44" fmla="*/ 5 w 222"/>
                  <a:gd name="T45" fmla="*/ 301 h 222"/>
                  <a:gd name="T46" fmla="*/ 80 w 222"/>
                  <a:gd name="T47" fmla="*/ 310 h 222"/>
                  <a:gd name="T48" fmla="*/ 96 w 222"/>
                  <a:gd name="T49" fmla="*/ 346 h 222"/>
                  <a:gd name="T50" fmla="*/ 52 w 222"/>
                  <a:gd name="T51" fmla="*/ 408 h 222"/>
                  <a:gd name="T52" fmla="*/ 112 w 222"/>
                  <a:gd name="T53" fmla="*/ 463 h 222"/>
                  <a:gd name="T54" fmla="*/ 171 w 222"/>
                  <a:gd name="T55" fmla="*/ 415 h 222"/>
                  <a:gd name="T56" fmla="*/ 185 w 222"/>
                  <a:gd name="T57" fmla="*/ 422 h 222"/>
                  <a:gd name="T58" fmla="*/ 207 w 222"/>
                  <a:gd name="T59" fmla="*/ 429 h 222"/>
                  <a:gd name="T60" fmla="*/ 221 w 222"/>
                  <a:gd name="T61" fmla="*/ 501 h 222"/>
                  <a:gd name="T62" fmla="*/ 301 w 222"/>
                  <a:gd name="T63" fmla="*/ 499 h 222"/>
                  <a:gd name="T64" fmla="*/ 308 w 222"/>
                  <a:gd name="T65" fmla="*/ 424 h 222"/>
                  <a:gd name="T66" fmla="*/ 346 w 222"/>
                  <a:gd name="T67" fmla="*/ 408 h 222"/>
                  <a:gd name="T68" fmla="*/ 406 w 222"/>
                  <a:gd name="T69" fmla="*/ 451 h 222"/>
                  <a:gd name="T70" fmla="*/ 460 w 222"/>
                  <a:gd name="T71" fmla="*/ 392 h 222"/>
                  <a:gd name="T72" fmla="*/ 415 w 222"/>
                  <a:gd name="T73" fmla="*/ 335 h 222"/>
                  <a:gd name="T74" fmla="*/ 221 w 222"/>
                  <a:gd name="T75" fmla="*/ 330 h 222"/>
                  <a:gd name="T76" fmla="*/ 176 w 222"/>
                  <a:gd name="T77" fmla="*/ 221 h 222"/>
                  <a:gd name="T78" fmla="*/ 283 w 222"/>
                  <a:gd name="T79" fmla="*/ 176 h 222"/>
                  <a:gd name="T80" fmla="*/ 330 w 222"/>
                  <a:gd name="T81" fmla="*/ 283 h 222"/>
                  <a:gd name="T82" fmla="*/ 221 w 222"/>
                  <a:gd name="T83" fmla="*/ 330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22" h="222">
                    <a:moveTo>
                      <a:pt x="182" y="147"/>
                    </a:moveTo>
                    <a:cubicBezTo>
                      <a:pt x="183" y="145"/>
                      <a:pt x="184" y="143"/>
                      <a:pt x="185" y="140"/>
                    </a:cubicBezTo>
                    <a:cubicBezTo>
                      <a:pt x="186" y="137"/>
                      <a:pt x="187" y="134"/>
                      <a:pt x="188" y="130"/>
                    </a:cubicBezTo>
                    <a:cubicBezTo>
                      <a:pt x="220" y="124"/>
                      <a:pt x="220" y="124"/>
                      <a:pt x="220" y="124"/>
                    </a:cubicBezTo>
                    <a:cubicBezTo>
                      <a:pt x="222" y="113"/>
                      <a:pt x="221" y="101"/>
                      <a:pt x="219" y="89"/>
                    </a:cubicBezTo>
                    <a:cubicBezTo>
                      <a:pt x="186" y="86"/>
                      <a:pt x="186" y="86"/>
                      <a:pt x="186" y="86"/>
                    </a:cubicBezTo>
                    <a:cubicBezTo>
                      <a:pt x="184" y="80"/>
                      <a:pt x="182" y="75"/>
                      <a:pt x="179" y="70"/>
                    </a:cubicBezTo>
                    <a:cubicBezTo>
                      <a:pt x="198" y="43"/>
                      <a:pt x="198" y="43"/>
                      <a:pt x="198" y="43"/>
                    </a:cubicBezTo>
                    <a:cubicBezTo>
                      <a:pt x="191" y="34"/>
                      <a:pt x="182" y="26"/>
                      <a:pt x="172" y="19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5" y="39"/>
                      <a:pt x="142" y="38"/>
                      <a:pt x="140" y="37"/>
                    </a:cubicBezTo>
                    <a:cubicBezTo>
                      <a:pt x="137" y="36"/>
                      <a:pt x="133" y="34"/>
                      <a:pt x="130" y="34"/>
                    </a:cubicBezTo>
                    <a:cubicBezTo>
                      <a:pt x="124" y="1"/>
                      <a:pt x="124" y="1"/>
                      <a:pt x="124" y="1"/>
                    </a:cubicBezTo>
                    <a:cubicBezTo>
                      <a:pt x="113" y="0"/>
                      <a:pt x="101" y="0"/>
                      <a:pt x="89" y="2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0" y="37"/>
                      <a:pt x="75" y="39"/>
                      <a:pt x="70" y="42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34" y="31"/>
                      <a:pt x="26" y="39"/>
                      <a:pt x="19" y="49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39" y="77"/>
                      <a:pt x="38" y="79"/>
                      <a:pt x="37" y="81"/>
                    </a:cubicBezTo>
                    <a:cubicBezTo>
                      <a:pt x="35" y="85"/>
                      <a:pt x="34" y="88"/>
                      <a:pt x="33" y="91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0" y="109"/>
                      <a:pt x="0" y="121"/>
                      <a:pt x="2" y="132"/>
                    </a:cubicBezTo>
                    <a:cubicBezTo>
                      <a:pt x="35" y="136"/>
                      <a:pt x="35" y="136"/>
                      <a:pt x="35" y="136"/>
                    </a:cubicBezTo>
                    <a:cubicBezTo>
                      <a:pt x="37" y="141"/>
                      <a:pt x="39" y="147"/>
                      <a:pt x="42" y="152"/>
                    </a:cubicBezTo>
                    <a:cubicBezTo>
                      <a:pt x="23" y="179"/>
                      <a:pt x="23" y="179"/>
                      <a:pt x="23" y="179"/>
                    </a:cubicBezTo>
                    <a:cubicBezTo>
                      <a:pt x="31" y="188"/>
                      <a:pt x="39" y="196"/>
                      <a:pt x="49" y="203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7" y="183"/>
                      <a:pt x="79" y="184"/>
                      <a:pt x="81" y="185"/>
                    </a:cubicBezTo>
                    <a:cubicBezTo>
                      <a:pt x="84" y="186"/>
                      <a:pt x="88" y="187"/>
                      <a:pt x="91" y="188"/>
                    </a:cubicBezTo>
                    <a:cubicBezTo>
                      <a:pt x="97" y="220"/>
                      <a:pt x="97" y="220"/>
                      <a:pt x="97" y="220"/>
                    </a:cubicBezTo>
                    <a:cubicBezTo>
                      <a:pt x="109" y="222"/>
                      <a:pt x="121" y="221"/>
                      <a:pt x="132" y="219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41" y="185"/>
                      <a:pt x="146" y="182"/>
                      <a:pt x="152" y="179"/>
                    </a:cubicBezTo>
                    <a:cubicBezTo>
                      <a:pt x="178" y="198"/>
                      <a:pt x="178" y="198"/>
                      <a:pt x="178" y="198"/>
                    </a:cubicBezTo>
                    <a:cubicBezTo>
                      <a:pt x="188" y="191"/>
                      <a:pt x="196" y="182"/>
                      <a:pt x="202" y="172"/>
                    </a:cubicBezTo>
                    <a:lnTo>
                      <a:pt x="182" y="147"/>
                    </a:lnTo>
                    <a:close/>
                    <a:moveTo>
                      <a:pt x="97" y="145"/>
                    </a:moveTo>
                    <a:cubicBezTo>
                      <a:pt x="78" y="137"/>
                      <a:pt x="69" y="116"/>
                      <a:pt x="77" y="97"/>
                    </a:cubicBezTo>
                    <a:cubicBezTo>
                      <a:pt x="84" y="78"/>
                      <a:pt x="106" y="69"/>
                      <a:pt x="124" y="77"/>
                    </a:cubicBezTo>
                    <a:cubicBezTo>
                      <a:pt x="143" y="84"/>
                      <a:pt x="152" y="106"/>
                      <a:pt x="145" y="124"/>
                    </a:cubicBezTo>
                    <a:cubicBezTo>
                      <a:pt x="137" y="143"/>
                      <a:pt x="116" y="152"/>
                      <a:pt x="97" y="145"/>
                    </a:cubicBezTo>
                    <a:close/>
                  </a:path>
                </a:pathLst>
              </a:custGeom>
              <a:solidFill>
                <a:srgbClr val="E870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3" name="Freeform 10"/>
              <p:cNvSpPr>
                <a:spLocks noEditPoints="1" noChangeArrowheads="1"/>
              </p:cNvSpPr>
              <p:nvPr/>
            </p:nvSpPr>
            <p:spPr bwMode="auto">
              <a:xfrm>
                <a:off x="4331" y="6791"/>
                <a:ext cx="360" cy="360"/>
              </a:xfrm>
              <a:custGeom>
                <a:avLst/>
                <a:gdLst>
                  <a:gd name="T0" fmla="*/ 294 w 158"/>
                  <a:gd name="T1" fmla="*/ 239 h 158"/>
                  <a:gd name="T2" fmla="*/ 298 w 158"/>
                  <a:gd name="T3" fmla="*/ 228 h 158"/>
                  <a:gd name="T4" fmla="*/ 305 w 158"/>
                  <a:gd name="T5" fmla="*/ 212 h 158"/>
                  <a:gd name="T6" fmla="*/ 358 w 158"/>
                  <a:gd name="T7" fmla="*/ 205 h 158"/>
                  <a:gd name="T8" fmla="*/ 358 w 158"/>
                  <a:gd name="T9" fmla="*/ 148 h 158"/>
                  <a:gd name="T10" fmla="*/ 303 w 158"/>
                  <a:gd name="T11" fmla="*/ 141 h 158"/>
                  <a:gd name="T12" fmla="*/ 292 w 158"/>
                  <a:gd name="T13" fmla="*/ 114 h 158"/>
                  <a:gd name="T14" fmla="*/ 324 w 158"/>
                  <a:gd name="T15" fmla="*/ 71 h 158"/>
                  <a:gd name="T16" fmla="*/ 283 w 158"/>
                  <a:gd name="T17" fmla="*/ 32 h 158"/>
                  <a:gd name="T18" fmla="*/ 242 w 158"/>
                  <a:gd name="T19" fmla="*/ 66 h 158"/>
                  <a:gd name="T20" fmla="*/ 230 w 158"/>
                  <a:gd name="T21" fmla="*/ 59 h 158"/>
                  <a:gd name="T22" fmla="*/ 214 w 158"/>
                  <a:gd name="T23" fmla="*/ 55 h 158"/>
                  <a:gd name="T24" fmla="*/ 205 w 158"/>
                  <a:gd name="T25" fmla="*/ 2 h 158"/>
                  <a:gd name="T26" fmla="*/ 148 w 158"/>
                  <a:gd name="T27" fmla="*/ 2 h 158"/>
                  <a:gd name="T28" fmla="*/ 141 w 158"/>
                  <a:gd name="T29" fmla="*/ 57 h 158"/>
                  <a:gd name="T30" fmla="*/ 116 w 158"/>
                  <a:gd name="T31" fmla="*/ 68 h 158"/>
                  <a:gd name="T32" fmla="*/ 73 w 158"/>
                  <a:gd name="T33" fmla="*/ 36 h 158"/>
                  <a:gd name="T34" fmla="*/ 34 w 158"/>
                  <a:gd name="T35" fmla="*/ 77 h 158"/>
                  <a:gd name="T36" fmla="*/ 66 w 158"/>
                  <a:gd name="T37" fmla="*/ 118 h 158"/>
                  <a:gd name="T38" fmla="*/ 62 w 158"/>
                  <a:gd name="T39" fmla="*/ 130 h 158"/>
                  <a:gd name="T40" fmla="*/ 57 w 158"/>
                  <a:gd name="T41" fmla="*/ 146 h 158"/>
                  <a:gd name="T42" fmla="*/ 2 w 158"/>
                  <a:gd name="T43" fmla="*/ 155 h 158"/>
                  <a:gd name="T44" fmla="*/ 5 w 158"/>
                  <a:gd name="T45" fmla="*/ 212 h 158"/>
                  <a:gd name="T46" fmla="*/ 57 w 158"/>
                  <a:gd name="T47" fmla="*/ 216 h 158"/>
                  <a:gd name="T48" fmla="*/ 68 w 158"/>
                  <a:gd name="T49" fmla="*/ 244 h 158"/>
                  <a:gd name="T50" fmla="*/ 36 w 158"/>
                  <a:gd name="T51" fmla="*/ 287 h 158"/>
                  <a:gd name="T52" fmla="*/ 77 w 158"/>
                  <a:gd name="T53" fmla="*/ 326 h 158"/>
                  <a:gd name="T54" fmla="*/ 121 w 158"/>
                  <a:gd name="T55" fmla="*/ 294 h 158"/>
                  <a:gd name="T56" fmla="*/ 130 w 158"/>
                  <a:gd name="T57" fmla="*/ 298 h 158"/>
                  <a:gd name="T58" fmla="*/ 148 w 158"/>
                  <a:gd name="T59" fmla="*/ 303 h 158"/>
                  <a:gd name="T60" fmla="*/ 155 w 158"/>
                  <a:gd name="T61" fmla="*/ 355 h 158"/>
                  <a:gd name="T62" fmla="*/ 212 w 158"/>
                  <a:gd name="T63" fmla="*/ 355 h 158"/>
                  <a:gd name="T64" fmla="*/ 219 w 158"/>
                  <a:gd name="T65" fmla="*/ 303 h 158"/>
                  <a:gd name="T66" fmla="*/ 244 w 158"/>
                  <a:gd name="T67" fmla="*/ 292 h 158"/>
                  <a:gd name="T68" fmla="*/ 287 w 158"/>
                  <a:gd name="T69" fmla="*/ 321 h 158"/>
                  <a:gd name="T70" fmla="*/ 328 w 158"/>
                  <a:gd name="T71" fmla="*/ 280 h 158"/>
                  <a:gd name="T72" fmla="*/ 294 w 158"/>
                  <a:gd name="T73" fmla="*/ 239 h 158"/>
                  <a:gd name="T74" fmla="*/ 157 w 158"/>
                  <a:gd name="T75" fmla="*/ 235 h 158"/>
                  <a:gd name="T76" fmla="*/ 125 w 158"/>
                  <a:gd name="T77" fmla="*/ 157 h 158"/>
                  <a:gd name="T78" fmla="*/ 203 w 158"/>
                  <a:gd name="T79" fmla="*/ 125 h 158"/>
                  <a:gd name="T80" fmla="*/ 235 w 158"/>
                  <a:gd name="T81" fmla="*/ 203 h 158"/>
                  <a:gd name="T82" fmla="*/ 157 w 158"/>
                  <a:gd name="T83" fmla="*/ 235 h 15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8" h="158">
                    <a:moveTo>
                      <a:pt x="129" y="105"/>
                    </a:moveTo>
                    <a:cubicBezTo>
                      <a:pt x="130" y="103"/>
                      <a:pt x="131" y="102"/>
                      <a:pt x="131" y="100"/>
                    </a:cubicBezTo>
                    <a:cubicBezTo>
                      <a:pt x="132" y="98"/>
                      <a:pt x="133" y="96"/>
                      <a:pt x="134" y="93"/>
                    </a:cubicBezTo>
                    <a:cubicBezTo>
                      <a:pt x="157" y="90"/>
                      <a:pt x="157" y="90"/>
                      <a:pt x="157" y="90"/>
                    </a:cubicBezTo>
                    <a:cubicBezTo>
                      <a:pt x="158" y="81"/>
                      <a:pt x="158" y="73"/>
                      <a:pt x="157" y="65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2" y="58"/>
                      <a:pt x="130" y="54"/>
                      <a:pt x="128" y="5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7" y="25"/>
                      <a:pt x="131" y="19"/>
                      <a:pt x="124" y="14"/>
                    </a:cubicBezTo>
                    <a:cubicBezTo>
                      <a:pt x="106" y="29"/>
                      <a:pt x="106" y="29"/>
                      <a:pt x="106" y="29"/>
                    </a:cubicBezTo>
                    <a:cubicBezTo>
                      <a:pt x="104" y="28"/>
                      <a:pt x="103" y="27"/>
                      <a:pt x="101" y="26"/>
                    </a:cubicBezTo>
                    <a:cubicBezTo>
                      <a:pt x="99" y="25"/>
                      <a:pt x="96" y="25"/>
                      <a:pt x="94" y="24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2" y="0"/>
                      <a:pt x="73" y="0"/>
                      <a:pt x="65" y="1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58" y="26"/>
                      <a:pt x="55" y="27"/>
                      <a:pt x="51" y="30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5" y="21"/>
                      <a:pt x="20" y="27"/>
                      <a:pt x="15" y="34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4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5" y="64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76"/>
                      <a:pt x="0" y="84"/>
                      <a:pt x="2" y="93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6" y="99"/>
                      <a:pt x="28" y="103"/>
                      <a:pt x="30" y="10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32"/>
                      <a:pt x="27" y="138"/>
                      <a:pt x="34" y="143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4" y="129"/>
                      <a:pt x="56" y="130"/>
                      <a:pt x="57" y="131"/>
                    </a:cubicBezTo>
                    <a:cubicBezTo>
                      <a:pt x="60" y="132"/>
                      <a:pt x="62" y="133"/>
                      <a:pt x="65" y="133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77" y="158"/>
                      <a:pt x="85" y="157"/>
                      <a:pt x="93" y="156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100" y="131"/>
                      <a:pt x="104" y="130"/>
                      <a:pt x="107" y="128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33" y="136"/>
                      <a:pt x="139" y="130"/>
                      <a:pt x="144" y="123"/>
                    </a:cubicBezTo>
                    <a:lnTo>
                      <a:pt x="129" y="105"/>
                    </a:lnTo>
                    <a:close/>
                    <a:moveTo>
                      <a:pt x="69" y="103"/>
                    </a:moveTo>
                    <a:cubicBezTo>
                      <a:pt x="56" y="97"/>
                      <a:pt x="50" y="82"/>
                      <a:pt x="55" y="69"/>
                    </a:cubicBezTo>
                    <a:cubicBezTo>
                      <a:pt x="61" y="55"/>
                      <a:pt x="76" y="49"/>
                      <a:pt x="89" y="55"/>
                    </a:cubicBezTo>
                    <a:cubicBezTo>
                      <a:pt x="103" y="60"/>
                      <a:pt x="109" y="75"/>
                      <a:pt x="103" y="89"/>
                    </a:cubicBezTo>
                    <a:cubicBezTo>
                      <a:pt x="98" y="102"/>
                      <a:pt x="82" y="108"/>
                      <a:pt x="69" y="103"/>
                    </a:cubicBezTo>
                    <a:close/>
                  </a:path>
                </a:pathLst>
              </a:custGeom>
              <a:solidFill>
                <a:srgbClr val="01A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4" name="Freeform 11"/>
              <p:cNvSpPr>
                <a:spLocks noEditPoints="1" noChangeArrowheads="1"/>
              </p:cNvSpPr>
              <p:nvPr/>
            </p:nvSpPr>
            <p:spPr bwMode="auto">
              <a:xfrm>
                <a:off x="3423" y="6192"/>
                <a:ext cx="283" cy="285"/>
              </a:xfrm>
              <a:custGeom>
                <a:avLst/>
                <a:gdLst>
                  <a:gd name="T0" fmla="*/ 283 w 124"/>
                  <a:gd name="T1" fmla="*/ 153 h 125"/>
                  <a:gd name="T2" fmla="*/ 283 w 124"/>
                  <a:gd name="T3" fmla="*/ 132 h 125"/>
                  <a:gd name="T4" fmla="*/ 253 w 124"/>
                  <a:gd name="T5" fmla="*/ 121 h 125"/>
                  <a:gd name="T6" fmla="*/ 249 w 124"/>
                  <a:gd name="T7" fmla="*/ 107 h 125"/>
                  <a:gd name="T8" fmla="*/ 272 w 124"/>
                  <a:gd name="T9" fmla="*/ 82 h 125"/>
                  <a:gd name="T10" fmla="*/ 260 w 124"/>
                  <a:gd name="T11" fmla="*/ 62 h 125"/>
                  <a:gd name="T12" fmla="*/ 226 w 124"/>
                  <a:gd name="T13" fmla="*/ 68 h 125"/>
                  <a:gd name="T14" fmla="*/ 226 w 124"/>
                  <a:gd name="T15" fmla="*/ 68 h 125"/>
                  <a:gd name="T16" fmla="*/ 217 w 124"/>
                  <a:gd name="T17" fmla="*/ 59 h 125"/>
                  <a:gd name="T18" fmla="*/ 217 w 124"/>
                  <a:gd name="T19" fmla="*/ 59 h 125"/>
                  <a:gd name="T20" fmla="*/ 224 w 124"/>
                  <a:gd name="T21" fmla="*/ 25 h 125"/>
                  <a:gd name="T22" fmla="*/ 203 w 124"/>
                  <a:gd name="T23" fmla="*/ 14 h 125"/>
                  <a:gd name="T24" fmla="*/ 178 w 124"/>
                  <a:gd name="T25" fmla="*/ 36 h 125"/>
                  <a:gd name="T26" fmla="*/ 178 w 124"/>
                  <a:gd name="T27" fmla="*/ 36 h 125"/>
                  <a:gd name="T28" fmla="*/ 164 w 124"/>
                  <a:gd name="T29" fmla="*/ 32 h 125"/>
                  <a:gd name="T30" fmla="*/ 164 w 124"/>
                  <a:gd name="T31" fmla="*/ 32 h 125"/>
                  <a:gd name="T32" fmla="*/ 153 w 124"/>
                  <a:gd name="T33" fmla="*/ 0 h 125"/>
                  <a:gd name="T34" fmla="*/ 130 w 124"/>
                  <a:gd name="T35" fmla="*/ 0 h 125"/>
                  <a:gd name="T36" fmla="*/ 119 w 124"/>
                  <a:gd name="T37" fmla="*/ 32 h 125"/>
                  <a:gd name="T38" fmla="*/ 121 w 124"/>
                  <a:gd name="T39" fmla="*/ 32 h 125"/>
                  <a:gd name="T40" fmla="*/ 107 w 124"/>
                  <a:gd name="T41" fmla="*/ 36 h 125"/>
                  <a:gd name="T42" fmla="*/ 107 w 124"/>
                  <a:gd name="T43" fmla="*/ 36 h 125"/>
                  <a:gd name="T44" fmla="*/ 80 w 124"/>
                  <a:gd name="T45" fmla="*/ 14 h 125"/>
                  <a:gd name="T46" fmla="*/ 62 w 124"/>
                  <a:gd name="T47" fmla="*/ 25 h 125"/>
                  <a:gd name="T48" fmla="*/ 68 w 124"/>
                  <a:gd name="T49" fmla="*/ 59 h 125"/>
                  <a:gd name="T50" fmla="*/ 68 w 124"/>
                  <a:gd name="T51" fmla="*/ 59 h 125"/>
                  <a:gd name="T52" fmla="*/ 57 w 124"/>
                  <a:gd name="T53" fmla="*/ 68 h 125"/>
                  <a:gd name="T54" fmla="*/ 57 w 124"/>
                  <a:gd name="T55" fmla="*/ 68 h 125"/>
                  <a:gd name="T56" fmla="*/ 25 w 124"/>
                  <a:gd name="T57" fmla="*/ 62 h 125"/>
                  <a:gd name="T58" fmla="*/ 14 w 124"/>
                  <a:gd name="T59" fmla="*/ 82 h 125"/>
                  <a:gd name="T60" fmla="*/ 37 w 124"/>
                  <a:gd name="T61" fmla="*/ 107 h 125"/>
                  <a:gd name="T62" fmla="*/ 32 w 124"/>
                  <a:gd name="T63" fmla="*/ 121 h 125"/>
                  <a:gd name="T64" fmla="*/ 0 w 124"/>
                  <a:gd name="T65" fmla="*/ 132 h 125"/>
                  <a:gd name="T66" fmla="*/ 0 w 124"/>
                  <a:gd name="T67" fmla="*/ 153 h 125"/>
                  <a:gd name="T68" fmla="*/ 32 w 124"/>
                  <a:gd name="T69" fmla="*/ 164 h 125"/>
                  <a:gd name="T70" fmla="*/ 37 w 124"/>
                  <a:gd name="T71" fmla="*/ 178 h 125"/>
                  <a:gd name="T72" fmla="*/ 14 w 124"/>
                  <a:gd name="T73" fmla="*/ 203 h 125"/>
                  <a:gd name="T74" fmla="*/ 25 w 124"/>
                  <a:gd name="T75" fmla="*/ 223 h 125"/>
                  <a:gd name="T76" fmla="*/ 57 w 124"/>
                  <a:gd name="T77" fmla="*/ 217 h 125"/>
                  <a:gd name="T78" fmla="*/ 68 w 124"/>
                  <a:gd name="T79" fmla="*/ 228 h 125"/>
                  <a:gd name="T80" fmla="*/ 62 w 124"/>
                  <a:gd name="T81" fmla="*/ 260 h 125"/>
                  <a:gd name="T82" fmla="*/ 80 w 124"/>
                  <a:gd name="T83" fmla="*/ 271 h 125"/>
                  <a:gd name="T84" fmla="*/ 105 w 124"/>
                  <a:gd name="T85" fmla="*/ 249 h 125"/>
                  <a:gd name="T86" fmla="*/ 121 w 124"/>
                  <a:gd name="T87" fmla="*/ 253 h 125"/>
                  <a:gd name="T88" fmla="*/ 130 w 124"/>
                  <a:gd name="T89" fmla="*/ 285 h 125"/>
                  <a:gd name="T90" fmla="*/ 153 w 124"/>
                  <a:gd name="T91" fmla="*/ 285 h 125"/>
                  <a:gd name="T92" fmla="*/ 164 w 124"/>
                  <a:gd name="T93" fmla="*/ 253 h 125"/>
                  <a:gd name="T94" fmla="*/ 178 w 124"/>
                  <a:gd name="T95" fmla="*/ 249 h 125"/>
                  <a:gd name="T96" fmla="*/ 203 w 124"/>
                  <a:gd name="T97" fmla="*/ 271 h 125"/>
                  <a:gd name="T98" fmla="*/ 224 w 124"/>
                  <a:gd name="T99" fmla="*/ 260 h 125"/>
                  <a:gd name="T100" fmla="*/ 217 w 124"/>
                  <a:gd name="T101" fmla="*/ 228 h 125"/>
                  <a:gd name="T102" fmla="*/ 226 w 124"/>
                  <a:gd name="T103" fmla="*/ 217 h 125"/>
                  <a:gd name="T104" fmla="*/ 260 w 124"/>
                  <a:gd name="T105" fmla="*/ 223 h 125"/>
                  <a:gd name="T106" fmla="*/ 272 w 124"/>
                  <a:gd name="T107" fmla="*/ 203 h 125"/>
                  <a:gd name="T108" fmla="*/ 249 w 124"/>
                  <a:gd name="T109" fmla="*/ 178 h 125"/>
                  <a:gd name="T110" fmla="*/ 253 w 124"/>
                  <a:gd name="T111" fmla="*/ 164 h 125"/>
                  <a:gd name="T112" fmla="*/ 283 w 124"/>
                  <a:gd name="T113" fmla="*/ 153 h 125"/>
                  <a:gd name="T114" fmla="*/ 142 w 124"/>
                  <a:gd name="T115" fmla="*/ 198 h 125"/>
                  <a:gd name="T116" fmla="*/ 87 w 124"/>
                  <a:gd name="T117" fmla="*/ 144 h 125"/>
                  <a:gd name="T118" fmla="*/ 142 w 124"/>
                  <a:gd name="T119" fmla="*/ 87 h 125"/>
                  <a:gd name="T120" fmla="*/ 199 w 124"/>
                  <a:gd name="T121" fmla="*/ 144 h 125"/>
                  <a:gd name="T122" fmla="*/ 142 w 124"/>
                  <a:gd name="T123" fmla="*/ 198 h 1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4" h="125">
                    <a:moveTo>
                      <a:pt x="124" y="67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0" y="51"/>
                      <a:pt x="110" y="49"/>
                      <a:pt x="109" y="47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28"/>
                      <a:pt x="96" y="27"/>
                      <a:pt x="95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5"/>
                      <a:pt x="74" y="15"/>
                      <a:pt x="72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0" y="15"/>
                      <a:pt x="49" y="15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27"/>
                      <a:pt x="27" y="28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49"/>
                      <a:pt x="14" y="51"/>
                      <a:pt x="14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4"/>
                      <a:pt x="15" y="76"/>
                      <a:pt x="16" y="78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7" y="97"/>
                      <a:pt x="28" y="98"/>
                      <a:pt x="30" y="100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8" y="110"/>
                      <a:pt x="50" y="111"/>
                      <a:pt x="53" y="111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72" y="111"/>
                      <a:pt x="72" y="111"/>
                      <a:pt x="72" y="111"/>
                    </a:cubicBezTo>
                    <a:cubicBezTo>
                      <a:pt x="74" y="111"/>
                      <a:pt x="76" y="110"/>
                      <a:pt x="78" y="10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98" y="114"/>
                      <a:pt x="98" y="114"/>
                      <a:pt x="98" y="114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98"/>
                      <a:pt x="98" y="97"/>
                      <a:pt x="99" y="95"/>
                    </a:cubicBezTo>
                    <a:cubicBezTo>
                      <a:pt x="114" y="98"/>
                      <a:pt x="114" y="98"/>
                      <a:pt x="114" y="98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10" y="76"/>
                      <a:pt x="110" y="74"/>
                      <a:pt x="111" y="72"/>
                    </a:cubicBezTo>
                    <a:lnTo>
                      <a:pt x="124" y="67"/>
                    </a:lnTo>
                    <a:close/>
                    <a:moveTo>
                      <a:pt x="62" y="87"/>
                    </a:moveTo>
                    <a:cubicBezTo>
                      <a:pt x="49" y="87"/>
                      <a:pt x="38" y="76"/>
                      <a:pt x="38" y="63"/>
                    </a:cubicBezTo>
                    <a:cubicBezTo>
                      <a:pt x="38" y="49"/>
                      <a:pt x="49" y="38"/>
                      <a:pt x="62" y="38"/>
                    </a:cubicBezTo>
                    <a:cubicBezTo>
                      <a:pt x="76" y="38"/>
                      <a:pt x="87" y="49"/>
                      <a:pt x="87" y="63"/>
                    </a:cubicBezTo>
                    <a:cubicBezTo>
                      <a:pt x="87" y="76"/>
                      <a:pt x="76" y="87"/>
                      <a:pt x="62" y="87"/>
                    </a:cubicBezTo>
                    <a:close/>
                  </a:path>
                </a:pathLst>
              </a:custGeom>
              <a:solidFill>
                <a:srgbClr val="CDD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5" name="Freeform 12"/>
              <p:cNvSpPr>
                <a:spLocks noEditPoints="1" noChangeArrowheads="1"/>
              </p:cNvSpPr>
              <p:nvPr/>
            </p:nvSpPr>
            <p:spPr bwMode="auto">
              <a:xfrm>
                <a:off x="5647" y="6169"/>
                <a:ext cx="282" cy="285"/>
              </a:xfrm>
              <a:custGeom>
                <a:avLst/>
                <a:gdLst>
                  <a:gd name="T0" fmla="*/ 282 w 124"/>
                  <a:gd name="T1" fmla="*/ 153 h 125"/>
                  <a:gd name="T2" fmla="*/ 282 w 124"/>
                  <a:gd name="T3" fmla="*/ 132 h 125"/>
                  <a:gd name="T4" fmla="*/ 250 w 124"/>
                  <a:gd name="T5" fmla="*/ 121 h 125"/>
                  <a:gd name="T6" fmla="*/ 246 w 124"/>
                  <a:gd name="T7" fmla="*/ 107 h 125"/>
                  <a:gd name="T8" fmla="*/ 268 w 124"/>
                  <a:gd name="T9" fmla="*/ 82 h 125"/>
                  <a:gd name="T10" fmla="*/ 257 w 124"/>
                  <a:gd name="T11" fmla="*/ 62 h 125"/>
                  <a:gd name="T12" fmla="*/ 225 w 124"/>
                  <a:gd name="T13" fmla="*/ 68 h 125"/>
                  <a:gd name="T14" fmla="*/ 225 w 124"/>
                  <a:gd name="T15" fmla="*/ 68 h 125"/>
                  <a:gd name="T16" fmla="*/ 214 w 124"/>
                  <a:gd name="T17" fmla="*/ 59 h 125"/>
                  <a:gd name="T18" fmla="*/ 214 w 124"/>
                  <a:gd name="T19" fmla="*/ 59 h 125"/>
                  <a:gd name="T20" fmla="*/ 221 w 124"/>
                  <a:gd name="T21" fmla="*/ 25 h 125"/>
                  <a:gd name="T22" fmla="*/ 202 w 124"/>
                  <a:gd name="T23" fmla="*/ 14 h 125"/>
                  <a:gd name="T24" fmla="*/ 175 w 124"/>
                  <a:gd name="T25" fmla="*/ 36 h 125"/>
                  <a:gd name="T26" fmla="*/ 175 w 124"/>
                  <a:gd name="T27" fmla="*/ 36 h 125"/>
                  <a:gd name="T28" fmla="*/ 164 w 124"/>
                  <a:gd name="T29" fmla="*/ 32 h 125"/>
                  <a:gd name="T30" fmla="*/ 164 w 124"/>
                  <a:gd name="T31" fmla="*/ 32 h 125"/>
                  <a:gd name="T32" fmla="*/ 152 w 124"/>
                  <a:gd name="T33" fmla="*/ 0 h 125"/>
                  <a:gd name="T34" fmla="*/ 130 w 124"/>
                  <a:gd name="T35" fmla="*/ 0 h 125"/>
                  <a:gd name="T36" fmla="*/ 118 w 124"/>
                  <a:gd name="T37" fmla="*/ 32 h 125"/>
                  <a:gd name="T38" fmla="*/ 118 w 124"/>
                  <a:gd name="T39" fmla="*/ 32 h 125"/>
                  <a:gd name="T40" fmla="*/ 105 w 124"/>
                  <a:gd name="T41" fmla="*/ 36 h 125"/>
                  <a:gd name="T42" fmla="*/ 105 w 124"/>
                  <a:gd name="T43" fmla="*/ 36 h 125"/>
                  <a:gd name="T44" fmla="*/ 80 w 124"/>
                  <a:gd name="T45" fmla="*/ 14 h 125"/>
                  <a:gd name="T46" fmla="*/ 59 w 124"/>
                  <a:gd name="T47" fmla="*/ 25 h 125"/>
                  <a:gd name="T48" fmla="*/ 66 w 124"/>
                  <a:gd name="T49" fmla="*/ 59 h 125"/>
                  <a:gd name="T50" fmla="*/ 66 w 124"/>
                  <a:gd name="T51" fmla="*/ 59 h 125"/>
                  <a:gd name="T52" fmla="*/ 57 w 124"/>
                  <a:gd name="T53" fmla="*/ 68 h 125"/>
                  <a:gd name="T54" fmla="*/ 57 w 124"/>
                  <a:gd name="T55" fmla="*/ 68 h 125"/>
                  <a:gd name="T56" fmla="*/ 23 w 124"/>
                  <a:gd name="T57" fmla="*/ 62 h 125"/>
                  <a:gd name="T58" fmla="*/ 14 w 124"/>
                  <a:gd name="T59" fmla="*/ 82 h 125"/>
                  <a:gd name="T60" fmla="*/ 34 w 124"/>
                  <a:gd name="T61" fmla="*/ 107 h 125"/>
                  <a:gd name="T62" fmla="*/ 32 w 124"/>
                  <a:gd name="T63" fmla="*/ 121 h 125"/>
                  <a:gd name="T64" fmla="*/ 0 w 124"/>
                  <a:gd name="T65" fmla="*/ 132 h 125"/>
                  <a:gd name="T66" fmla="*/ 0 w 124"/>
                  <a:gd name="T67" fmla="*/ 153 h 125"/>
                  <a:gd name="T68" fmla="*/ 30 w 124"/>
                  <a:gd name="T69" fmla="*/ 164 h 125"/>
                  <a:gd name="T70" fmla="*/ 34 w 124"/>
                  <a:gd name="T71" fmla="*/ 178 h 125"/>
                  <a:gd name="T72" fmla="*/ 14 w 124"/>
                  <a:gd name="T73" fmla="*/ 203 h 125"/>
                  <a:gd name="T74" fmla="*/ 23 w 124"/>
                  <a:gd name="T75" fmla="*/ 223 h 125"/>
                  <a:gd name="T76" fmla="*/ 57 w 124"/>
                  <a:gd name="T77" fmla="*/ 217 h 125"/>
                  <a:gd name="T78" fmla="*/ 66 w 124"/>
                  <a:gd name="T79" fmla="*/ 226 h 125"/>
                  <a:gd name="T80" fmla="*/ 59 w 124"/>
                  <a:gd name="T81" fmla="*/ 260 h 125"/>
                  <a:gd name="T82" fmla="*/ 80 w 124"/>
                  <a:gd name="T83" fmla="*/ 271 h 125"/>
                  <a:gd name="T84" fmla="*/ 105 w 124"/>
                  <a:gd name="T85" fmla="*/ 249 h 125"/>
                  <a:gd name="T86" fmla="*/ 118 w 124"/>
                  <a:gd name="T87" fmla="*/ 253 h 125"/>
                  <a:gd name="T88" fmla="*/ 130 w 124"/>
                  <a:gd name="T89" fmla="*/ 285 h 125"/>
                  <a:gd name="T90" fmla="*/ 152 w 124"/>
                  <a:gd name="T91" fmla="*/ 285 h 125"/>
                  <a:gd name="T92" fmla="*/ 161 w 124"/>
                  <a:gd name="T93" fmla="*/ 253 h 125"/>
                  <a:gd name="T94" fmla="*/ 177 w 124"/>
                  <a:gd name="T95" fmla="*/ 249 h 125"/>
                  <a:gd name="T96" fmla="*/ 202 w 124"/>
                  <a:gd name="T97" fmla="*/ 271 h 125"/>
                  <a:gd name="T98" fmla="*/ 221 w 124"/>
                  <a:gd name="T99" fmla="*/ 260 h 125"/>
                  <a:gd name="T100" fmla="*/ 214 w 124"/>
                  <a:gd name="T101" fmla="*/ 226 h 125"/>
                  <a:gd name="T102" fmla="*/ 225 w 124"/>
                  <a:gd name="T103" fmla="*/ 217 h 125"/>
                  <a:gd name="T104" fmla="*/ 257 w 124"/>
                  <a:gd name="T105" fmla="*/ 223 h 125"/>
                  <a:gd name="T106" fmla="*/ 268 w 124"/>
                  <a:gd name="T107" fmla="*/ 203 h 125"/>
                  <a:gd name="T108" fmla="*/ 248 w 124"/>
                  <a:gd name="T109" fmla="*/ 178 h 125"/>
                  <a:gd name="T110" fmla="*/ 250 w 124"/>
                  <a:gd name="T111" fmla="*/ 164 h 125"/>
                  <a:gd name="T112" fmla="*/ 282 w 124"/>
                  <a:gd name="T113" fmla="*/ 153 h 125"/>
                  <a:gd name="T114" fmla="*/ 141 w 124"/>
                  <a:gd name="T115" fmla="*/ 198 h 125"/>
                  <a:gd name="T116" fmla="*/ 84 w 124"/>
                  <a:gd name="T117" fmla="*/ 144 h 125"/>
                  <a:gd name="T118" fmla="*/ 141 w 124"/>
                  <a:gd name="T119" fmla="*/ 87 h 125"/>
                  <a:gd name="T120" fmla="*/ 198 w 124"/>
                  <a:gd name="T121" fmla="*/ 144 h 125"/>
                  <a:gd name="T122" fmla="*/ 141 w 124"/>
                  <a:gd name="T123" fmla="*/ 198 h 1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4" h="125">
                    <a:moveTo>
                      <a:pt x="124" y="67"/>
                    </a:moveTo>
                    <a:cubicBezTo>
                      <a:pt x="124" y="58"/>
                      <a:pt x="124" y="58"/>
                      <a:pt x="124" y="58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0" y="51"/>
                      <a:pt x="109" y="49"/>
                      <a:pt x="108" y="47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28"/>
                      <a:pt x="96" y="27"/>
                      <a:pt x="94" y="26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6" y="15"/>
                      <a:pt x="74" y="15"/>
                      <a:pt x="72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0" y="15"/>
                      <a:pt x="48" y="15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7"/>
                      <a:pt x="26" y="28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9"/>
                      <a:pt x="14" y="51"/>
                      <a:pt x="14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4" y="74"/>
                      <a:pt x="14" y="76"/>
                      <a:pt x="15" y="78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6" y="97"/>
                      <a:pt x="28" y="98"/>
                      <a:pt x="29" y="99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8" y="110"/>
                      <a:pt x="50" y="110"/>
                      <a:pt x="52" y="111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67" y="125"/>
                      <a:pt x="67" y="125"/>
                      <a:pt x="67" y="125"/>
                    </a:cubicBezTo>
                    <a:cubicBezTo>
                      <a:pt x="71" y="111"/>
                      <a:pt x="71" y="111"/>
                      <a:pt x="71" y="111"/>
                    </a:cubicBezTo>
                    <a:cubicBezTo>
                      <a:pt x="74" y="110"/>
                      <a:pt x="76" y="110"/>
                      <a:pt x="78" y="10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6" y="98"/>
                      <a:pt x="97" y="97"/>
                      <a:pt x="99" y="95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09" y="78"/>
                      <a:pt x="109" y="78"/>
                      <a:pt x="109" y="78"/>
                    </a:cubicBezTo>
                    <a:cubicBezTo>
                      <a:pt x="109" y="76"/>
                      <a:pt x="110" y="74"/>
                      <a:pt x="110" y="72"/>
                    </a:cubicBezTo>
                    <a:lnTo>
                      <a:pt x="124" y="67"/>
                    </a:lnTo>
                    <a:close/>
                    <a:moveTo>
                      <a:pt x="62" y="87"/>
                    </a:moveTo>
                    <a:cubicBezTo>
                      <a:pt x="48" y="87"/>
                      <a:pt x="37" y="76"/>
                      <a:pt x="37" y="63"/>
                    </a:cubicBezTo>
                    <a:cubicBezTo>
                      <a:pt x="37" y="49"/>
                      <a:pt x="48" y="38"/>
                      <a:pt x="62" y="38"/>
                    </a:cubicBezTo>
                    <a:cubicBezTo>
                      <a:pt x="75" y="38"/>
                      <a:pt x="87" y="49"/>
                      <a:pt x="87" y="63"/>
                    </a:cubicBezTo>
                    <a:cubicBezTo>
                      <a:pt x="87" y="76"/>
                      <a:pt x="75" y="87"/>
                      <a:pt x="62" y="87"/>
                    </a:cubicBezTo>
                    <a:close/>
                  </a:path>
                </a:pathLst>
              </a:custGeom>
              <a:solidFill>
                <a:srgbClr val="CDD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6" name="Freeform 13"/>
              <p:cNvSpPr>
                <a:spLocks noEditPoints="1" noChangeArrowheads="1"/>
              </p:cNvSpPr>
              <p:nvPr/>
            </p:nvSpPr>
            <p:spPr bwMode="auto">
              <a:xfrm>
                <a:off x="5051" y="6336"/>
                <a:ext cx="833" cy="830"/>
              </a:xfrm>
              <a:custGeom>
                <a:avLst/>
                <a:gdLst>
                  <a:gd name="T0" fmla="*/ 833 w 365"/>
                  <a:gd name="T1" fmla="*/ 360 h 364"/>
                  <a:gd name="T2" fmla="*/ 819 w 365"/>
                  <a:gd name="T3" fmla="*/ 296 h 364"/>
                  <a:gd name="T4" fmla="*/ 721 w 365"/>
                  <a:gd name="T5" fmla="*/ 283 h 364"/>
                  <a:gd name="T6" fmla="*/ 703 w 365"/>
                  <a:gd name="T7" fmla="*/ 246 h 364"/>
                  <a:gd name="T8" fmla="*/ 751 w 365"/>
                  <a:gd name="T9" fmla="*/ 160 h 364"/>
                  <a:gd name="T10" fmla="*/ 707 w 365"/>
                  <a:gd name="T11" fmla="*/ 112 h 364"/>
                  <a:gd name="T12" fmla="*/ 614 w 365"/>
                  <a:gd name="T13" fmla="*/ 148 h 364"/>
                  <a:gd name="T14" fmla="*/ 614 w 365"/>
                  <a:gd name="T15" fmla="*/ 148 h 364"/>
                  <a:gd name="T16" fmla="*/ 580 w 365"/>
                  <a:gd name="T17" fmla="*/ 128 h 364"/>
                  <a:gd name="T18" fmla="*/ 580 w 365"/>
                  <a:gd name="T19" fmla="*/ 128 h 364"/>
                  <a:gd name="T20" fmla="*/ 577 w 365"/>
                  <a:gd name="T21" fmla="*/ 27 h 364"/>
                  <a:gd name="T22" fmla="*/ 516 w 365"/>
                  <a:gd name="T23" fmla="*/ 7 h 364"/>
                  <a:gd name="T24" fmla="*/ 456 w 365"/>
                  <a:gd name="T25" fmla="*/ 87 h 364"/>
                  <a:gd name="T26" fmla="*/ 456 w 365"/>
                  <a:gd name="T27" fmla="*/ 87 h 364"/>
                  <a:gd name="T28" fmla="*/ 415 w 365"/>
                  <a:gd name="T29" fmla="*/ 84 h 364"/>
                  <a:gd name="T30" fmla="*/ 415 w 365"/>
                  <a:gd name="T31" fmla="*/ 84 h 364"/>
                  <a:gd name="T32" fmla="*/ 363 w 365"/>
                  <a:gd name="T33" fmla="*/ 0 h 364"/>
                  <a:gd name="T34" fmla="*/ 299 w 365"/>
                  <a:gd name="T35" fmla="*/ 14 h 364"/>
                  <a:gd name="T36" fmla="*/ 285 w 365"/>
                  <a:gd name="T37" fmla="*/ 112 h 364"/>
                  <a:gd name="T38" fmla="*/ 285 w 365"/>
                  <a:gd name="T39" fmla="*/ 112 h 364"/>
                  <a:gd name="T40" fmla="*/ 249 w 365"/>
                  <a:gd name="T41" fmla="*/ 130 h 364"/>
                  <a:gd name="T42" fmla="*/ 249 w 365"/>
                  <a:gd name="T43" fmla="*/ 130 h 364"/>
                  <a:gd name="T44" fmla="*/ 162 w 365"/>
                  <a:gd name="T45" fmla="*/ 82 h 364"/>
                  <a:gd name="T46" fmla="*/ 114 w 365"/>
                  <a:gd name="T47" fmla="*/ 125 h 364"/>
                  <a:gd name="T48" fmla="*/ 151 w 365"/>
                  <a:gd name="T49" fmla="*/ 217 h 364"/>
                  <a:gd name="T50" fmla="*/ 153 w 365"/>
                  <a:gd name="T51" fmla="*/ 219 h 364"/>
                  <a:gd name="T52" fmla="*/ 130 w 365"/>
                  <a:gd name="T53" fmla="*/ 251 h 364"/>
                  <a:gd name="T54" fmla="*/ 130 w 365"/>
                  <a:gd name="T55" fmla="*/ 251 h 364"/>
                  <a:gd name="T56" fmla="*/ 30 w 365"/>
                  <a:gd name="T57" fmla="*/ 253 h 364"/>
                  <a:gd name="T58" fmla="*/ 9 w 365"/>
                  <a:gd name="T59" fmla="*/ 317 h 364"/>
                  <a:gd name="T60" fmla="*/ 89 w 365"/>
                  <a:gd name="T61" fmla="*/ 376 h 364"/>
                  <a:gd name="T62" fmla="*/ 87 w 365"/>
                  <a:gd name="T63" fmla="*/ 417 h 364"/>
                  <a:gd name="T64" fmla="*/ 0 w 365"/>
                  <a:gd name="T65" fmla="*/ 470 h 364"/>
                  <a:gd name="T66" fmla="*/ 14 w 365"/>
                  <a:gd name="T67" fmla="*/ 534 h 364"/>
                  <a:gd name="T68" fmla="*/ 112 w 365"/>
                  <a:gd name="T69" fmla="*/ 547 h 364"/>
                  <a:gd name="T70" fmla="*/ 132 w 365"/>
                  <a:gd name="T71" fmla="*/ 584 h 364"/>
                  <a:gd name="T72" fmla="*/ 84 w 365"/>
                  <a:gd name="T73" fmla="*/ 670 h 364"/>
                  <a:gd name="T74" fmla="*/ 128 w 365"/>
                  <a:gd name="T75" fmla="*/ 718 h 364"/>
                  <a:gd name="T76" fmla="*/ 219 w 365"/>
                  <a:gd name="T77" fmla="*/ 682 h 364"/>
                  <a:gd name="T78" fmla="*/ 253 w 365"/>
                  <a:gd name="T79" fmla="*/ 705 h 364"/>
                  <a:gd name="T80" fmla="*/ 256 w 365"/>
                  <a:gd name="T81" fmla="*/ 803 h 364"/>
                  <a:gd name="T82" fmla="*/ 320 w 365"/>
                  <a:gd name="T83" fmla="*/ 823 h 364"/>
                  <a:gd name="T84" fmla="*/ 379 w 365"/>
                  <a:gd name="T85" fmla="*/ 746 h 364"/>
                  <a:gd name="T86" fmla="*/ 422 w 365"/>
                  <a:gd name="T87" fmla="*/ 748 h 364"/>
                  <a:gd name="T88" fmla="*/ 472 w 365"/>
                  <a:gd name="T89" fmla="*/ 830 h 364"/>
                  <a:gd name="T90" fmla="*/ 536 w 365"/>
                  <a:gd name="T91" fmla="*/ 816 h 364"/>
                  <a:gd name="T92" fmla="*/ 548 w 365"/>
                  <a:gd name="T93" fmla="*/ 721 h 364"/>
                  <a:gd name="T94" fmla="*/ 587 w 365"/>
                  <a:gd name="T95" fmla="*/ 700 h 364"/>
                  <a:gd name="T96" fmla="*/ 673 w 365"/>
                  <a:gd name="T97" fmla="*/ 748 h 364"/>
                  <a:gd name="T98" fmla="*/ 721 w 365"/>
                  <a:gd name="T99" fmla="*/ 705 h 364"/>
                  <a:gd name="T100" fmla="*/ 685 w 365"/>
                  <a:gd name="T101" fmla="*/ 613 h 364"/>
                  <a:gd name="T102" fmla="*/ 707 w 365"/>
                  <a:gd name="T103" fmla="*/ 577 h 364"/>
                  <a:gd name="T104" fmla="*/ 806 w 365"/>
                  <a:gd name="T105" fmla="*/ 575 h 364"/>
                  <a:gd name="T106" fmla="*/ 826 w 365"/>
                  <a:gd name="T107" fmla="*/ 513 h 364"/>
                  <a:gd name="T108" fmla="*/ 746 w 365"/>
                  <a:gd name="T109" fmla="*/ 454 h 364"/>
                  <a:gd name="T110" fmla="*/ 749 w 365"/>
                  <a:gd name="T111" fmla="*/ 413 h 364"/>
                  <a:gd name="T112" fmla="*/ 833 w 365"/>
                  <a:gd name="T113" fmla="*/ 360 h 364"/>
                  <a:gd name="T114" fmla="*/ 452 w 365"/>
                  <a:gd name="T115" fmla="*/ 579 h 364"/>
                  <a:gd name="T116" fmla="*/ 256 w 365"/>
                  <a:gd name="T117" fmla="*/ 449 h 364"/>
                  <a:gd name="T118" fmla="*/ 383 w 365"/>
                  <a:gd name="T119" fmla="*/ 253 h 364"/>
                  <a:gd name="T120" fmla="*/ 580 w 365"/>
                  <a:gd name="T121" fmla="*/ 381 h 364"/>
                  <a:gd name="T122" fmla="*/ 452 w 365"/>
                  <a:gd name="T123" fmla="*/ 579 h 3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65" h="364">
                    <a:moveTo>
                      <a:pt x="365" y="158"/>
                    </a:moveTo>
                    <a:cubicBezTo>
                      <a:pt x="359" y="130"/>
                      <a:pt x="359" y="130"/>
                      <a:pt x="359" y="130"/>
                    </a:cubicBezTo>
                    <a:cubicBezTo>
                      <a:pt x="316" y="124"/>
                      <a:pt x="316" y="124"/>
                      <a:pt x="316" y="124"/>
                    </a:cubicBezTo>
                    <a:cubicBezTo>
                      <a:pt x="314" y="119"/>
                      <a:pt x="311" y="113"/>
                      <a:pt x="308" y="108"/>
                    </a:cubicBezTo>
                    <a:cubicBezTo>
                      <a:pt x="329" y="70"/>
                      <a:pt x="329" y="70"/>
                      <a:pt x="329" y="70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269" y="65"/>
                      <a:pt x="269" y="65"/>
                      <a:pt x="269" y="65"/>
                    </a:cubicBezTo>
                    <a:cubicBezTo>
                      <a:pt x="269" y="65"/>
                      <a:pt x="269" y="65"/>
                      <a:pt x="269" y="65"/>
                    </a:cubicBezTo>
                    <a:cubicBezTo>
                      <a:pt x="265" y="62"/>
                      <a:pt x="260" y="59"/>
                      <a:pt x="254" y="56"/>
                    </a:cubicBezTo>
                    <a:cubicBezTo>
                      <a:pt x="254" y="56"/>
                      <a:pt x="254" y="56"/>
                      <a:pt x="254" y="56"/>
                    </a:cubicBezTo>
                    <a:cubicBezTo>
                      <a:pt x="253" y="12"/>
                      <a:pt x="253" y="12"/>
                      <a:pt x="253" y="12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200" y="38"/>
                      <a:pt x="200" y="38"/>
                      <a:pt x="200" y="38"/>
                    </a:cubicBezTo>
                    <a:cubicBezTo>
                      <a:pt x="194" y="37"/>
                      <a:pt x="188" y="37"/>
                      <a:pt x="182" y="37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0" y="51"/>
                      <a:pt x="114" y="54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7" y="96"/>
                      <a:pt x="67" y="96"/>
                      <a:pt x="67" y="96"/>
                    </a:cubicBezTo>
                    <a:cubicBezTo>
                      <a:pt x="63" y="100"/>
                      <a:pt x="60" y="105"/>
                      <a:pt x="57" y="110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8" y="171"/>
                      <a:pt x="38" y="177"/>
                      <a:pt x="38" y="183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49" y="240"/>
                      <a:pt x="49" y="240"/>
                      <a:pt x="49" y="240"/>
                    </a:cubicBezTo>
                    <a:cubicBezTo>
                      <a:pt x="52" y="245"/>
                      <a:pt x="55" y="251"/>
                      <a:pt x="58" y="256"/>
                    </a:cubicBezTo>
                    <a:cubicBezTo>
                      <a:pt x="37" y="294"/>
                      <a:pt x="37" y="294"/>
                      <a:pt x="37" y="294"/>
                    </a:cubicBezTo>
                    <a:cubicBezTo>
                      <a:pt x="56" y="315"/>
                      <a:pt x="56" y="315"/>
                      <a:pt x="56" y="315"/>
                    </a:cubicBezTo>
                    <a:cubicBezTo>
                      <a:pt x="96" y="299"/>
                      <a:pt x="96" y="299"/>
                      <a:pt x="96" y="299"/>
                    </a:cubicBezTo>
                    <a:cubicBezTo>
                      <a:pt x="101" y="302"/>
                      <a:pt x="106" y="306"/>
                      <a:pt x="111" y="309"/>
                    </a:cubicBezTo>
                    <a:cubicBezTo>
                      <a:pt x="112" y="352"/>
                      <a:pt x="112" y="352"/>
                      <a:pt x="112" y="352"/>
                    </a:cubicBezTo>
                    <a:cubicBezTo>
                      <a:pt x="140" y="361"/>
                      <a:pt x="140" y="361"/>
                      <a:pt x="140" y="361"/>
                    </a:cubicBezTo>
                    <a:cubicBezTo>
                      <a:pt x="166" y="327"/>
                      <a:pt x="166" y="327"/>
                      <a:pt x="166" y="327"/>
                    </a:cubicBezTo>
                    <a:cubicBezTo>
                      <a:pt x="172" y="327"/>
                      <a:pt x="178" y="328"/>
                      <a:pt x="185" y="328"/>
                    </a:cubicBezTo>
                    <a:cubicBezTo>
                      <a:pt x="207" y="364"/>
                      <a:pt x="207" y="364"/>
                      <a:pt x="207" y="364"/>
                    </a:cubicBezTo>
                    <a:cubicBezTo>
                      <a:pt x="235" y="358"/>
                      <a:pt x="235" y="358"/>
                      <a:pt x="235" y="358"/>
                    </a:cubicBezTo>
                    <a:cubicBezTo>
                      <a:pt x="240" y="316"/>
                      <a:pt x="240" y="316"/>
                      <a:pt x="240" y="316"/>
                    </a:cubicBezTo>
                    <a:cubicBezTo>
                      <a:pt x="246" y="313"/>
                      <a:pt x="252" y="311"/>
                      <a:pt x="257" y="307"/>
                    </a:cubicBezTo>
                    <a:cubicBezTo>
                      <a:pt x="295" y="328"/>
                      <a:pt x="295" y="328"/>
                      <a:pt x="295" y="328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00" y="269"/>
                      <a:pt x="300" y="269"/>
                      <a:pt x="300" y="269"/>
                    </a:cubicBezTo>
                    <a:cubicBezTo>
                      <a:pt x="303" y="264"/>
                      <a:pt x="307" y="259"/>
                      <a:pt x="310" y="253"/>
                    </a:cubicBezTo>
                    <a:cubicBezTo>
                      <a:pt x="353" y="252"/>
                      <a:pt x="353" y="252"/>
                      <a:pt x="353" y="252"/>
                    </a:cubicBezTo>
                    <a:cubicBezTo>
                      <a:pt x="362" y="225"/>
                      <a:pt x="362" y="225"/>
                      <a:pt x="362" y="225"/>
                    </a:cubicBezTo>
                    <a:cubicBezTo>
                      <a:pt x="327" y="199"/>
                      <a:pt x="327" y="199"/>
                      <a:pt x="327" y="199"/>
                    </a:cubicBezTo>
                    <a:cubicBezTo>
                      <a:pt x="328" y="193"/>
                      <a:pt x="328" y="187"/>
                      <a:pt x="328" y="181"/>
                    </a:cubicBezTo>
                    <a:lnTo>
                      <a:pt x="365" y="158"/>
                    </a:lnTo>
                    <a:close/>
                    <a:moveTo>
                      <a:pt x="198" y="254"/>
                    </a:moveTo>
                    <a:cubicBezTo>
                      <a:pt x="159" y="262"/>
                      <a:pt x="120" y="237"/>
                      <a:pt x="112" y="197"/>
                    </a:cubicBezTo>
                    <a:cubicBezTo>
                      <a:pt x="103" y="158"/>
                      <a:pt x="128" y="119"/>
                      <a:pt x="168" y="111"/>
                    </a:cubicBezTo>
                    <a:cubicBezTo>
                      <a:pt x="207" y="103"/>
                      <a:pt x="246" y="128"/>
                      <a:pt x="254" y="167"/>
                    </a:cubicBezTo>
                    <a:cubicBezTo>
                      <a:pt x="263" y="207"/>
                      <a:pt x="237" y="245"/>
                      <a:pt x="198" y="254"/>
                    </a:cubicBezTo>
                    <a:close/>
                  </a:path>
                </a:pathLst>
              </a:custGeom>
              <a:solidFill>
                <a:srgbClr val="663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7" name="Freeform 14"/>
              <p:cNvSpPr>
                <a:spLocks noEditPoints="1" noChangeArrowheads="1"/>
              </p:cNvSpPr>
              <p:nvPr/>
            </p:nvSpPr>
            <p:spPr bwMode="auto">
              <a:xfrm>
                <a:off x="3542" y="6359"/>
                <a:ext cx="828" cy="827"/>
              </a:xfrm>
              <a:custGeom>
                <a:avLst/>
                <a:gdLst>
                  <a:gd name="T0" fmla="*/ 828 w 363"/>
                  <a:gd name="T1" fmla="*/ 344 h 363"/>
                  <a:gd name="T2" fmla="*/ 812 w 363"/>
                  <a:gd name="T3" fmla="*/ 280 h 363"/>
                  <a:gd name="T4" fmla="*/ 712 w 363"/>
                  <a:gd name="T5" fmla="*/ 271 h 363"/>
                  <a:gd name="T6" fmla="*/ 693 w 363"/>
                  <a:gd name="T7" fmla="*/ 235 h 363"/>
                  <a:gd name="T8" fmla="*/ 737 w 363"/>
                  <a:gd name="T9" fmla="*/ 146 h 363"/>
                  <a:gd name="T10" fmla="*/ 691 w 363"/>
                  <a:gd name="T11" fmla="*/ 98 h 363"/>
                  <a:gd name="T12" fmla="*/ 600 w 363"/>
                  <a:gd name="T13" fmla="*/ 141 h 363"/>
                  <a:gd name="T14" fmla="*/ 600 w 363"/>
                  <a:gd name="T15" fmla="*/ 141 h 363"/>
                  <a:gd name="T16" fmla="*/ 566 w 363"/>
                  <a:gd name="T17" fmla="*/ 121 h 363"/>
                  <a:gd name="T18" fmla="*/ 566 w 363"/>
                  <a:gd name="T19" fmla="*/ 121 h 363"/>
                  <a:gd name="T20" fmla="*/ 559 w 363"/>
                  <a:gd name="T21" fmla="*/ 21 h 363"/>
                  <a:gd name="T22" fmla="*/ 497 w 363"/>
                  <a:gd name="T23" fmla="*/ 2 h 363"/>
                  <a:gd name="T24" fmla="*/ 438 w 363"/>
                  <a:gd name="T25" fmla="*/ 84 h 363"/>
                  <a:gd name="T26" fmla="*/ 440 w 363"/>
                  <a:gd name="T27" fmla="*/ 84 h 363"/>
                  <a:gd name="T28" fmla="*/ 399 w 363"/>
                  <a:gd name="T29" fmla="*/ 84 h 363"/>
                  <a:gd name="T30" fmla="*/ 399 w 363"/>
                  <a:gd name="T31" fmla="*/ 84 h 363"/>
                  <a:gd name="T32" fmla="*/ 344 w 363"/>
                  <a:gd name="T33" fmla="*/ 0 h 363"/>
                  <a:gd name="T34" fmla="*/ 281 w 363"/>
                  <a:gd name="T35" fmla="*/ 16 h 363"/>
                  <a:gd name="T36" fmla="*/ 271 w 363"/>
                  <a:gd name="T37" fmla="*/ 116 h 363"/>
                  <a:gd name="T38" fmla="*/ 271 w 363"/>
                  <a:gd name="T39" fmla="*/ 116 h 363"/>
                  <a:gd name="T40" fmla="*/ 235 w 363"/>
                  <a:gd name="T41" fmla="*/ 137 h 363"/>
                  <a:gd name="T42" fmla="*/ 235 w 363"/>
                  <a:gd name="T43" fmla="*/ 134 h 363"/>
                  <a:gd name="T44" fmla="*/ 146 w 363"/>
                  <a:gd name="T45" fmla="*/ 91 h 363"/>
                  <a:gd name="T46" fmla="*/ 98 w 363"/>
                  <a:gd name="T47" fmla="*/ 137 h 363"/>
                  <a:gd name="T48" fmla="*/ 141 w 363"/>
                  <a:gd name="T49" fmla="*/ 228 h 363"/>
                  <a:gd name="T50" fmla="*/ 141 w 363"/>
                  <a:gd name="T51" fmla="*/ 228 h 363"/>
                  <a:gd name="T52" fmla="*/ 121 w 363"/>
                  <a:gd name="T53" fmla="*/ 262 h 363"/>
                  <a:gd name="T54" fmla="*/ 121 w 363"/>
                  <a:gd name="T55" fmla="*/ 262 h 363"/>
                  <a:gd name="T56" fmla="*/ 21 w 363"/>
                  <a:gd name="T57" fmla="*/ 269 h 363"/>
                  <a:gd name="T58" fmla="*/ 2 w 363"/>
                  <a:gd name="T59" fmla="*/ 330 h 363"/>
                  <a:gd name="T60" fmla="*/ 84 w 363"/>
                  <a:gd name="T61" fmla="*/ 387 h 363"/>
                  <a:gd name="T62" fmla="*/ 82 w 363"/>
                  <a:gd name="T63" fmla="*/ 428 h 363"/>
                  <a:gd name="T64" fmla="*/ 0 w 363"/>
                  <a:gd name="T65" fmla="*/ 483 h 363"/>
                  <a:gd name="T66" fmla="*/ 16 w 363"/>
                  <a:gd name="T67" fmla="*/ 547 h 363"/>
                  <a:gd name="T68" fmla="*/ 114 w 363"/>
                  <a:gd name="T69" fmla="*/ 556 h 363"/>
                  <a:gd name="T70" fmla="*/ 135 w 363"/>
                  <a:gd name="T71" fmla="*/ 592 h 363"/>
                  <a:gd name="T72" fmla="*/ 91 w 363"/>
                  <a:gd name="T73" fmla="*/ 681 h 363"/>
                  <a:gd name="T74" fmla="*/ 137 w 363"/>
                  <a:gd name="T75" fmla="*/ 729 h 363"/>
                  <a:gd name="T76" fmla="*/ 226 w 363"/>
                  <a:gd name="T77" fmla="*/ 686 h 363"/>
                  <a:gd name="T78" fmla="*/ 262 w 363"/>
                  <a:gd name="T79" fmla="*/ 709 h 363"/>
                  <a:gd name="T80" fmla="*/ 269 w 363"/>
                  <a:gd name="T81" fmla="*/ 806 h 363"/>
                  <a:gd name="T82" fmla="*/ 331 w 363"/>
                  <a:gd name="T83" fmla="*/ 825 h 363"/>
                  <a:gd name="T84" fmla="*/ 388 w 363"/>
                  <a:gd name="T85" fmla="*/ 745 h 363"/>
                  <a:gd name="T86" fmla="*/ 431 w 363"/>
                  <a:gd name="T87" fmla="*/ 745 h 363"/>
                  <a:gd name="T88" fmla="*/ 484 w 363"/>
                  <a:gd name="T89" fmla="*/ 827 h 363"/>
                  <a:gd name="T90" fmla="*/ 547 w 363"/>
                  <a:gd name="T91" fmla="*/ 811 h 363"/>
                  <a:gd name="T92" fmla="*/ 557 w 363"/>
                  <a:gd name="T93" fmla="*/ 713 h 363"/>
                  <a:gd name="T94" fmla="*/ 595 w 363"/>
                  <a:gd name="T95" fmla="*/ 693 h 363"/>
                  <a:gd name="T96" fmla="*/ 682 w 363"/>
                  <a:gd name="T97" fmla="*/ 736 h 363"/>
                  <a:gd name="T98" fmla="*/ 730 w 363"/>
                  <a:gd name="T99" fmla="*/ 690 h 363"/>
                  <a:gd name="T100" fmla="*/ 687 w 363"/>
                  <a:gd name="T101" fmla="*/ 601 h 363"/>
                  <a:gd name="T102" fmla="*/ 709 w 363"/>
                  <a:gd name="T103" fmla="*/ 565 h 363"/>
                  <a:gd name="T104" fmla="*/ 807 w 363"/>
                  <a:gd name="T105" fmla="*/ 558 h 363"/>
                  <a:gd name="T106" fmla="*/ 826 w 363"/>
                  <a:gd name="T107" fmla="*/ 497 h 363"/>
                  <a:gd name="T108" fmla="*/ 744 w 363"/>
                  <a:gd name="T109" fmla="*/ 440 h 363"/>
                  <a:gd name="T110" fmla="*/ 746 w 363"/>
                  <a:gd name="T111" fmla="*/ 396 h 363"/>
                  <a:gd name="T112" fmla="*/ 828 w 363"/>
                  <a:gd name="T113" fmla="*/ 344 h 363"/>
                  <a:gd name="T114" fmla="*/ 454 w 363"/>
                  <a:gd name="T115" fmla="*/ 576 h 363"/>
                  <a:gd name="T116" fmla="*/ 253 w 363"/>
                  <a:gd name="T117" fmla="*/ 456 h 363"/>
                  <a:gd name="T118" fmla="*/ 374 w 363"/>
                  <a:gd name="T119" fmla="*/ 253 h 363"/>
                  <a:gd name="T120" fmla="*/ 575 w 363"/>
                  <a:gd name="T121" fmla="*/ 374 h 363"/>
                  <a:gd name="T122" fmla="*/ 454 w 363"/>
                  <a:gd name="T123" fmla="*/ 576 h 3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63" h="363">
                    <a:moveTo>
                      <a:pt x="363" y="151"/>
                    </a:moveTo>
                    <a:cubicBezTo>
                      <a:pt x="356" y="123"/>
                      <a:pt x="356" y="123"/>
                      <a:pt x="356" y="123"/>
                    </a:cubicBezTo>
                    <a:cubicBezTo>
                      <a:pt x="312" y="119"/>
                      <a:pt x="312" y="119"/>
                      <a:pt x="312" y="119"/>
                    </a:cubicBezTo>
                    <a:cubicBezTo>
                      <a:pt x="310" y="113"/>
                      <a:pt x="307" y="108"/>
                      <a:pt x="304" y="103"/>
                    </a:cubicBezTo>
                    <a:cubicBezTo>
                      <a:pt x="323" y="64"/>
                      <a:pt x="323" y="64"/>
                      <a:pt x="323" y="64"/>
                    </a:cubicBezTo>
                    <a:cubicBezTo>
                      <a:pt x="303" y="43"/>
                      <a:pt x="303" y="43"/>
                      <a:pt x="303" y="43"/>
                    </a:cubicBezTo>
                    <a:cubicBezTo>
                      <a:pt x="263" y="62"/>
                      <a:pt x="263" y="62"/>
                      <a:pt x="263" y="62"/>
                    </a:cubicBezTo>
                    <a:cubicBezTo>
                      <a:pt x="263" y="62"/>
                      <a:pt x="263" y="62"/>
                      <a:pt x="263" y="62"/>
                    </a:cubicBezTo>
                    <a:cubicBezTo>
                      <a:pt x="258" y="58"/>
                      <a:pt x="253" y="55"/>
                      <a:pt x="248" y="53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9"/>
                      <a:pt x="245" y="9"/>
                      <a:pt x="245" y="9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3" y="37"/>
                      <a:pt x="193" y="37"/>
                      <a:pt x="193" y="37"/>
                    </a:cubicBezTo>
                    <a:cubicBezTo>
                      <a:pt x="187" y="37"/>
                      <a:pt x="181" y="36"/>
                      <a:pt x="175" y="37"/>
                    </a:cubicBezTo>
                    <a:cubicBezTo>
                      <a:pt x="175" y="37"/>
                      <a:pt x="175" y="37"/>
                      <a:pt x="175" y="37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13" y="53"/>
                      <a:pt x="108" y="56"/>
                      <a:pt x="103" y="60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58" y="105"/>
                      <a:pt x="55" y="110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37" y="170"/>
                      <a:pt x="37" y="170"/>
                      <a:pt x="37" y="170"/>
                    </a:cubicBezTo>
                    <a:cubicBezTo>
                      <a:pt x="36" y="176"/>
                      <a:pt x="36" y="182"/>
                      <a:pt x="36" y="188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50" y="244"/>
                      <a:pt x="50" y="244"/>
                      <a:pt x="50" y="244"/>
                    </a:cubicBezTo>
                    <a:cubicBezTo>
                      <a:pt x="53" y="250"/>
                      <a:pt x="56" y="255"/>
                      <a:pt x="59" y="260"/>
                    </a:cubicBezTo>
                    <a:cubicBezTo>
                      <a:pt x="40" y="299"/>
                      <a:pt x="40" y="299"/>
                      <a:pt x="40" y="299"/>
                    </a:cubicBezTo>
                    <a:cubicBezTo>
                      <a:pt x="60" y="320"/>
                      <a:pt x="60" y="320"/>
                      <a:pt x="60" y="320"/>
                    </a:cubicBezTo>
                    <a:cubicBezTo>
                      <a:pt x="99" y="301"/>
                      <a:pt x="99" y="301"/>
                      <a:pt x="99" y="301"/>
                    </a:cubicBezTo>
                    <a:cubicBezTo>
                      <a:pt x="104" y="305"/>
                      <a:pt x="109" y="308"/>
                      <a:pt x="115" y="311"/>
                    </a:cubicBezTo>
                    <a:cubicBezTo>
                      <a:pt x="118" y="354"/>
                      <a:pt x="118" y="354"/>
                      <a:pt x="118" y="354"/>
                    </a:cubicBezTo>
                    <a:cubicBezTo>
                      <a:pt x="145" y="362"/>
                      <a:pt x="145" y="362"/>
                      <a:pt x="145" y="362"/>
                    </a:cubicBezTo>
                    <a:cubicBezTo>
                      <a:pt x="170" y="327"/>
                      <a:pt x="170" y="327"/>
                      <a:pt x="170" y="327"/>
                    </a:cubicBezTo>
                    <a:cubicBezTo>
                      <a:pt x="176" y="327"/>
                      <a:pt x="182" y="327"/>
                      <a:pt x="189" y="327"/>
                    </a:cubicBezTo>
                    <a:cubicBezTo>
                      <a:pt x="212" y="363"/>
                      <a:pt x="212" y="363"/>
                      <a:pt x="212" y="363"/>
                    </a:cubicBezTo>
                    <a:cubicBezTo>
                      <a:pt x="240" y="356"/>
                      <a:pt x="240" y="356"/>
                      <a:pt x="240" y="356"/>
                    </a:cubicBezTo>
                    <a:cubicBezTo>
                      <a:pt x="244" y="313"/>
                      <a:pt x="244" y="313"/>
                      <a:pt x="244" y="313"/>
                    </a:cubicBezTo>
                    <a:cubicBezTo>
                      <a:pt x="250" y="310"/>
                      <a:pt x="255" y="307"/>
                      <a:pt x="261" y="304"/>
                    </a:cubicBezTo>
                    <a:cubicBezTo>
                      <a:pt x="299" y="323"/>
                      <a:pt x="299" y="323"/>
                      <a:pt x="299" y="323"/>
                    </a:cubicBezTo>
                    <a:cubicBezTo>
                      <a:pt x="320" y="303"/>
                      <a:pt x="320" y="303"/>
                      <a:pt x="320" y="303"/>
                    </a:cubicBezTo>
                    <a:cubicBezTo>
                      <a:pt x="301" y="264"/>
                      <a:pt x="301" y="264"/>
                      <a:pt x="301" y="264"/>
                    </a:cubicBezTo>
                    <a:cubicBezTo>
                      <a:pt x="305" y="259"/>
                      <a:pt x="308" y="254"/>
                      <a:pt x="311" y="248"/>
                    </a:cubicBezTo>
                    <a:cubicBezTo>
                      <a:pt x="354" y="245"/>
                      <a:pt x="354" y="245"/>
                      <a:pt x="354" y="245"/>
                    </a:cubicBezTo>
                    <a:cubicBezTo>
                      <a:pt x="362" y="218"/>
                      <a:pt x="362" y="218"/>
                      <a:pt x="362" y="218"/>
                    </a:cubicBezTo>
                    <a:cubicBezTo>
                      <a:pt x="326" y="193"/>
                      <a:pt x="326" y="193"/>
                      <a:pt x="326" y="193"/>
                    </a:cubicBezTo>
                    <a:cubicBezTo>
                      <a:pt x="327" y="187"/>
                      <a:pt x="327" y="181"/>
                      <a:pt x="327" y="174"/>
                    </a:cubicBezTo>
                    <a:lnTo>
                      <a:pt x="363" y="151"/>
                    </a:lnTo>
                    <a:close/>
                    <a:moveTo>
                      <a:pt x="199" y="253"/>
                    </a:moveTo>
                    <a:cubicBezTo>
                      <a:pt x="160" y="263"/>
                      <a:pt x="121" y="239"/>
                      <a:pt x="111" y="200"/>
                    </a:cubicBezTo>
                    <a:cubicBezTo>
                      <a:pt x="101" y="161"/>
                      <a:pt x="125" y="121"/>
                      <a:pt x="164" y="111"/>
                    </a:cubicBezTo>
                    <a:cubicBezTo>
                      <a:pt x="203" y="101"/>
                      <a:pt x="242" y="125"/>
                      <a:pt x="252" y="164"/>
                    </a:cubicBezTo>
                    <a:cubicBezTo>
                      <a:pt x="262" y="203"/>
                      <a:pt x="238" y="243"/>
                      <a:pt x="199" y="253"/>
                    </a:cubicBezTo>
                    <a:close/>
                  </a:path>
                </a:pathLst>
              </a:custGeom>
              <a:solidFill>
                <a:srgbClr val="FFB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44036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95" y="1196976"/>
            <a:ext cx="80740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二、内部质量保证体系建设与运行工作方案</a:t>
            </a:r>
          </a:p>
        </p:txBody>
      </p:sp>
    </p:spTree>
    <p:extLst>
      <p:ext uri="{BB962C8B-B14F-4D97-AF65-F5344CB8AC3E}">
        <p14:creationId xmlns:p14="http://schemas.microsoft.com/office/powerpoint/2010/main" val="340747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Lenovo\Desktop\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5" y="168276"/>
            <a:ext cx="1165066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59048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ChangeArrowheads="1"/>
          </p:cNvSpPr>
          <p:nvPr/>
        </p:nvSpPr>
        <p:spPr bwMode="auto">
          <a:xfrm>
            <a:off x="870744" y="1282700"/>
            <a:ext cx="3384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n"/>
            </a:pPr>
            <a:r>
              <a:rPr lang="zh-CN" altLang="en-US" sz="2400" b="1">
                <a:latin typeface="微软雅黑" panose="020B0503020204020204" pitchFamily="34" charset="-122"/>
              </a:rPr>
              <a:t>诊改工作的发力点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676" name="文本框 4"/>
          <p:cNvSpPr txBox="1">
            <a:spLocks noChangeArrowheads="1"/>
          </p:cNvSpPr>
          <p:nvPr/>
        </p:nvSpPr>
        <p:spPr bwMode="auto">
          <a:xfrm>
            <a:off x="872332" y="1858964"/>
            <a:ext cx="10691812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以制定“十三五”规划为契机，</a:t>
            </a:r>
            <a:r>
              <a:rPr lang="zh-CN" altLang="en-US" sz="2000" b="1">
                <a:latin typeface="微软雅黑" panose="020B0503020204020204" pitchFamily="34" charset="-122"/>
                <a:sym typeface="+mn-ea"/>
              </a:rPr>
              <a:t>从建立目标链和标准链为切入口，优化完善十三五规划体系，绘制高水平发展蓝图</a:t>
            </a:r>
            <a:r>
              <a:rPr lang="en-US" altLang="zh-CN" sz="2000" b="1">
                <a:latin typeface="微软雅黑" panose="020B0503020204020204" pitchFamily="34" charset="-122"/>
                <a:sym typeface="+mn-ea"/>
              </a:rPr>
              <a:t>—— </a:t>
            </a:r>
            <a:r>
              <a:rPr lang="zh-CN" altLang="en-US" sz="2000" b="1">
                <a:latin typeface="微软雅黑" panose="020B0503020204020204" pitchFamily="34" charset="-122"/>
                <a:sym typeface="+mn-ea"/>
              </a:rPr>
              <a:t>强化学校各层级管理系统间的质量依存关系 ” 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sym typeface="+mn-ea"/>
              </a:rPr>
              <a:t>以建设考核性诊断制度为着力点，</a:t>
            </a:r>
            <a:r>
              <a:rPr lang="zh-CN" altLang="en-US" sz="2000" b="1">
                <a:latin typeface="微软雅黑" panose="020B0503020204020204" pitchFamily="34" charset="-122"/>
                <a:sym typeface="+mn-ea"/>
              </a:rPr>
              <a:t>自觉转变工作模式（纵向）、自主优化专业 、 课程建设规（计）划（横向），催生</a:t>
            </a:r>
            <a:r>
              <a:rPr lang="en-US" altLang="zh-CN" sz="2000" b="1">
                <a:latin typeface="微软雅黑" panose="020B0503020204020204" pitchFamily="34" charset="-122"/>
                <a:sym typeface="+mn-ea"/>
              </a:rPr>
              <a:t>8</a:t>
            </a:r>
            <a:r>
              <a:rPr lang="zh-CN" altLang="en-US" sz="2000" b="1">
                <a:latin typeface="微软雅黑" panose="020B0503020204020204" pitchFamily="34" charset="-122"/>
                <a:sym typeface="+mn-ea"/>
              </a:rPr>
              <a:t>字形质量改进螺旋</a:t>
            </a:r>
            <a:r>
              <a:rPr lang="en-US" altLang="zh-CN" sz="2000" b="1">
                <a:latin typeface="微软雅黑" panose="020B0503020204020204" pitchFamily="34" charset="-122"/>
                <a:sym typeface="+mn-ea"/>
              </a:rPr>
              <a:t>——“ </a:t>
            </a:r>
            <a:r>
              <a:rPr lang="zh-CN" altLang="en-US" sz="2000" b="1">
                <a:latin typeface="微软雅黑" panose="020B0503020204020204" pitchFamily="34" charset="-122"/>
                <a:sym typeface="+mn-ea"/>
              </a:rPr>
              <a:t>在学校、专业、课程、教师、学生不同层面建立起完整且相对独立的自我质量保证机制 ”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3. 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以建设校级数据中心为抓手，</a:t>
            </a:r>
            <a:r>
              <a:rPr lang="zh-CN" altLang="en-US" sz="2000" b="1">
                <a:latin typeface="微软雅黑" panose="020B0503020204020204" pitchFamily="34" charset="-122"/>
                <a:sym typeface="微软雅黑" panose="020B0503020204020204" pitchFamily="34" charset="-122"/>
              </a:rPr>
              <a:t>逐步实现数据融合、业务融合，为网络信息技术的全面融入奠定基础，切实加快智能校园建设步伐。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4. </a:t>
            </a:r>
            <a:r>
              <a:rPr lang="zh-CN" altLang="en-US" sz="2000" b="1">
                <a:solidFill>
                  <a:srgbClr val="C00000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以课堂教学形态转变为突破口，</a:t>
            </a:r>
            <a:r>
              <a:rPr lang="zh-CN" altLang="en-US" sz="2000" b="1">
                <a:latin typeface="微软雅黑" panose="020B0503020204020204" pitchFamily="34" charset="-122"/>
                <a:sym typeface="微软雅黑" panose="020B0503020204020204" pitchFamily="34" charset="-122"/>
              </a:rPr>
              <a:t>以促进教学融合为主要目的，通过关键过程性数据 的即时、源头采集和实时展现，提升过程监测、预测能力，彰显教学诊改生命力 。</a:t>
            </a:r>
            <a:endParaRPr lang="zh-CN" altLang="en-US" sz="2000" b="1"/>
          </a:p>
        </p:txBody>
      </p:sp>
      <p:sp>
        <p:nvSpPr>
          <p:cNvPr id="28677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四、诊改工作的重点与发力点</a:t>
            </a:r>
          </a:p>
        </p:txBody>
      </p:sp>
    </p:spTree>
    <p:extLst>
      <p:ext uri="{BB962C8B-B14F-4D97-AF65-F5344CB8AC3E}">
        <p14:creationId xmlns:p14="http://schemas.microsoft.com/office/powerpoint/2010/main" val="225289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3279" y="928377"/>
            <a:ext cx="421293" cy="424166"/>
            <a:chOff x="3771900" y="3200400"/>
            <a:chExt cx="2011680" cy="2025396"/>
          </a:xfrm>
          <a:solidFill>
            <a:srgbClr val="00B0B2"/>
          </a:solidFill>
        </p:grpSpPr>
        <p:sp>
          <p:nvSpPr>
            <p:cNvPr id="3" name="任意多边形 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3531395" y="833439"/>
            <a:ext cx="6164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/>
              <a:t>第二部分  诊改工作的实践与思考</a:t>
            </a:r>
            <a:endParaRPr lang="zh-CN" altLang="zh-CN" sz="3200" b="1"/>
          </a:p>
        </p:txBody>
      </p:sp>
      <p:grpSp>
        <p:nvGrpSpPr>
          <p:cNvPr id="29700" name="组合 6"/>
          <p:cNvGrpSpPr>
            <a:grpSpLocks/>
          </p:cNvGrpSpPr>
          <p:nvPr/>
        </p:nvGrpSpPr>
        <p:grpSpPr bwMode="auto">
          <a:xfrm>
            <a:off x="2731294" y="2063750"/>
            <a:ext cx="6688138" cy="3760788"/>
            <a:chOff x="4526" y="3138"/>
            <a:chExt cx="10533" cy="5921"/>
          </a:xfrm>
        </p:grpSpPr>
        <p:sp>
          <p:nvSpPr>
            <p:cNvPr id="29701" name="文本框 45"/>
            <p:cNvSpPr txBox="1">
              <a:spLocks noChangeArrowheads="1"/>
            </p:cNvSpPr>
            <p:nvPr/>
          </p:nvSpPr>
          <p:spPr bwMode="auto">
            <a:xfrm>
              <a:off x="4526" y="3138"/>
              <a:ext cx="157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FCB64F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9702" name="文本框 52"/>
            <p:cNvSpPr txBox="1">
              <a:spLocks noChangeArrowheads="1"/>
            </p:cNvSpPr>
            <p:nvPr/>
          </p:nvSpPr>
          <p:spPr bwMode="auto">
            <a:xfrm>
              <a:off x="4526" y="4387"/>
              <a:ext cx="157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01ACBE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703" name="文本框 59"/>
            <p:cNvSpPr txBox="1">
              <a:spLocks noChangeArrowheads="1"/>
            </p:cNvSpPr>
            <p:nvPr/>
          </p:nvSpPr>
          <p:spPr bwMode="auto">
            <a:xfrm>
              <a:off x="4526" y="5642"/>
              <a:ext cx="157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E8707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9704" name="文本框 84"/>
            <p:cNvSpPr txBox="1">
              <a:spLocks noChangeArrowheads="1"/>
            </p:cNvSpPr>
            <p:nvPr/>
          </p:nvSpPr>
          <p:spPr bwMode="auto">
            <a:xfrm>
              <a:off x="4526" y="6891"/>
              <a:ext cx="157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rgbClr val="9055A8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9705" name="文本框 12"/>
            <p:cNvSpPr txBox="1">
              <a:spLocks noChangeArrowheads="1"/>
            </p:cNvSpPr>
            <p:nvPr/>
          </p:nvSpPr>
          <p:spPr bwMode="auto">
            <a:xfrm>
              <a:off x="5649" y="3217"/>
              <a:ext cx="800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ym typeface="+mn-ea"/>
                </a:rPr>
                <a:t>质量管理是学校发展的生命线</a:t>
              </a:r>
            </a:p>
          </p:txBody>
        </p:sp>
        <p:sp>
          <p:nvSpPr>
            <p:cNvPr id="29706" name="文本框 13"/>
            <p:cNvSpPr txBox="1">
              <a:spLocks noChangeArrowheads="1"/>
            </p:cNvSpPr>
            <p:nvPr/>
          </p:nvSpPr>
          <p:spPr bwMode="auto">
            <a:xfrm>
              <a:off x="5649" y="4466"/>
              <a:ext cx="941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ym typeface="+mn-ea"/>
                </a:rPr>
                <a:t>内部质量保证体系建设与运行工作方案</a:t>
              </a:r>
            </a:p>
          </p:txBody>
        </p:sp>
        <p:sp>
          <p:nvSpPr>
            <p:cNvPr id="29707" name="文本框 15"/>
            <p:cNvSpPr txBox="1">
              <a:spLocks noChangeArrowheads="1"/>
            </p:cNvSpPr>
            <p:nvPr/>
          </p:nvSpPr>
          <p:spPr bwMode="auto">
            <a:xfrm>
              <a:off x="5649" y="5721"/>
              <a:ext cx="800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ym typeface="+mn-ea"/>
                </a:rPr>
                <a:t>教师发展诊改工作设计与运行</a:t>
              </a:r>
            </a:p>
          </p:txBody>
        </p:sp>
        <p:sp>
          <p:nvSpPr>
            <p:cNvPr id="29708" name="文本框 16"/>
            <p:cNvSpPr txBox="1">
              <a:spLocks noChangeArrowheads="1"/>
            </p:cNvSpPr>
            <p:nvPr/>
          </p:nvSpPr>
          <p:spPr bwMode="auto">
            <a:xfrm>
              <a:off x="5649" y="6970"/>
              <a:ext cx="800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ym typeface="+mn-ea"/>
                </a:rPr>
                <a:t>学生发展诊改工作设计与运行</a:t>
              </a:r>
            </a:p>
          </p:txBody>
        </p:sp>
        <p:sp>
          <p:nvSpPr>
            <p:cNvPr id="29709" name="文本框 17"/>
            <p:cNvSpPr txBox="1">
              <a:spLocks noChangeArrowheads="1"/>
            </p:cNvSpPr>
            <p:nvPr/>
          </p:nvSpPr>
          <p:spPr bwMode="auto">
            <a:xfrm>
              <a:off x="5649" y="8219"/>
              <a:ext cx="800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ym typeface="+mn-ea"/>
                </a:rPr>
                <a:t>开展诊改工作的几点体会</a:t>
              </a:r>
            </a:p>
          </p:txBody>
        </p:sp>
        <p:sp>
          <p:nvSpPr>
            <p:cNvPr id="29710" name="文本框 84"/>
            <p:cNvSpPr txBox="1">
              <a:spLocks noChangeArrowheads="1"/>
            </p:cNvSpPr>
            <p:nvPr/>
          </p:nvSpPr>
          <p:spPr bwMode="auto">
            <a:xfrm>
              <a:off x="4526" y="8140"/>
              <a:ext cx="157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3200">
                  <a:solidFill>
                    <a:schemeClr val="accent2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28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10"/>
          <p:cNvGrpSpPr>
            <a:grpSpLocks/>
          </p:cNvGrpSpPr>
          <p:nvPr/>
        </p:nvGrpSpPr>
        <p:grpSpPr bwMode="auto">
          <a:xfrm>
            <a:off x="1451769" y="1681163"/>
            <a:ext cx="10248900" cy="4225290"/>
            <a:chOff x="2285" y="2646"/>
            <a:chExt cx="16141" cy="6655"/>
          </a:xfrm>
        </p:grpSpPr>
        <p:grpSp>
          <p:nvGrpSpPr>
            <p:cNvPr id="30725" name="组合 63"/>
            <p:cNvGrpSpPr>
              <a:grpSpLocks/>
            </p:cNvGrpSpPr>
            <p:nvPr/>
          </p:nvGrpSpPr>
          <p:grpSpPr bwMode="auto">
            <a:xfrm>
              <a:off x="2286" y="8376"/>
              <a:ext cx="15377" cy="925"/>
              <a:chOff x="2236121" y="3669984"/>
              <a:chExt cx="9764683" cy="587820"/>
            </a:xfrm>
          </p:grpSpPr>
          <p:grpSp>
            <p:nvGrpSpPr>
              <p:cNvPr id="30758" name="组合 53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FFB850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763" name="文本框 52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2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2003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0759" name="文本框 56"/>
              <p:cNvSpPr txBox="1">
                <a:spLocks noChangeArrowheads="1"/>
              </p:cNvSpPr>
              <p:nvPr/>
            </p:nvSpPr>
            <p:spPr bwMode="auto">
              <a:xfrm>
                <a:off x="3969143" y="3669984"/>
                <a:ext cx="8031661" cy="554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000" b="1">
                    <a:sym typeface="Arial" panose="020B0604020202020204" pitchFamily="34" charset="0"/>
                  </a:rPr>
                  <a:t>实行二级预算管理，管理重心下移，实行年终部门绩效考核排名</a:t>
                </a:r>
                <a:endParaRPr lang="zh-CN" altLang="en-US" sz="2000" b="1">
                  <a:solidFill>
                    <a:srgbClr val="80808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726" name="组合 64"/>
            <p:cNvGrpSpPr>
              <a:grpSpLocks/>
            </p:cNvGrpSpPr>
            <p:nvPr/>
          </p:nvGrpSpPr>
          <p:grpSpPr bwMode="auto">
            <a:xfrm>
              <a:off x="2286" y="6974"/>
              <a:ext cx="15033" cy="927"/>
              <a:chOff x="2236121" y="3668974"/>
              <a:chExt cx="9545970" cy="588830"/>
            </a:xfrm>
          </p:grpSpPr>
          <p:grpSp>
            <p:nvGrpSpPr>
              <p:cNvPr id="30752" name="组合 65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01ACBE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757" name="文本框 70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2004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0753" name="文本框 68"/>
              <p:cNvSpPr txBox="1">
                <a:spLocks noChangeArrowheads="1"/>
              </p:cNvSpPr>
              <p:nvPr/>
            </p:nvSpPr>
            <p:spPr bwMode="auto">
              <a:xfrm>
                <a:off x="3969146" y="3669069"/>
                <a:ext cx="7812584" cy="549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提出质量立校、细节管理的理念，引进</a:t>
                </a:r>
                <a:r>
                  <a:rPr lang="en-US" altLang="zh-CN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ISO9000</a:t>
                </a:r>
                <a:r>
                  <a:rPr lang="zh-CN" altLang="en-US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质量管理体系</a:t>
                </a:r>
                <a:endPara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0727" name="组合 71"/>
            <p:cNvGrpSpPr>
              <a:grpSpLocks/>
            </p:cNvGrpSpPr>
            <p:nvPr/>
          </p:nvGrpSpPr>
          <p:grpSpPr bwMode="auto">
            <a:xfrm>
              <a:off x="2286" y="5572"/>
              <a:ext cx="14588" cy="927"/>
              <a:chOff x="2236121" y="3668974"/>
              <a:chExt cx="9263380" cy="588830"/>
            </a:xfrm>
          </p:grpSpPr>
          <p:grpSp>
            <p:nvGrpSpPr>
              <p:cNvPr id="30746" name="组合 72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77" name="圆角矩形 76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E87071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751" name="文本框 77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8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2005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0747" name="文本框 75"/>
              <p:cNvSpPr txBox="1">
                <a:spLocks noChangeArrowheads="1"/>
              </p:cNvSpPr>
              <p:nvPr/>
            </p:nvSpPr>
            <p:spPr bwMode="auto">
              <a:xfrm>
                <a:off x="3969143" y="3668618"/>
                <a:ext cx="7529980" cy="554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通过</a:t>
                </a:r>
                <a:r>
                  <a:rPr lang="en-US" altLang="zh-CN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ISO9000</a:t>
                </a:r>
                <a:r>
                  <a:rPr lang="zh-CN" altLang="en-US" sz="2000" b="1">
                    <a:latin typeface="微软雅黑" panose="020B0503020204020204" pitchFamily="34" charset="-122"/>
                    <a:sym typeface="微软雅黑" panose="020B0503020204020204" pitchFamily="34" charset="-122"/>
                  </a:rPr>
                  <a:t>认证，初步建立了学校自己的质量管理体系</a:t>
                </a:r>
                <a:endPara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0728" name="组合 78"/>
            <p:cNvGrpSpPr>
              <a:grpSpLocks/>
            </p:cNvGrpSpPr>
            <p:nvPr/>
          </p:nvGrpSpPr>
          <p:grpSpPr bwMode="auto">
            <a:xfrm>
              <a:off x="2286" y="4259"/>
              <a:ext cx="15860" cy="838"/>
              <a:chOff x="2236121" y="3725489"/>
              <a:chExt cx="10071100" cy="532315"/>
            </a:xfrm>
          </p:grpSpPr>
          <p:grpSp>
            <p:nvGrpSpPr>
              <p:cNvPr id="30740" name="组合 79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663A77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745" name="文本框 84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8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2008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0741" name="文本框 82"/>
              <p:cNvSpPr txBox="1">
                <a:spLocks noChangeArrowheads="1"/>
              </p:cNvSpPr>
              <p:nvPr/>
            </p:nvSpPr>
            <p:spPr bwMode="auto">
              <a:xfrm>
                <a:off x="3969671" y="3783102"/>
                <a:ext cx="8337550" cy="400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sym typeface="+mn-ea"/>
                  </a:rPr>
                  <a:t>探索实践党管质量，设党委直接领导的</a:t>
                </a:r>
                <a:r>
                  <a:rPr lang="zh-CN" altLang="en-US" sz="2000" b="1">
                    <a:solidFill>
                      <a:srgbClr val="C00000"/>
                    </a:solidFill>
                    <a:sym typeface="+mn-ea"/>
                  </a:rPr>
                  <a:t>质量控制与绩效考核办公室</a:t>
                </a:r>
                <a:endParaRPr lang="zh-CN" altLang="en-US" sz="2000" b="1">
                  <a:solidFill>
                    <a:srgbClr val="C00000"/>
                  </a:solidFill>
                  <a:latin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0729" name="组合 1"/>
            <p:cNvGrpSpPr>
              <a:grpSpLocks/>
            </p:cNvGrpSpPr>
            <p:nvPr/>
          </p:nvGrpSpPr>
          <p:grpSpPr bwMode="auto">
            <a:xfrm>
              <a:off x="2285" y="2646"/>
              <a:ext cx="16141" cy="1138"/>
              <a:chOff x="2236121" y="3658007"/>
              <a:chExt cx="10249535" cy="722630"/>
            </a:xfrm>
          </p:grpSpPr>
          <p:grpSp>
            <p:nvGrpSpPr>
              <p:cNvPr id="30734" name="组合 2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4" name="圆角矩形 3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0070C0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0739" name="文本框 4"/>
                <p:cNvSpPr txBox="1">
                  <a:spLocks noChangeArrowheads="1"/>
                </p:cNvSpPr>
                <p:nvPr/>
              </p:nvSpPr>
              <p:spPr bwMode="auto">
                <a:xfrm>
                  <a:off x="2305336" y="3762954"/>
                  <a:ext cx="1524000" cy="461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2009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0735" name="文本框 5"/>
              <p:cNvSpPr txBox="1">
                <a:spLocks noChangeArrowheads="1"/>
              </p:cNvSpPr>
              <p:nvPr/>
            </p:nvSpPr>
            <p:spPr bwMode="auto">
              <a:xfrm>
                <a:off x="3969778" y="3658007"/>
                <a:ext cx="8515878" cy="72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sym typeface="Arial" panose="020B0604020202020204" pitchFamily="34" charset="0"/>
                  </a:rPr>
                  <a:t>实行三级预算，管理重心延伸至专业教育教学部，开发了具有本院特色的</a:t>
                </a:r>
                <a:r>
                  <a:rPr lang="zh-CN" altLang="en-US" sz="2000" b="1">
                    <a:latin typeface="微软雅黑" panose="020B0503020204020204" pitchFamily="34" charset="-122"/>
                    <a:sym typeface="Arial" panose="020B0604020202020204" pitchFamily="34" charset="0"/>
                  </a:rPr>
                  <a:t>“</a:t>
                </a:r>
                <a:r>
                  <a:rPr lang="zh-CN" altLang="en-US" sz="2000" b="1">
                    <a:sym typeface="Arial" panose="020B0604020202020204" pitchFamily="34" charset="0"/>
                  </a:rPr>
                  <a:t>基于质量目标促进发展的绩效考核体系</a:t>
                </a:r>
                <a:r>
                  <a:rPr lang="zh-CN" altLang="en-US" sz="2000" b="1">
                    <a:latin typeface="微软雅黑" panose="020B0503020204020204" pitchFamily="34" charset="-122"/>
                    <a:sym typeface="Arial" panose="020B0604020202020204" pitchFamily="34" charset="0"/>
                  </a:rPr>
                  <a:t>”</a:t>
                </a:r>
                <a:endPara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 bwMode="auto">
            <a:xfrm rot="16200000">
              <a:off x="3135" y="7994"/>
              <a:ext cx="608" cy="283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 rot="16200000">
              <a:off x="3124" y="6595"/>
              <a:ext cx="605" cy="283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 rot="16200000">
              <a:off x="3135" y="5191"/>
              <a:ext cx="608" cy="283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 rot="16200000">
              <a:off x="3124" y="3767"/>
              <a:ext cx="605" cy="283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  <p:sp>
        <p:nvSpPr>
          <p:cNvPr id="30723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一、质量管理是学校发展的生命线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5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一、质量管理是学校发展的生命线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1748" name="组合 13"/>
          <p:cNvGrpSpPr>
            <a:grpSpLocks/>
          </p:cNvGrpSpPr>
          <p:nvPr/>
        </p:nvGrpSpPr>
        <p:grpSpPr bwMode="auto">
          <a:xfrm>
            <a:off x="1320007" y="1889125"/>
            <a:ext cx="10655300" cy="3638550"/>
            <a:chOff x="2078" y="2750"/>
            <a:chExt cx="16779" cy="5729"/>
          </a:xfrm>
        </p:grpSpPr>
        <p:grpSp>
          <p:nvGrpSpPr>
            <p:cNvPr id="31749" name="组合 63"/>
            <p:cNvGrpSpPr>
              <a:grpSpLocks/>
            </p:cNvGrpSpPr>
            <p:nvPr/>
          </p:nvGrpSpPr>
          <p:grpSpPr bwMode="auto">
            <a:xfrm>
              <a:off x="2078" y="7341"/>
              <a:ext cx="16066" cy="1138"/>
              <a:chOff x="2236121" y="3669437"/>
              <a:chExt cx="10201910" cy="723069"/>
            </a:xfrm>
          </p:grpSpPr>
          <p:grpSp>
            <p:nvGrpSpPr>
              <p:cNvPr id="31774" name="组合 53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FFB850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1779" name="文本框 52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2010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1775" name="文本框 56"/>
              <p:cNvSpPr txBox="1">
                <a:spLocks noChangeArrowheads="1"/>
              </p:cNvSpPr>
              <p:nvPr/>
            </p:nvSpPr>
            <p:spPr bwMode="auto">
              <a:xfrm>
                <a:off x="3897916" y="3669437"/>
                <a:ext cx="8540115" cy="723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sym typeface="Arial" panose="020B0604020202020204" pitchFamily="34" charset="0"/>
                  </a:rPr>
                  <a:t>进一步完善部门考核体系，将高水平成果纳入绩效考核，用以促进学院内涵发展；同时推进教育教学部绩效考核和岗位绩效考核</a:t>
                </a:r>
              </a:p>
            </p:txBody>
          </p:sp>
        </p:grpSp>
        <p:grpSp>
          <p:nvGrpSpPr>
            <p:cNvPr id="31750" name="组合 64"/>
            <p:cNvGrpSpPr>
              <a:grpSpLocks/>
            </p:cNvGrpSpPr>
            <p:nvPr/>
          </p:nvGrpSpPr>
          <p:grpSpPr bwMode="auto">
            <a:xfrm>
              <a:off x="2078" y="5860"/>
              <a:ext cx="16779" cy="1115"/>
              <a:chOff x="2236121" y="3668974"/>
              <a:chExt cx="10654524" cy="707985"/>
            </a:xfrm>
          </p:grpSpPr>
          <p:grpSp>
            <p:nvGrpSpPr>
              <p:cNvPr id="31768" name="组合 65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70" name="圆角矩形 69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01ACBE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1773" name="文本框 70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2719"/>
                  <a:ext cx="1524000" cy="461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2011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1769" name="文本框 68"/>
              <p:cNvSpPr txBox="1">
                <a:spLocks noChangeArrowheads="1"/>
              </p:cNvSpPr>
              <p:nvPr/>
            </p:nvSpPr>
            <p:spPr bwMode="auto">
              <a:xfrm>
                <a:off x="3926570" y="3668974"/>
                <a:ext cx="8964075" cy="707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latin typeface="微软雅黑" panose="020B0503020204020204" pitchFamily="34" charset="-122"/>
                    <a:sym typeface="+mn-ea"/>
                  </a:rPr>
                  <a:t>逐步形成部门、教育教学部、岗位和高层次人才等四个相互衔接、逻辑清晰、数据共享的绩效考核体系，形成具有特色的运作和控制机制</a:t>
                </a:r>
              </a:p>
            </p:txBody>
          </p:sp>
        </p:grpSp>
        <p:grpSp>
          <p:nvGrpSpPr>
            <p:cNvPr id="31751" name="组合 71"/>
            <p:cNvGrpSpPr>
              <a:grpSpLocks/>
            </p:cNvGrpSpPr>
            <p:nvPr/>
          </p:nvGrpSpPr>
          <p:grpSpPr bwMode="auto">
            <a:xfrm>
              <a:off x="2078" y="4311"/>
              <a:ext cx="14520" cy="927"/>
              <a:chOff x="2236121" y="3668974"/>
              <a:chExt cx="9220200" cy="588830"/>
            </a:xfrm>
          </p:grpSpPr>
          <p:grpSp>
            <p:nvGrpSpPr>
              <p:cNvPr id="31762" name="组合 72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77" name="圆角矩形 76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E87071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1767" name="文本框 77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7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2012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1763" name="文本框 75"/>
              <p:cNvSpPr txBox="1">
                <a:spLocks noChangeArrowheads="1"/>
              </p:cNvSpPr>
              <p:nvPr/>
            </p:nvSpPr>
            <p:spPr bwMode="auto">
              <a:xfrm>
                <a:off x="3926491" y="3668974"/>
                <a:ext cx="7529830" cy="548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</a:pPr>
                <a:r>
                  <a:rPr lang="zh-CN" altLang="en-US" sz="2000" b="1">
                    <a:latin typeface="微软雅黑" panose="020B0503020204020204" pitchFamily="34" charset="-122"/>
                    <a:sym typeface="+mn-ea"/>
                  </a:rPr>
                  <a:t>发布</a:t>
                </a:r>
                <a:r>
                  <a:rPr lang="zh-CN" altLang="zh-CN" sz="2000" b="1">
                    <a:latin typeface="微软雅黑" panose="020B0503020204020204" pitchFamily="34" charset="-122"/>
                    <a:sym typeface="+mn-ea"/>
                  </a:rPr>
                  <a:t>《</a:t>
                </a:r>
                <a:r>
                  <a:rPr lang="zh-CN" altLang="en-US" sz="2000" b="1">
                    <a:latin typeface="微软雅黑" panose="020B0503020204020204" pitchFamily="34" charset="-122"/>
                    <a:sym typeface="+mn-ea"/>
                  </a:rPr>
                  <a:t>淄博职业学院精细化管理行动计划</a:t>
                </a:r>
                <a:r>
                  <a:rPr lang="zh-CN" altLang="zh-CN" sz="2000" b="1">
                    <a:latin typeface="微软雅黑" panose="020B0503020204020204" pitchFamily="34" charset="-122"/>
                    <a:sym typeface="+mn-ea"/>
                  </a:rPr>
                  <a:t>》</a:t>
                </a:r>
                <a:r>
                  <a:rPr lang="zh-CN" altLang="en-US" sz="2000" b="1">
                    <a:latin typeface="微软雅黑" panose="020B0503020204020204" pitchFamily="34" charset="-122"/>
                    <a:sym typeface="+mn-ea"/>
                  </a:rPr>
                  <a:t>，启动精细化管理</a:t>
                </a:r>
              </a:p>
            </p:txBody>
          </p:sp>
        </p:grpSp>
        <p:grpSp>
          <p:nvGrpSpPr>
            <p:cNvPr id="31752" name="组合 78"/>
            <p:cNvGrpSpPr>
              <a:grpSpLocks/>
            </p:cNvGrpSpPr>
            <p:nvPr/>
          </p:nvGrpSpPr>
          <p:grpSpPr bwMode="auto">
            <a:xfrm>
              <a:off x="2078" y="2750"/>
              <a:ext cx="15895" cy="1138"/>
              <a:chOff x="2236121" y="3639542"/>
              <a:chExt cx="10093325" cy="722881"/>
            </a:xfrm>
          </p:grpSpPr>
          <p:grpSp>
            <p:nvGrpSpPr>
              <p:cNvPr id="31756" name="组合 79"/>
              <p:cNvGrpSpPr>
                <a:grpSpLocks/>
              </p:cNvGrpSpPr>
              <p:nvPr/>
            </p:nvGrpSpPr>
            <p:grpSpPr bwMode="auto">
              <a:xfrm>
                <a:off x="2236121" y="3725489"/>
                <a:ext cx="1661859" cy="532315"/>
                <a:chOff x="2236121" y="3725489"/>
                <a:chExt cx="1661859" cy="532315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>
                  <a:off x="2236121" y="3725489"/>
                  <a:ext cx="1661859" cy="532315"/>
                </a:xfrm>
                <a:prstGeom prst="roundRect">
                  <a:avLst/>
                </a:prstGeom>
                <a:solidFill>
                  <a:srgbClr val="663A77"/>
                </a:solidFill>
                <a:ln w="1905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01600" dist="50800" dir="13500000">
                    <a:prstClr val="black">
                      <a:alpha val="38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31761" name="文本框 84"/>
                <p:cNvSpPr txBox="1">
                  <a:spLocks noChangeArrowheads="1"/>
                </p:cNvSpPr>
                <p:nvPr/>
              </p:nvSpPr>
              <p:spPr bwMode="auto">
                <a:xfrm>
                  <a:off x="2305050" y="3760813"/>
                  <a:ext cx="1524000" cy="461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2016</a:t>
                  </a:r>
                  <a:r>
                    <a:rPr lang="zh-CN" altLang="en-US" sz="2400" b="1">
                      <a:solidFill>
                        <a:schemeClr val="bg1"/>
                      </a:solidFill>
                      <a:latin typeface="微软雅黑" panose="020B0503020204020204" pitchFamily="34" charset="-122"/>
                    </a:rPr>
                    <a:t>年</a:t>
                  </a:r>
                </a:p>
              </p:txBody>
            </p:sp>
          </p:grpSp>
          <p:sp>
            <p:nvSpPr>
              <p:cNvPr id="31757" name="文本框 82"/>
              <p:cNvSpPr txBox="1">
                <a:spLocks noChangeArrowheads="1"/>
              </p:cNvSpPr>
              <p:nvPr/>
            </p:nvSpPr>
            <p:spPr bwMode="auto">
              <a:xfrm>
                <a:off x="3991896" y="3639542"/>
                <a:ext cx="8337550" cy="722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just" eaLnBrk="1" hangingPunct="1"/>
                <a:r>
                  <a:rPr lang="zh-CN" altLang="en-US" sz="2000" b="1">
                    <a:sym typeface="+mn-ea"/>
                  </a:rPr>
                  <a:t>申报成为全国高职内部质量保证体系诊断与改进工作试点院校，全力推进内部质量保证体系建设与运行工作</a:t>
                </a:r>
              </a:p>
            </p:txBody>
          </p:sp>
        </p:grpSp>
        <p:sp>
          <p:nvSpPr>
            <p:cNvPr id="7" name="任意多边形 6"/>
            <p:cNvSpPr/>
            <p:nvPr/>
          </p:nvSpPr>
          <p:spPr bwMode="auto">
            <a:xfrm rot="16200000">
              <a:off x="2959" y="6928"/>
              <a:ext cx="607" cy="34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 rot="16200000">
              <a:off x="2939" y="5413"/>
              <a:ext cx="607" cy="34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 rot="16200000">
              <a:off x="2959" y="3899"/>
              <a:ext cx="607" cy="34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rgbClr val="00928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26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一、质量管理是学校发展的生命线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圆角矩形 69"/>
          <p:cNvSpPr/>
          <p:nvPr/>
        </p:nvSpPr>
        <p:spPr>
          <a:xfrm>
            <a:off x="1570514" y="2056765"/>
            <a:ext cx="2160270" cy="532130"/>
          </a:xfrm>
          <a:prstGeom prst="roundRect">
            <a:avLst/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000" b="1"/>
              <a:t>学院党委</a:t>
            </a:r>
            <a:endParaRPr lang="en-US" altLang="zh-CN" sz="2000" b="1"/>
          </a:p>
        </p:txBody>
      </p:sp>
      <p:sp>
        <p:nvSpPr>
          <p:cNvPr id="2" name="圆角矩形 1"/>
          <p:cNvSpPr/>
          <p:nvPr/>
        </p:nvSpPr>
        <p:spPr>
          <a:xfrm>
            <a:off x="611029" y="2974975"/>
            <a:ext cx="3943350" cy="532130"/>
          </a:xfrm>
          <a:prstGeom prst="roundRect">
            <a:avLst/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ym typeface="宋体" panose="02010600030101010101" pitchFamily="2" charset="-122"/>
              </a:rPr>
              <a:t>质量控制与绩效考核</a:t>
            </a:r>
            <a:r>
              <a:rPr lang="zh-CN" altLang="en-US" sz="2000" b="1">
                <a:sym typeface="Arial" panose="020B0604020202020204" pitchFamily="34" charset="0"/>
              </a:rPr>
              <a:t>办公室</a:t>
            </a:r>
            <a:endParaRPr lang="zh-CN" altLang="en-US" sz="2000"/>
          </a:p>
        </p:txBody>
      </p:sp>
      <p:sp>
        <p:nvSpPr>
          <p:cNvPr id="3" name="圆角矩形 2"/>
          <p:cNvSpPr/>
          <p:nvPr/>
        </p:nvSpPr>
        <p:spPr>
          <a:xfrm>
            <a:off x="2877980" y="3876675"/>
            <a:ext cx="1661795" cy="532130"/>
          </a:xfrm>
          <a:prstGeom prst="roundRect">
            <a:avLst/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ym typeface="Arial" panose="020B0604020202020204" pitchFamily="34" charset="0"/>
              </a:rPr>
              <a:t>行政督导科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17075" y="3868420"/>
            <a:ext cx="1661795" cy="532130"/>
          </a:xfrm>
          <a:prstGeom prst="roundRect">
            <a:avLst/>
          </a:prstGeom>
          <a:solidFill>
            <a:srgbClr val="01ACBE"/>
          </a:solidFill>
          <a:ln w="190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50800" dir="135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ym typeface="Arial" panose="020B0604020202020204" pitchFamily="34" charset="0"/>
              </a:rPr>
              <a:t>教学督导科</a:t>
            </a:r>
          </a:p>
        </p:txBody>
      </p:sp>
      <p:sp>
        <p:nvSpPr>
          <p:cNvPr id="9" name="任意多边形 8"/>
          <p:cNvSpPr/>
          <p:nvPr/>
        </p:nvSpPr>
        <p:spPr bwMode="auto">
          <a:xfrm rot="5400000">
            <a:off x="2351089" y="2710657"/>
            <a:ext cx="385762" cy="142875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5400000">
            <a:off x="1354932" y="3603626"/>
            <a:ext cx="387350" cy="142875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 bwMode="auto">
          <a:xfrm rot="5400000">
            <a:off x="3503613" y="3602832"/>
            <a:ext cx="387350" cy="144462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5400000">
            <a:off x="1285876" y="4529932"/>
            <a:ext cx="385762" cy="142875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/>
          <p:nvPr/>
        </p:nvSpPr>
        <p:spPr bwMode="auto">
          <a:xfrm rot="5400000">
            <a:off x="3504407" y="4529138"/>
            <a:ext cx="385762" cy="144462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solidFill>
            <a:srgbClr val="FFC00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29420" y="4852988"/>
            <a:ext cx="5688013" cy="381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26243" y="5025390"/>
            <a:ext cx="5723890" cy="1445260"/>
          </a:xfrm>
          <a:prstGeom prst="rect">
            <a:avLst/>
          </a:prstGeom>
          <a:solidFill>
            <a:srgbClr val="01ACBE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b="1">
                <a:sym typeface="Arial" panose="020B0604020202020204" pitchFamily="34" charset="0"/>
              </a:rPr>
              <a:t>专职督导队伍</a:t>
            </a:r>
          </a:p>
          <a:p>
            <a:pPr eaLnBrk="1" hangingPunct="1">
              <a:defRPr/>
            </a:pPr>
            <a:r>
              <a:rPr lang="zh-CN" altLang="en-US" sz="1600">
                <a:sym typeface="Arial" panose="020B0604020202020204" pitchFamily="34" charset="0"/>
              </a:rPr>
              <a:t>日常督导、校园巡查、听课督导、专业教学督导、专项督导等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职教学督导员队伍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教工信息员和学生信息员队伍</a:t>
            </a:r>
          </a:p>
          <a:p>
            <a:pPr eaLnBrk="1" hangingPunct="1">
              <a:defRPr/>
            </a:pPr>
            <a:r>
              <a:rPr lang="zh-CN" altLang="en-US" b="1" noProof="1">
                <a:solidFill>
                  <a:schemeClr val="bg1"/>
                </a:solidFill>
                <a:cs typeface="+mn-ea"/>
                <a:sym typeface="Arial" panose="020B0604020202020204" pitchFamily="34" charset="0"/>
              </a:rPr>
              <a:t>考核专家队伍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时尚中黑简体" pitchFamily="2" charset="-122"/>
              <a:ea typeface="时尚中黑简体" pitchFamily="2" charset="-122"/>
              <a:sym typeface="Arial" panose="020B0604020202020204" pitchFamily="34" charset="0"/>
            </a:endParaRPr>
          </a:p>
        </p:txBody>
      </p:sp>
      <p:sp>
        <p:nvSpPr>
          <p:cNvPr id="32791" name="文本框 61"/>
          <p:cNvSpPr txBox="1">
            <a:spLocks noChangeArrowheads="1"/>
          </p:cNvSpPr>
          <p:nvPr/>
        </p:nvSpPr>
        <p:spPr bwMode="auto">
          <a:xfrm>
            <a:off x="456408" y="1447801"/>
            <a:ext cx="58499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E87071"/>
                </a:solidFill>
                <a:latin typeface="微软雅黑" panose="020B0503020204020204" pitchFamily="34" charset="-122"/>
              </a:rPr>
              <a:t>建立了党委领导下的质量管理机制</a:t>
            </a:r>
          </a:p>
        </p:txBody>
      </p:sp>
      <p:pic>
        <p:nvPicPr>
          <p:cNvPr id="32792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82" y="2381250"/>
            <a:ext cx="55165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文本框 61"/>
          <p:cNvSpPr txBox="1">
            <a:spLocks noChangeArrowheads="1"/>
          </p:cNvSpPr>
          <p:nvPr/>
        </p:nvSpPr>
        <p:spPr bwMode="auto">
          <a:xfrm>
            <a:off x="6369845" y="1895476"/>
            <a:ext cx="34321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E87071"/>
                </a:solidFill>
                <a:latin typeface="微软雅黑" panose="020B0503020204020204" pitchFamily="34" charset="-122"/>
              </a:rPr>
              <a:t>五纵五横一平台</a:t>
            </a:r>
          </a:p>
        </p:txBody>
      </p:sp>
    </p:spTree>
    <p:extLst>
      <p:ext uri="{BB962C8B-B14F-4D97-AF65-F5344CB8AC3E}">
        <p14:creationId xmlns:p14="http://schemas.microsoft.com/office/powerpoint/2010/main" val="195683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ChangeArrowheads="1"/>
          </p:cNvSpPr>
          <p:nvPr/>
        </p:nvSpPr>
        <p:spPr bwMode="auto">
          <a:xfrm>
            <a:off x="1642269" y="274639"/>
            <a:ext cx="7886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lang="zh-CN" altLang="en-US" sz="2800" b="1">
                <a:latin typeface="微软雅黑" panose="020B0503020204020204" pitchFamily="34" charset="-122"/>
              </a:rPr>
              <a:t>一、质量管理是学校发展的生命线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5145" y="1103313"/>
            <a:ext cx="11699875" cy="19050"/>
          </a:xfrm>
          <a:prstGeom prst="line">
            <a:avLst/>
          </a:prstGeom>
          <a:ln w="12700">
            <a:solidFill>
              <a:srgbClr val="009287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4820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3" y="2368550"/>
            <a:ext cx="66325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组合 3"/>
          <p:cNvGrpSpPr>
            <a:grpSpLocks/>
          </p:cNvGrpSpPr>
          <p:nvPr/>
        </p:nvGrpSpPr>
        <p:grpSpPr bwMode="auto">
          <a:xfrm>
            <a:off x="686595" y="2357438"/>
            <a:ext cx="3959225" cy="3759200"/>
            <a:chOff x="741" y="3712"/>
            <a:chExt cx="6236" cy="5921"/>
          </a:xfrm>
        </p:grpSpPr>
        <p:pic>
          <p:nvPicPr>
            <p:cNvPr id="34824" name="图片 2590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6684"/>
              <a:ext cx="6236" cy="2948"/>
            </a:xfrm>
            <a:prstGeom prst="rect">
              <a:avLst/>
            </a:prstGeom>
            <a:noFill/>
            <a:ln w="9525">
              <a:solidFill>
                <a:srgbClr val="4BC1A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5" name="图片 2580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" y="3712"/>
              <a:ext cx="6236" cy="2765"/>
            </a:xfrm>
            <a:prstGeom prst="rect">
              <a:avLst/>
            </a:prstGeom>
            <a:noFill/>
            <a:ln w="9525">
              <a:solidFill>
                <a:srgbClr val="4BC1A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822" name="文本框 61"/>
          <p:cNvSpPr txBox="1">
            <a:spLocks noChangeArrowheads="1"/>
          </p:cNvSpPr>
          <p:nvPr/>
        </p:nvSpPr>
        <p:spPr bwMode="auto">
          <a:xfrm>
            <a:off x="6063457" y="1743075"/>
            <a:ext cx="659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E87071"/>
                </a:solidFill>
                <a:latin typeface="微软雅黑" panose="020B0503020204020204" pitchFamily="34" charset="-122"/>
              </a:rPr>
              <a:t>内部质量保证体系运行示意图</a:t>
            </a:r>
          </a:p>
        </p:txBody>
      </p:sp>
      <p:sp>
        <p:nvSpPr>
          <p:cNvPr id="34823" name="文本框 61"/>
          <p:cNvSpPr txBox="1">
            <a:spLocks noChangeArrowheads="1"/>
          </p:cNvSpPr>
          <p:nvPr/>
        </p:nvSpPr>
        <p:spPr bwMode="auto">
          <a:xfrm>
            <a:off x="377032" y="1743075"/>
            <a:ext cx="659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E87071"/>
                </a:solidFill>
                <a:latin typeface="微软雅黑" panose="020B0503020204020204" pitchFamily="34" charset="-122"/>
              </a:rPr>
              <a:t>以质量观为核心的质量运行和控制机制</a:t>
            </a:r>
          </a:p>
        </p:txBody>
      </p:sp>
    </p:spTree>
    <p:extLst>
      <p:ext uri="{BB962C8B-B14F-4D97-AF65-F5344CB8AC3E}">
        <p14:creationId xmlns:p14="http://schemas.microsoft.com/office/powerpoint/2010/main" val="128315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7"/>
          <p:cNvGrpSpPr>
            <a:grpSpLocks/>
          </p:cNvGrpSpPr>
          <p:nvPr/>
        </p:nvGrpSpPr>
        <p:grpSpPr bwMode="auto">
          <a:xfrm>
            <a:off x="1150144" y="571501"/>
            <a:ext cx="3995738" cy="2689225"/>
            <a:chOff x="447" y="2050"/>
            <a:chExt cx="6292" cy="4236"/>
          </a:xfrm>
        </p:grpSpPr>
        <p:pic>
          <p:nvPicPr>
            <p:cNvPr id="35851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2050"/>
              <a:ext cx="6293" cy="3856"/>
            </a:xfrm>
            <a:prstGeom prst="rect">
              <a:avLst/>
            </a:prstGeom>
            <a:noFill/>
            <a:ln w="9525">
              <a:solidFill>
                <a:srgbClr val="4BC1A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2" name="文本框 1"/>
            <p:cNvSpPr txBox="1">
              <a:spLocks noChangeArrowheads="1"/>
            </p:cNvSpPr>
            <p:nvPr/>
          </p:nvSpPr>
          <p:spPr bwMode="auto">
            <a:xfrm>
              <a:off x="1450" y="5852"/>
              <a:ext cx="379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 b="1"/>
                <a:t>美国卓越绩效模式</a:t>
              </a:r>
            </a:p>
          </p:txBody>
        </p:sp>
      </p:grpSp>
      <p:grpSp>
        <p:nvGrpSpPr>
          <p:cNvPr id="35843" name="组合 5"/>
          <p:cNvGrpSpPr>
            <a:grpSpLocks/>
          </p:cNvGrpSpPr>
          <p:nvPr/>
        </p:nvGrpSpPr>
        <p:grpSpPr bwMode="auto">
          <a:xfrm>
            <a:off x="1150144" y="3562351"/>
            <a:ext cx="3995738" cy="2568575"/>
            <a:chOff x="447" y="6399"/>
            <a:chExt cx="6292" cy="4045"/>
          </a:xfrm>
        </p:grpSpPr>
        <p:pic>
          <p:nvPicPr>
            <p:cNvPr id="35849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29"/>
            <a:stretch>
              <a:fillRect/>
            </a:stretch>
          </p:blipFill>
          <p:spPr bwMode="auto">
            <a:xfrm>
              <a:off x="446" y="6398"/>
              <a:ext cx="6292" cy="3609"/>
            </a:xfrm>
            <a:prstGeom prst="rect">
              <a:avLst/>
            </a:prstGeom>
            <a:noFill/>
            <a:ln w="9525">
              <a:solidFill>
                <a:srgbClr val="4BC1A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50" name="文本框 2"/>
            <p:cNvSpPr txBox="1">
              <a:spLocks noChangeArrowheads="1"/>
            </p:cNvSpPr>
            <p:nvPr/>
          </p:nvSpPr>
          <p:spPr bwMode="auto">
            <a:xfrm>
              <a:off x="1450" y="10010"/>
              <a:ext cx="379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 b="1"/>
                <a:t>日本戴明卓越绩效模式</a:t>
              </a:r>
            </a:p>
          </p:txBody>
        </p:sp>
      </p:grpSp>
      <p:grpSp>
        <p:nvGrpSpPr>
          <p:cNvPr id="35844" name="组合 6"/>
          <p:cNvGrpSpPr>
            <a:grpSpLocks/>
          </p:cNvGrpSpPr>
          <p:nvPr/>
        </p:nvGrpSpPr>
        <p:grpSpPr bwMode="auto">
          <a:xfrm>
            <a:off x="5626894" y="588963"/>
            <a:ext cx="3995738" cy="2557462"/>
            <a:chOff x="7399" y="2051"/>
            <a:chExt cx="6292" cy="4027"/>
          </a:xfrm>
        </p:grpSpPr>
        <p:pic>
          <p:nvPicPr>
            <p:cNvPr id="35847" name="图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" y="2051"/>
              <a:ext cx="6292" cy="3573"/>
            </a:xfrm>
            <a:prstGeom prst="rect">
              <a:avLst/>
            </a:prstGeom>
            <a:noFill/>
            <a:ln w="9525">
              <a:solidFill>
                <a:srgbClr val="4BC1A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8" name="文本框 3"/>
            <p:cNvSpPr txBox="1">
              <a:spLocks noChangeArrowheads="1"/>
            </p:cNvSpPr>
            <p:nvPr/>
          </p:nvSpPr>
          <p:spPr bwMode="auto">
            <a:xfrm>
              <a:off x="8646" y="5644"/>
              <a:ext cx="3798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altLang="en-US" sz="1200" b="1"/>
                <a:t>欧洲EFQM卓越模式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6933407" y="6292851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200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内部质量保证体系运行示意图</a:t>
            </a:r>
          </a:p>
        </p:txBody>
      </p:sp>
      <p:pic>
        <p:nvPicPr>
          <p:cNvPr id="35846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0" y="3328988"/>
            <a:ext cx="472916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Microsoft Office PowerPoint</Application>
  <PresentationFormat>宽屏</PresentationFormat>
  <Paragraphs>114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时尚中黑简体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xiejianxin</dc:creator>
  <cp:lastModifiedBy>xiejianxin</cp:lastModifiedBy>
  <cp:revision>1</cp:revision>
  <dcterms:created xsi:type="dcterms:W3CDTF">2017-06-21T09:11:54Z</dcterms:created>
  <dcterms:modified xsi:type="dcterms:W3CDTF">2017-06-21T09:11:59Z</dcterms:modified>
</cp:coreProperties>
</file>