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C564-4D7F-4229-BAB1-7279B3DE33A4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D0F8-D654-422E-B180-16C0CC7D3F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587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C564-4D7F-4229-BAB1-7279B3DE33A4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D0F8-D654-422E-B180-16C0CC7D3F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678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C564-4D7F-4229-BAB1-7279B3DE33A4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D0F8-D654-422E-B180-16C0CC7D3F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104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C564-4D7F-4229-BAB1-7279B3DE33A4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D0F8-D654-422E-B180-16C0CC7D3F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919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C564-4D7F-4229-BAB1-7279B3DE33A4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D0F8-D654-422E-B180-16C0CC7D3F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591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C564-4D7F-4229-BAB1-7279B3DE33A4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D0F8-D654-422E-B180-16C0CC7D3F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7897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C564-4D7F-4229-BAB1-7279B3DE33A4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D0F8-D654-422E-B180-16C0CC7D3F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7467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C564-4D7F-4229-BAB1-7279B3DE33A4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D0F8-D654-422E-B180-16C0CC7D3F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583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C564-4D7F-4229-BAB1-7279B3DE33A4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D0F8-D654-422E-B180-16C0CC7D3F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4780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C564-4D7F-4229-BAB1-7279B3DE33A4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D0F8-D654-422E-B180-16C0CC7D3F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42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C564-4D7F-4229-BAB1-7279B3DE33A4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D0F8-D654-422E-B180-16C0CC7D3F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060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EC564-4D7F-4229-BAB1-7279B3DE33A4}" type="datetimeFigureOut">
              <a:rPr lang="zh-CN" altLang="en-US" smtClean="0"/>
              <a:t>2017/6/7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2D0F8-D654-422E-B180-16C0CC7D3F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18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常用研究方法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43000"/>
            <a:ext cx="8458200" cy="4648200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altLang="zh-CN" sz="6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一、文献研究法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     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搜集、鉴别、整理文献，并通过对文献的研究形成对事实的科学认识的方法。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    已发表过的、或虽未发表但已被整理、报导过的那些记录有知识的一切载体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    过程：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提出课题或假设、研究设计、搜集文献、整理文献和进行文献综述</a:t>
            </a:r>
            <a:endParaRPr lang="zh-CN" altLang="en-US" sz="2400" b="1">
              <a:solidFill>
                <a:schemeClr val="tx2"/>
              </a:solidFill>
              <a:ea typeface="宋体" panose="02010600030101010101" pitchFamily="2" charset="-122"/>
            </a:endParaRPr>
          </a:p>
          <a:p>
            <a:pPr marL="3556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    文献搜集的主要渠道：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   文献的整理与积累：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1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）分类（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）排序（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）编目</a:t>
            </a:r>
          </a:p>
        </p:txBody>
      </p:sp>
    </p:spTree>
    <p:extLst>
      <p:ext uri="{BB962C8B-B14F-4D97-AF65-F5344CB8AC3E}">
        <p14:creationId xmlns:p14="http://schemas.microsoft.com/office/powerpoint/2010/main" val="33845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常用研究方法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4876800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6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四、问卷调查法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（五）问卷的试用与修改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chemeClr val="folHlink"/>
                </a:solidFill>
                <a:ea typeface="宋体" panose="02010600030101010101" pitchFamily="2" charset="-122"/>
              </a:rPr>
              <a:t>1</a:t>
            </a:r>
            <a:r>
              <a:rPr lang="zh-CN" altLang="en-US" sz="2400" b="1">
                <a:solidFill>
                  <a:schemeClr val="folHlink"/>
                </a:solidFill>
                <a:ea typeface="宋体" panose="02010600030101010101" pitchFamily="2" charset="-122"/>
              </a:rPr>
              <a:t>．问卷的试用：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经过反复多次的修改。（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1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）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30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份至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100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份试测；（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）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10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份左右专家和典型被调查者征求意见。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chemeClr val="folHlink"/>
                </a:solidFill>
                <a:ea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chemeClr val="folHlink"/>
                </a:solidFill>
                <a:ea typeface="宋体" panose="02010600030101010101" pitchFamily="2" charset="-122"/>
              </a:rPr>
              <a:t>．问卷的修改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（六）问卷的发放与回收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chemeClr val="folHlink"/>
                </a:solidFill>
                <a:ea typeface="宋体" panose="02010600030101010101" pitchFamily="2" charset="-122"/>
              </a:rPr>
              <a:t>1</a:t>
            </a:r>
            <a:r>
              <a:rPr lang="zh-CN" altLang="en-US" sz="2400" b="1">
                <a:solidFill>
                  <a:schemeClr val="folHlink"/>
                </a:solidFill>
                <a:ea typeface="宋体" panose="02010600030101010101" pitchFamily="2" charset="-122"/>
              </a:rPr>
              <a:t>．问卷的发放：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尽可能亲自到场发放问卷并指导问卷的填写；委托负责的组织或个人；征得有关组织同意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sz="2400" b="1">
                <a:solidFill>
                  <a:schemeClr val="folHlink"/>
                </a:solidFill>
                <a:ea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chemeClr val="folHlink"/>
                </a:solidFill>
                <a:ea typeface="宋体" panose="02010600030101010101" pitchFamily="2" charset="-122"/>
              </a:rPr>
              <a:t>．问卷的回收：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问卷回收率应达到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70%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以上，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50%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是最低要求，低于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50%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，调查失败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（七）剔除无效问卷</a:t>
            </a:r>
          </a:p>
        </p:txBody>
      </p:sp>
    </p:spTree>
    <p:extLst>
      <p:ext uri="{BB962C8B-B14F-4D97-AF65-F5344CB8AC3E}">
        <p14:creationId xmlns:p14="http://schemas.microsoft.com/office/powerpoint/2010/main" val="231232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常用研究方法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4876800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altLang="zh-CN" sz="7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marL="444500" lvl="1" indent="12700">
              <a:buNone/>
            </a:pPr>
            <a:r>
              <a:rPr lang="zh-CN" altLang="en-US" sz="2600" b="1">
                <a:solidFill>
                  <a:schemeClr val="tx2"/>
                </a:solidFill>
                <a:ea typeface="宋体" panose="02010600030101010101" pitchFamily="2" charset="-122"/>
              </a:rPr>
              <a:t>五、访谈调查法</a:t>
            </a:r>
          </a:p>
          <a:p>
            <a:pPr marL="444500" lvl="1" indent="12700">
              <a:buNone/>
            </a:pP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访谈调查法是指通过与研究对象交谈收集所需资料的调查方法，又称访谈法、谈话法或访问法。</a:t>
            </a:r>
          </a:p>
          <a:p>
            <a:pPr marL="444500" lvl="1" indent="12700">
              <a:buNone/>
            </a:pPr>
            <a:r>
              <a:rPr lang="zh-CN" altLang="en-US" sz="2600" b="1">
                <a:solidFill>
                  <a:schemeClr val="tx2"/>
                </a:solidFill>
                <a:ea typeface="宋体" panose="02010600030101010101" pitchFamily="2" charset="-122"/>
              </a:rPr>
              <a:t>访谈一般以面对面的个别访谈为主，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也可采用小型座谈会、调查会的形式进行团体访谈，还有通过电话进行的电话访谈。</a:t>
            </a:r>
          </a:p>
          <a:p>
            <a:pPr marL="444500" lvl="1" indent="12700">
              <a:buNone/>
            </a:pPr>
            <a:r>
              <a:rPr lang="zh-CN" altLang="en-US" sz="2600" b="1">
                <a:solidFill>
                  <a:schemeClr val="tx2"/>
                </a:solidFill>
                <a:ea typeface="宋体" panose="02010600030101010101" pitchFamily="2" charset="-122"/>
              </a:rPr>
              <a:t>访谈调查法常用于教育调查、心理咨询等领域，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适用于向被访者了解心理体验、情感，以及对某一事物的意见、态度、评价等方面的信息。</a:t>
            </a:r>
          </a:p>
        </p:txBody>
      </p:sp>
    </p:spTree>
    <p:extLst>
      <p:ext uri="{BB962C8B-B14F-4D97-AF65-F5344CB8AC3E}">
        <p14:creationId xmlns:p14="http://schemas.microsoft.com/office/powerpoint/2010/main" val="263566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常用研究方法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4876800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altLang="zh-CN" sz="7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marL="266700" lvl="1" indent="0">
              <a:buNone/>
            </a:pPr>
            <a:r>
              <a:rPr lang="zh-CN" altLang="en-US" sz="2600" b="1">
                <a:solidFill>
                  <a:schemeClr val="tx2"/>
                </a:solidFill>
                <a:ea typeface="宋体" panose="02010600030101010101" pitchFamily="2" charset="-122"/>
              </a:rPr>
              <a:t>六、行动研究法</a:t>
            </a:r>
          </a:p>
          <a:p>
            <a:pPr marL="266700" lvl="1" indent="0">
              <a:buNone/>
            </a:pPr>
            <a:r>
              <a:rPr lang="zh-CN" altLang="en-US" sz="2600" b="1">
                <a:solidFill>
                  <a:schemeClr val="tx2"/>
                </a:solidFill>
                <a:ea typeface="宋体" panose="02010600030101010101" pitchFamily="2" charset="-122"/>
              </a:rPr>
              <a:t>行动中研究，研究中行动。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是从实际工作需要中寻找课题，在实际工作过程中进行研究，由实际工作者与研究者共同参与，使研究成果为实际工作者理解、掌握和应用，从而达到解决实际问题，改变社会行为的目的的研究方法。</a:t>
            </a:r>
            <a:endParaRPr lang="en-US" altLang="zh-CN" sz="2600" b="1">
              <a:solidFill>
                <a:srgbClr val="009900"/>
              </a:solidFill>
              <a:ea typeface="宋体" panose="02010600030101010101" pitchFamily="2" charset="-122"/>
            </a:endParaRPr>
          </a:p>
        </p:txBody>
      </p:sp>
      <p:pic>
        <p:nvPicPr>
          <p:cNvPr id="284677" name="Picture 5" descr="未命名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810001"/>
            <a:ext cx="3657600" cy="217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32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常用研究方法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4876800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altLang="zh-CN" sz="7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marL="266700" lvl="1" indent="0">
              <a:buNone/>
            </a:pPr>
            <a:r>
              <a:rPr lang="zh-CN" altLang="en-US" sz="2600" b="1">
                <a:solidFill>
                  <a:schemeClr val="tx2"/>
                </a:solidFill>
                <a:ea typeface="宋体" panose="02010600030101010101" pitchFamily="2" charset="-122"/>
              </a:rPr>
              <a:t>六、行动研究法</a:t>
            </a:r>
          </a:p>
        </p:txBody>
      </p:sp>
      <p:sp>
        <p:nvSpPr>
          <p:cNvPr id="288774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b="1">
              <a:solidFill>
                <a:srgbClr val="000000"/>
              </a:solidFill>
            </a:endParaRPr>
          </a:p>
        </p:txBody>
      </p:sp>
      <p:graphicFrame>
        <p:nvGraphicFramePr>
          <p:cNvPr id="288773" name="Object 5"/>
          <p:cNvGraphicFramePr>
            <a:graphicFrameLocks noChangeAspect="1"/>
          </p:cNvGraphicFramePr>
          <p:nvPr/>
        </p:nvGraphicFramePr>
        <p:xfrm>
          <a:off x="3048000" y="2667000"/>
          <a:ext cx="6019800" cy="328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图片" r:id="rId3" imgW="4505325" imgH="2457450" progId="Word.Picture.8">
                  <p:embed/>
                </p:oleObj>
              </mc:Choice>
              <mc:Fallback>
                <p:oleObj name="图片" r:id="rId3" imgW="4505325" imgH="245745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667000"/>
                        <a:ext cx="6019800" cy="328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8775" name="Picture 7" descr="%BD%CC~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905000"/>
            <a:ext cx="2057400" cy="1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628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常用科研方法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5105400"/>
          </a:xfrm>
          <a:noFill/>
          <a:ln/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zh-CN" sz="4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b="1">
                <a:solidFill>
                  <a:schemeClr val="tx2"/>
                </a:solidFill>
                <a:ea typeface="宋体" panose="02010600030101010101" pitchFamily="2" charset="-122"/>
              </a:rPr>
              <a:t>七、实验研究法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en-US" altLang="zh-CN" b="1">
                <a:solidFill>
                  <a:srgbClr val="009900"/>
                </a:solidFill>
                <a:ea typeface="宋体" panose="02010600030101010101" pitchFamily="2" charset="-122"/>
              </a:rPr>
              <a:t>    运用科学实验的原理和方法，以一定的教育理论及假设为指导，有目的地操纵某些教育因素或教育条件，观察教育措施与教育效果之间的因果关系，从中探索教育规律的一种研究方法。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en-US" altLang="zh-CN" b="1">
                <a:solidFill>
                  <a:schemeClr val="tx2"/>
                </a:solidFill>
                <a:ea typeface="宋体" panose="02010600030101010101" pitchFamily="2" charset="-122"/>
              </a:rPr>
              <a:t>三要素</a:t>
            </a:r>
            <a:r>
              <a:rPr lang="zh-CN" altLang="en-US" b="1">
                <a:solidFill>
                  <a:schemeClr val="tx2"/>
                </a:solidFill>
                <a:ea typeface="宋体" panose="02010600030101010101" pitchFamily="2" charset="-122"/>
              </a:rPr>
              <a:t>：</a:t>
            </a:r>
            <a:r>
              <a:rPr lang="en-US" altLang="zh-CN" b="1">
                <a:solidFill>
                  <a:srgbClr val="009900"/>
                </a:solidFill>
                <a:ea typeface="宋体" panose="02010600030101010101" pitchFamily="2" charset="-122"/>
              </a:rPr>
              <a:t>自变量  因变量  无关变量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b="1">
                <a:solidFill>
                  <a:schemeClr val="tx2"/>
                </a:solidFill>
                <a:ea typeface="宋体" panose="02010600030101010101" pitchFamily="2" charset="-122"/>
              </a:rPr>
              <a:t>（一）</a:t>
            </a:r>
            <a:r>
              <a:rPr lang="en-US" altLang="zh-CN" b="1">
                <a:solidFill>
                  <a:schemeClr val="tx2"/>
                </a:solidFill>
                <a:ea typeface="宋体" panose="02010600030101010101" pitchFamily="2" charset="-122"/>
              </a:rPr>
              <a:t>提出实验假设</a:t>
            </a:r>
            <a:r>
              <a:rPr lang="zh-CN" altLang="en-US" b="1">
                <a:solidFill>
                  <a:schemeClr val="tx2"/>
                </a:solidFill>
                <a:ea typeface="宋体" panose="02010600030101010101" pitchFamily="2" charset="-122"/>
              </a:rPr>
              <a:t>：</a:t>
            </a:r>
            <a:r>
              <a:rPr lang="en-US" altLang="zh-CN" b="1">
                <a:solidFill>
                  <a:srgbClr val="009900"/>
                </a:solidFill>
                <a:ea typeface="宋体" panose="02010600030101010101" pitchFamily="2" charset="-122"/>
              </a:rPr>
              <a:t>实验假设的陈述是：如果A，则B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b="1">
                <a:solidFill>
                  <a:schemeClr val="tx2"/>
                </a:solidFill>
                <a:ea typeface="宋体" panose="02010600030101010101" pitchFamily="2" charset="-122"/>
              </a:rPr>
              <a:t>（二）实验方案的设计与实施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en-US" altLang="zh-CN" b="1">
                <a:solidFill>
                  <a:schemeClr val="tx2"/>
                </a:solidFill>
                <a:ea typeface="宋体" panose="02010600030101010101" pitchFamily="2" charset="-122"/>
              </a:rPr>
              <a:t>  1.实验方案的设计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en-US" altLang="zh-CN" b="1">
                <a:solidFill>
                  <a:schemeClr val="tx2"/>
                </a:solidFill>
                <a:ea typeface="宋体" panose="02010600030101010101" pitchFamily="2" charset="-122"/>
              </a:rPr>
              <a:t>    </a:t>
            </a:r>
            <a:r>
              <a:rPr lang="en-US" altLang="zh-CN" b="1">
                <a:solidFill>
                  <a:srgbClr val="009900"/>
                </a:solidFill>
                <a:ea typeface="宋体" panose="02010600030101010101" pitchFamily="2" charset="-122"/>
              </a:rPr>
              <a:t>第一、实验操作部分。自变量的操作方法与程序；实验对象的选择原则、</a:t>
            </a:r>
            <a:r>
              <a:rPr lang="zh-CN" altLang="en-US" b="1">
                <a:solidFill>
                  <a:srgbClr val="009900"/>
                </a:solidFill>
                <a:ea typeface="宋体" panose="02010600030101010101" pitchFamily="2" charset="-122"/>
              </a:rPr>
              <a:t>和程序；无关变量控制的方法与程序；阶段和终级目标的评价标准和方法；实验资料的积累要求、实验数据的处理方法。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en-US" altLang="zh-CN" b="1">
                <a:solidFill>
                  <a:srgbClr val="009900"/>
                </a:solidFill>
                <a:ea typeface="宋体" panose="02010600030101010101" pitchFamily="2" charset="-122"/>
              </a:rPr>
              <a:t>    第二、实验管理部分。制订以上述内容为核心的实验工作计划，包括组织保证、规章制度、设备筹划、经费使用、时间进程的安排等具体方案 。</a:t>
            </a:r>
            <a:endParaRPr lang="zh-CN" altLang="en-US" b="1">
              <a:solidFill>
                <a:srgbClr val="0099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252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常用科研方法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4876800"/>
          </a:xfrm>
          <a:noFill/>
          <a:ln/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zh-CN" sz="4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七、实验研究法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    </a:t>
            </a: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2.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实验方案的实施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1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）实验组织，实验学校、班级与实验教师，保证其代表性。（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）加强实验进程的控制。（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）有目的、有计划地观测实验效果，经常不断地收集实验资料、数据。（</a:t>
            </a:r>
            <a:r>
              <a:rPr lang="zh-CN" altLang="en-US" sz="2400" b="1">
                <a:solidFill>
                  <a:schemeClr val="folHlink"/>
                </a:solidFill>
                <a:ea typeface="宋体" panose="02010600030101010101" pitchFamily="2" charset="-122"/>
              </a:rPr>
              <a:t>调查 测查 收集现成资料 实验日记 个案资料）（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4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）阶段性小结，不断进行形成性评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（三）实验成果总结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1.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将原始资料、数据归纳整理成易于处理和能够理解的统计图表，并在这基础上进行必要的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统计检验与统计控制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。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</a:t>
            </a: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2.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对取得实验结果的原因进行解释，从理论上回答“为何如此”的问题，做出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因果关系的结论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。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en-US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  3.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将实验的过程与结果反映出来，形成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实验报告和学术论文。</a:t>
            </a:r>
          </a:p>
        </p:txBody>
      </p:sp>
    </p:spTree>
    <p:extLst>
      <p:ext uri="{BB962C8B-B14F-4D97-AF65-F5344CB8AC3E}">
        <p14:creationId xmlns:p14="http://schemas.microsoft.com/office/powerpoint/2010/main" val="30193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常用科研方法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4648200"/>
          </a:xfrm>
          <a:noFill/>
          <a:ln/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zh-CN" sz="5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marL="179388" lvl="1" indent="87313">
              <a:lnSpc>
                <a:spcPct val="80000"/>
              </a:lnSpc>
              <a:buNone/>
            </a:pPr>
            <a:r>
              <a:rPr lang="zh-CN" altLang="en-US" sz="2600" b="1">
                <a:solidFill>
                  <a:schemeClr val="tx2"/>
                </a:solidFill>
                <a:ea typeface="宋体" panose="02010600030101010101" pitchFamily="2" charset="-122"/>
              </a:rPr>
              <a:t>七、实验研究法</a:t>
            </a:r>
          </a:p>
          <a:p>
            <a:pPr marL="179388" lvl="1" indent="87313">
              <a:lnSpc>
                <a:spcPct val="80000"/>
              </a:lnSpc>
              <a:buNone/>
            </a:pPr>
            <a:r>
              <a:rPr lang="zh-CN" altLang="en-US" sz="2600" b="1">
                <a:solidFill>
                  <a:schemeClr val="tx2"/>
                </a:solidFill>
                <a:ea typeface="宋体" panose="02010600030101010101" pitchFamily="2" charset="-122"/>
              </a:rPr>
              <a:t>（四）无关变量的控制</a:t>
            </a:r>
          </a:p>
          <a:p>
            <a:pPr marL="179388" lvl="1" indent="87313">
              <a:lnSpc>
                <a:spcPct val="80000"/>
              </a:lnSpc>
              <a:buNone/>
            </a:pP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  </a:t>
            </a:r>
            <a:r>
              <a:rPr lang="en-US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1.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对主试的控制；</a:t>
            </a:r>
            <a:r>
              <a:rPr lang="en-US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2.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对被试的控制；</a:t>
            </a:r>
          </a:p>
          <a:p>
            <a:pPr marL="179388" lvl="1" indent="87313">
              <a:lnSpc>
                <a:spcPct val="80000"/>
              </a:lnSpc>
              <a:buNone/>
            </a:pPr>
            <a:r>
              <a:rPr lang="en-US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  3.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对环境的控制；</a:t>
            </a:r>
            <a:r>
              <a:rPr lang="en-US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4.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对时间的控制</a:t>
            </a:r>
          </a:p>
          <a:p>
            <a:pPr marL="179388" lvl="1" indent="87313">
              <a:lnSpc>
                <a:spcPct val="80000"/>
              </a:lnSpc>
              <a:buNone/>
            </a:pP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 </a:t>
            </a:r>
            <a:r>
              <a:rPr lang="zh-CN" altLang="en-US" sz="2600" b="1">
                <a:solidFill>
                  <a:schemeClr val="tx2"/>
                </a:solidFill>
                <a:ea typeface="宋体" panose="02010600030101010101" pitchFamily="2" charset="-122"/>
              </a:rPr>
              <a:t>（五）注意事项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 </a:t>
            </a:r>
          </a:p>
          <a:p>
            <a:pPr marL="179388" lvl="1" indent="87313">
              <a:lnSpc>
                <a:spcPct val="80000"/>
              </a:lnSpc>
              <a:buNone/>
            </a:pPr>
            <a:r>
              <a:rPr lang="en-US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1.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实验设计要符合基本的道德准则；</a:t>
            </a:r>
          </a:p>
          <a:p>
            <a:pPr marL="179388" lvl="1" indent="87313">
              <a:lnSpc>
                <a:spcPct val="80000"/>
              </a:lnSpc>
              <a:buNone/>
            </a:pPr>
            <a:r>
              <a:rPr lang="en-US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2.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必须提出实验的假设；</a:t>
            </a:r>
          </a:p>
          <a:p>
            <a:pPr marL="179388" lvl="1" indent="87313">
              <a:lnSpc>
                <a:spcPct val="80000"/>
              </a:lnSpc>
              <a:buNone/>
            </a:pPr>
            <a:r>
              <a:rPr lang="en-US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3.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明确评价因变量的指标；</a:t>
            </a:r>
          </a:p>
          <a:p>
            <a:pPr marL="179388" lvl="1" indent="87313">
              <a:lnSpc>
                <a:spcPct val="80000"/>
              </a:lnSpc>
              <a:buNone/>
            </a:pPr>
            <a:r>
              <a:rPr lang="en-US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4.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教育实验需要反复进行；</a:t>
            </a:r>
          </a:p>
          <a:p>
            <a:pPr marL="179388" lvl="1" indent="87313">
              <a:lnSpc>
                <a:spcPct val="80000"/>
              </a:lnSpc>
              <a:buNone/>
            </a:pPr>
            <a:r>
              <a:rPr lang="en-US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5.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实验研究与其他研究方法的综合运用</a:t>
            </a:r>
          </a:p>
        </p:txBody>
      </p:sp>
      <p:pic>
        <p:nvPicPr>
          <p:cNvPr id="290820" name="Picture 4" descr="组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1" y="2133600"/>
            <a:ext cx="1630363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25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常用科研方法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610600" cy="5410200"/>
          </a:xfrm>
          <a:noFill/>
          <a:ln/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zh-CN" sz="4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八、比较研究法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现象在不同时期、地点及不同情况下的不同表现或异类教育现象某种品质、状况的比较分析</a:t>
            </a: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,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以揭示教育现象的特殊性</a:t>
            </a: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,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并从中把握教育发展一般规律的研究方法。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1.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纵向比较：</a:t>
            </a:r>
            <a:r>
              <a:rPr lang="zh-CN" altLang="en-US" sz="2000" b="1">
                <a:solidFill>
                  <a:srgbClr val="009900"/>
                </a:solidFill>
                <a:ea typeface="宋体" panose="02010600030101010101" pitchFamily="2" charset="-122"/>
              </a:rPr>
              <a:t>同一对象，不同时期。</a:t>
            </a:r>
            <a:r>
              <a:rPr lang="zh-CN" altLang="en-US" sz="2000" b="1">
                <a:solidFill>
                  <a:schemeClr val="folHlink"/>
                </a:solidFill>
                <a:ea typeface="宋体" panose="02010600030101010101" pitchFamily="2" charset="-122"/>
              </a:rPr>
              <a:t>如教师成长、学校、学生发展等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2.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横向比较：</a:t>
            </a:r>
            <a:r>
              <a:rPr lang="zh-CN" altLang="en-US" sz="2000" b="1">
                <a:solidFill>
                  <a:srgbClr val="009900"/>
                </a:solidFill>
                <a:ea typeface="宋体" panose="02010600030101010101" pitchFamily="2" charset="-122"/>
              </a:rPr>
              <a:t>不同对象，同一标准。</a:t>
            </a:r>
            <a:r>
              <a:rPr lang="zh-CN" altLang="en-US" sz="2000" b="1">
                <a:solidFill>
                  <a:schemeClr val="folHlink"/>
                </a:solidFill>
                <a:ea typeface="宋体" panose="02010600030101010101" pitchFamily="2" charset="-122"/>
              </a:rPr>
              <a:t>如不同学校、教师的教学、管理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3.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同类比较：</a:t>
            </a:r>
            <a:r>
              <a:rPr lang="zh-CN" altLang="en-US" sz="2000" b="1">
                <a:solidFill>
                  <a:srgbClr val="009900"/>
                </a:solidFill>
                <a:ea typeface="宋体" panose="02010600030101010101" pitchFamily="2" charset="-122"/>
              </a:rPr>
              <a:t>同类事物，触类旁通。</a:t>
            </a:r>
            <a:r>
              <a:rPr lang="zh-CN" altLang="en-US" sz="2000" b="1">
                <a:solidFill>
                  <a:schemeClr val="folHlink"/>
                </a:solidFill>
                <a:ea typeface="宋体" panose="02010600030101010101" pitchFamily="2" charset="-122"/>
              </a:rPr>
              <a:t>如教学经验、同类课、同类学校等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4.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相异比较：</a:t>
            </a:r>
            <a:r>
              <a:rPr lang="zh-CN" altLang="en-US" sz="2000" b="1">
                <a:solidFill>
                  <a:srgbClr val="009900"/>
                </a:solidFill>
                <a:ea typeface="宋体" panose="02010600030101010101" pitchFamily="2" charset="-122"/>
              </a:rPr>
              <a:t>两类事物，正反对比。</a:t>
            </a:r>
            <a:r>
              <a:rPr lang="zh-CN" altLang="en-US" sz="2000" b="1">
                <a:solidFill>
                  <a:schemeClr val="folHlink"/>
                </a:solidFill>
                <a:ea typeface="宋体" panose="02010600030101010101" pitchFamily="2" charset="-122"/>
              </a:rPr>
              <a:t>如男女生、优差生等</a:t>
            </a:r>
            <a:endParaRPr lang="zh-CN" altLang="en-US" sz="2400" b="1">
              <a:solidFill>
                <a:schemeClr val="folHlink"/>
              </a:solidFill>
              <a:ea typeface="宋体" panose="02010600030101010101" pitchFamily="2" charset="-122"/>
            </a:endParaRPr>
          </a:p>
          <a:p>
            <a:pPr marL="179388" lvl="1" indent="0">
              <a:lnSpc>
                <a:spcPct val="80000"/>
              </a:lnSpc>
              <a:buNone/>
            </a:pP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5.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定性比较：</a:t>
            </a:r>
            <a:r>
              <a:rPr lang="zh-CN" altLang="en-US" sz="2000" b="1">
                <a:solidFill>
                  <a:srgbClr val="009900"/>
                </a:solidFill>
                <a:ea typeface="宋体" panose="02010600030101010101" pitchFamily="2" charset="-122"/>
              </a:rPr>
              <a:t>属性、本质的比较。</a:t>
            </a:r>
            <a:r>
              <a:rPr lang="zh-CN" altLang="en-US" sz="2000" b="1">
                <a:solidFill>
                  <a:schemeClr val="folHlink"/>
                </a:solidFill>
                <a:ea typeface="宋体" panose="02010600030101010101" pitchFamily="2" charset="-122"/>
              </a:rPr>
              <a:t>如某种教学方法、教学模式的创新与否，各种模式之间的根本区别等。</a:t>
            </a:r>
            <a:endParaRPr lang="zh-CN" altLang="en-US" sz="2400" b="1">
              <a:solidFill>
                <a:schemeClr val="folHlink"/>
              </a:solidFill>
              <a:ea typeface="宋体" panose="02010600030101010101" pitchFamily="2" charset="-122"/>
            </a:endParaRPr>
          </a:p>
          <a:p>
            <a:pPr marL="179388" lvl="1" indent="0">
              <a:lnSpc>
                <a:spcPct val="80000"/>
              </a:lnSpc>
              <a:buNone/>
            </a:pP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6.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定量比较：</a:t>
            </a:r>
            <a:r>
              <a:rPr lang="zh-CN" altLang="en-US" sz="2000" b="1">
                <a:solidFill>
                  <a:srgbClr val="009900"/>
                </a:solidFill>
                <a:ea typeface="宋体" panose="02010600030101010101" pitchFamily="2" charset="-122"/>
              </a:rPr>
              <a:t>数量的比较，用数据说话。</a:t>
            </a:r>
            <a:r>
              <a:rPr lang="zh-CN" altLang="en-US" sz="2000" b="1">
                <a:solidFill>
                  <a:schemeClr val="folHlink"/>
                </a:solidFill>
                <a:ea typeface="宋体" panose="02010600030101010101" pitchFamily="2" charset="-122"/>
              </a:rPr>
              <a:t>如：教育投资问题、学生考试成绩、教育内部结构等问题等</a:t>
            </a:r>
          </a:p>
        </p:txBody>
      </p:sp>
      <p:pic>
        <p:nvPicPr>
          <p:cNvPr id="291844" name="Picture 4" descr="条图竖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486401"/>
            <a:ext cx="40513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730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常用科研方法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143000"/>
            <a:ext cx="8610600" cy="4419600"/>
          </a:xfrm>
          <a:noFill/>
          <a:ln/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zh-CN" sz="5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sz="2800" b="1">
                <a:solidFill>
                  <a:schemeClr val="tx2"/>
                </a:solidFill>
                <a:ea typeface="宋体" panose="02010600030101010101" pitchFamily="2" charset="-122"/>
              </a:rPr>
              <a:t>九、叙事研究法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sz="2800" b="1">
                <a:solidFill>
                  <a:schemeClr val="tx2"/>
                </a:solidFill>
                <a:ea typeface="宋体" panose="02010600030101010101" pitchFamily="2" charset="-122"/>
              </a:rPr>
              <a:t>    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教师将自己所遇到的问题和解决问题的过程“叙述”出来，发现规律，提出理念的研究方法。促进教师对自己的行动进行反思并改变自己的行动，也称“叙事的行动研究”。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sz="2800" b="1">
                <a:solidFill>
                  <a:schemeClr val="tx2"/>
                </a:solidFill>
                <a:ea typeface="宋体" panose="02010600030101010101" pitchFamily="2" charset="-122"/>
              </a:rPr>
              <a:t>叙事内容有三类：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一是教师对某个教育问题的解决过程直接纪录；二是叙事是教师对某个教育事件的反思；三是自传叙事，是有关个人如何成长或自我如何演变的故事。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sz="2800" b="1">
                <a:solidFill>
                  <a:schemeClr val="tx2"/>
                </a:solidFill>
                <a:ea typeface="宋体" panose="02010600030101010101" pitchFamily="2" charset="-122"/>
              </a:rPr>
              <a:t>要点：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情节性、结构性、主观性、细节性、对象性</a:t>
            </a:r>
          </a:p>
          <a:p>
            <a:pPr marL="179388" lvl="1" indent="0">
              <a:lnSpc>
                <a:spcPct val="80000"/>
              </a:lnSpc>
              <a:buNone/>
            </a:pPr>
            <a:r>
              <a:rPr lang="zh-CN" altLang="en-US" sz="2800" b="1">
                <a:solidFill>
                  <a:schemeClr val="tx2"/>
                </a:solidFill>
                <a:ea typeface="宋体" panose="02010600030101010101" pitchFamily="2" charset="-122"/>
              </a:rPr>
              <a:t>思考几个问题：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你遇到的问题是怎样发生的？你是怎样解决这个问题的？在解决这个问题的过程中发生了哪些意想不到的事情？问题最后以什么方式被解决的？你为什么用这种方式来处理这个问题？</a:t>
            </a:r>
          </a:p>
        </p:txBody>
      </p:sp>
      <p:pic>
        <p:nvPicPr>
          <p:cNvPr id="293892" name="Picture 4" descr="index08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1" y="5334001"/>
            <a:ext cx="3433763" cy="93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60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常用研究方法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43000"/>
            <a:ext cx="8458200" cy="4648200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zh-CN" sz="6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marL="355600" lvl="1" indent="0">
              <a:lnSpc>
                <a:spcPct val="90000"/>
              </a:lnSpc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二、观察法</a:t>
            </a:r>
          </a:p>
          <a:p>
            <a:pPr marL="355600" lvl="1" indent="0">
              <a:lnSpc>
                <a:spcPct val="90000"/>
              </a:lnSpc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 研究者通过感觉器官或借助仪器，对研究对象进行自然条件下，有目的、有计划、连续系统的观察，并作出具体和详细的记录，进而获取正确而全面的资料的方法。这是教育研究最基本的方法。</a:t>
            </a:r>
          </a:p>
          <a:p>
            <a:pPr marL="355600" lvl="1" indent="0">
              <a:lnSpc>
                <a:spcPct val="90000"/>
              </a:lnSpc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教育观察的实施步骤</a:t>
            </a:r>
          </a:p>
          <a:p>
            <a:pPr marL="355600" lvl="1" indent="0">
              <a:lnSpc>
                <a:spcPct val="90000"/>
              </a:lnSpc>
              <a:buNone/>
            </a:pP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(1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）观察准备</a:t>
            </a:r>
          </a:p>
          <a:p>
            <a:pPr marL="355600" lvl="1" indent="0">
              <a:lnSpc>
                <a:spcPct val="90000"/>
              </a:lnSpc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 ①观察目的。②观察对象，明确观察的重点和范围。②观察提纲，列出所需材料的纲目。④观察方法和步骤，选择观察的方法、途径，安排观察的时间、次数、位置与进程等。⑤设计观察的记录表格。⑥确定观察仪器。⑦观察人员的组织分工。⑧观察的注意事项，根据观察的特点</a:t>
            </a:r>
          </a:p>
        </p:txBody>
      </p:sp>
    </p:spTree>
    <p:extLst>
      <p:ext uri="{BB962C8B-B14F-4D97-AF65-F5344CB8AC3E}">
        <p14:creationId xmlns:p14="http://schemas.microsoft.com/office/powerpoint/2010/main" val="129095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常用研究方法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43000"/>
            <a:ext cx="8458200" cy="4648200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altLang="zh-CN" sz="6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二、观察法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 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）实际观察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①听课。这是最基本、最常用的观察形式。②参观。这也是一种较常用的观察形式。③参加活动。包括各种内容、各种层次、各种形式的集体活动。这是最丰富、最广泛的观察形式。④个别谈话、召开座谈会、列席会议等其他方式进行的观察。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 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）记录整理观察材料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       等级法  频率法  连续记录法</a:t>
            </a:r>
          </a:p>
        </p:txBody>
      </p:sp>
      <p:pic>
        <p:nvPicPr>
          <p:cNvPr id="277508" name="Picture 4" descr="xin_5403050604387652136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191000"/>
            <a:ext cx="2286000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59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常用研究方法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43000"/>
            <a:ext cx="8458200" cy="3886200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altLang="zh-CN" sz="6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二、观察法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 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）实际观察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①听课。这是最基本、最常用的观察形式。②参观。这也是一种较常用的观察形式。③参加活动。包括各种内容、各种层次、各种形式的集体活动。这是最丰富、最广泛的观察形式。④个别谈话、召开座谈会、列席会议等其他方式进行的观察。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 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）记录整理观察材料</a:t>
            </a:r>
          </a:p>
          <a:p>
            <a:pPr marL="355600" lvl="1" indent="0">
              <a:buNone/>
            </a:pP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       等级法  频率法  连续记录法</a:t>
            </a:r>
          </a:p>
        </p:txBody>
      </p:sp>
      <p:pic>
        <p:nvPicPr>
          <p:cNvPr id="278532" name="Picture 4" descr="条图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029201"/>
            <a:ext cx="4495800" cy="111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32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常用研究方法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4876800"/>
          </a:xfrm>
          <a:noFill/>
          <a:ln/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5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三、案例研究法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8000"/>
                </a:solidFill>
                <a:ea typeface="宋体" panose="02010600030101010101" pitchFamily="2" charset="-122"/>
              </a:rPr>
              <a:t>一个教学的故事加上一些精彩点评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b="1">
                <a:solidFill>
                  <a:srgbClr val="008000"/>
                </a:solidFill>
                <a:ea typeface="宋体" panose="02010600030101010101" pitchFamily="2" charset="-122"/>
              </a:rPr>
              <a:t> </a:t>
            </a: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1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、教学案例的类型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8000"/>
                </a:solidFill>
                <a:ea typeface="宋体" panose="02010600030101010101" pitchFamily="2" charset="-122"/>
              </a:rPr>
              <a:t>①单一片断型：一个具体生动的教学片断与评析，反映一个新的教学理念。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8000"/>
                </a:solidFill>
                <a:ea typeface="宋体" panose="02010600030101010101" pitchFamily="2" charset="-122"/>
              </a:rPr>
              <a:t>②对比片断型：一般是同一个教学内容，两种不同教法的教学片断与评析组成，在比较中倡导新理念、新策略。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8000"/>
                </a:solidFill>
                <a:ea typeface="宋体" panose="02010600030101010101" pitchFamily="2" charset="-122"/>
              </a:rPr>
              <a:t>③课时综合型：一般是由一节课中各具特点的几个教学亮点与评析组成，反映了一节课教学进程中不同的教学内容与策略。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8000"/>
                </a:solidFill>
                <a:ea typeface="宋体" panose="02010600030101010101" pitchFamily="2" charset="-122"/>
              </a:rPr>
              <a:t>④专题解读型：一般是围绕一个专题，由三四个不同的教学策略的案例与评析组成，对某一新理念较为全面地解读。</a:t>
            </a:r>
            <a:endParaRPr lang="en-US" altLang="zh-CN" b="1">
              <a:solidFill>
                <a:srgbClr val="008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532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常用研究方法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5105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6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800" b="1">
                <a:solidFill>
                  <a:schemeClr val="tx2"/>
                </a:solidFill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chemeClr val="tx2"/>
                </a:solidFill>
                <a:ea typeface="宋体" panose="02010600030101010101" pitchFamily="2" charset="-122"/>
              </a:rPr>
              <a:t>、教学案例的要素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100" b="1">
                <a:solidFill>
                  <a:srgbClr val="008000"/>
                </a:solidFill>
                <a:ea typeface="宋体" panose="02010600030101010101" pitchFamily="2" charset="-122"/>
              </a:rPr>
              <a:t>1</a:t>
            </a: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）</a:t>
            </a:r>
            <a:r>
              <a:rPr lang="zh-CN" altLang="en-US" sz="2100" b="1">
                <a:solidFill>
                  <a:srgbClr val="FF6600"/>
                </a:solidFill>
                <a:ea typeface="宋体" panose="02010600030101010101" pitchFamily="2" charset="-122"/>
              </a:rPr>
              <a:t>主题</a:t>
            </a: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：核心思想、理念。一是用案例中的突出事件作为主题。二是把事件中包含的主要问题析离出来。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 （</a:t>
            </a:r>
            <a:r>
              <a:rPr lang="en-US" altLang="zh-CN" sz="2100" b="1">
                <a:solidFill>
                  <a:srgbClr val="008000"/>
                </a:solidFill>
                <a:ea typeface="宋体" panose="02010600030101010101" pitchFamily="2" charset="-122"/>
              </a:rPr>
              <a:t>2</a:t>
            </a: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）</a:t>
            </a:r>
            <a:r>
              <a:rPr lang="zh-CN" altLang="en-US" sz="2100" b="1">
                <a:solidFill>
                  <a:srgbClr val="FF6600"/>
                </a:solidFill>
                <a:ea typeface="宋体" panose="02010600030101010101" pitchFamily="2" charset="-122"/>
              </a:rPr>
              <a:t>引言</a:t>
            </a: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：开场白。描述一下事件的大致场景， 概括地反映事件可能涉及到的问题。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 （</a:t>
            </a:r>
            <a:r>
              <a:rPr lang="en-US" altLang="zh-CN" sz="2100" b="1">
                <a:solidFill>
                  <a:srgbClr val="008000"/>
                </a:solidFill>
                <a:ea typeface="宋体" panose="02010600030101010101" pitchFamily="2" charset="-122"/>
              </a:rPr>
              <a:t>3</a:t>
            </a: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）</a:t>
            </a:r>
            <a:r>
              <a:rPr lang="zh-CN" altLang="en-US" sz="2100" b="1">
                <a:solidFill>
                  <a:srgbClr val="FF6600"/>
                </a:solidFill>
                <a:ea typeface="宋体" panose="02010600030101010101" pitchFamily="2" charset="-122"/>
              </a:rPr>
              <a:t>背景</a:t>
            </a: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：交代故事发生的有关情况：时间、地点、人物、事情的起因等。不需要面面俱到，重要的是说明故事的发生是否有什么特别的原因或条件。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 （</a:t>
            </a:r>
            <a:r>
              <a:rPr lang="en-US" altLang="zh-CN" sz="2100" b="1">
                <a:solidFill>
                  <a:srgbClr val="008000"/>
                </a:solidFill>
                <a:ea typeface="宋体" panose="02010600030101010101" pitchFamily="2" charset="-122"/>
              </a:rPr>
              <a:t>4</a:t>
            </a: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）</a:t>
            </a:r>
            <a:r>
              <a:rPr lang="zh-CN" altLang="en-US" sz="2100" b="1">
                <a:solidFill>
                  <a:srgbClr val="FF6600"/>
                </a:solidFill>
                <a:ea typeface="宋体" panose="02010600030101010101" pitchFamily="2" charset="-122"/>
              </a:rPr>
              <a:t>细节</a:t>
            </a: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：一定程度上，这部分内容是整个案例的主体。但要围绕主题，忌有闻必录。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 （</a:t>
            </a:r>
            <a:r>
              <a:rPr lang="en-US" altLang="zh-CN" sz="2100" b="1">
                <a:solidFill>
                  <a:srgbClr val="008000"/>
                </a:solidFill>
                <a:ea typeface="宋体" panose="02010600030101010101" pitchFamily="2" charset="-122"/>
              </a:rPr>
              <a:t>5</a:t>
            </a: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）</a:t>
            </a:r>
            <a:r>
              <a:rPr lang="zh-CN" altLang="en-US" sz="2100" b="1">
                <a:solidFill>
                  <a:srgbClr val="FF6600"/>
                </a:solidFill>
                <a:ea typeface="宋体" panose="02010600030101010101" pitchFamily="2" charset="-122"/>
              </a:rPr>
              <a:t>结果</a:t>
            </a: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：不仅要说明教学的思路，描述教学过程，还要交代结果，括学生反应和教师的感受等。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  （</a:t>
            </a:r>
            <a:r>
              <a:rPr lang="en-US" altLang="zh-CN" sz="2100" b="1">
                <a:solidFill>
                  <a:srgbClr val="008000"/>
                </a:solidFill>
                <a:ea typeface="宋体" panose="02010600030101010101" pitchFamily="2" charset="-122"/>
              </a:rPr>
              <a:t>6</a:t>
            </a: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）</a:t>
            </a:r>
            <a:r>
              <a:rPr lang="zh-CN" altLang="en-US" sz="2100" b="1">
                <a:solidFill>
                  <a:srgbClr val="FF6600"/>
                </a:solidFill>
                <a:ea typeface="宋体" panose="02010600030101010101" pitchFamily="2" charset="-122"/>
              </a:rPr>
              <a:t>点评</a:t>
            </a:r>
            <a:r>
              <a:rPr lang="zh-CN" altLang="en-US" sz="2100" b="1">
                <a:solidFill>
                  <a:srgbClr val="008000"/>
                </a:solidFill>
                <a:ea typeface="宋体" panose="02010600030101010101" pitchFamily="2" charset="-122"/>
              </a:rPr>
              <a:t>：    对于案例所反映的主题内容，包括教学的指导思想、过程、结果，以及利弊得失，作者要有一定的观点和分析。</a:t>
            </a:r>
            <a:endParaRPr lang="en-US" altLang="zh-CN" sz="2100" b="1">
              <a:solidFill>
                <a:srgbClr val="008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2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常用研究方法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5105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5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3200" b="1">
                <a:solidFill>
                  <a:schemeClr val="tx2"/>
                </a:solidFill>
                <a:ea typeface="宋体" panose="02010600030101010101" pitchFamily="2" charset="-122"/>
              </a:rPr>
              <a:t>3</a:t>
            </a:r>
            <a:r>
              <a:rPr lang="zh-CN" altLang="en-US" sz="3200" b="1">
                <a:solidFill>
                  <a:schemeClr val="tx2"/>
                </a:solidFill>
                <a:ea typeface="宋体" panose="02010600030101010101" pitchFamily="2" charset="-122"/>
              </a:rPr>
              <a:t>、教学案例研究的几个特殊方法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rgbClr val="008000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rgbClr val="008000"/>
                </a:solidFill>
                <a:ea typeface="宋体" panose="02010600030101010101" pitchFamily="2" charset="-122"/>
              </a:rPr>
              <a:t>1</a:t>
            </a:r>
            <a:r>
              <a:rPr lang="zh-CN" altLang="en-US" sz="2400" b="1">
                <a:solidFill>
                  <a:srgbClr val="008000"/>
                </a:solidFill>
                <a:ea typeface="宋体" panose="02010600030101010101" pitchFamily="2" charset="-122"/>
              </a:rPr>
              <a:t>）</a:t>
            </a:r>
            <a:r>
              <a:rPr lang="zh-CN" altLang="en-US" sz="2400" b="1">
                <a:solidFill>
                  <a:srgbClr val="FF6600"/>
                </a:solidFill>
                <a:ea typeface="宋体" panose="02010600030101010101" pitchFamily="2" charset="-122"/>
              </a:rPr>
              <a:t>追踪法</a:t>
            </a:r>
            <a:r>
              <a:rPr lang="zh-CN" altLang="en-US" sz="2400" b="1">
                <a:solidFill>
                  <a:srgbClr val="008000"/>
                </a:solidFill>
                <a:ea typeface="宋体" panose="02010600030101010101" pitchFamily="2" charset="-122"/>
              </a:rPr>
              <a:t>：在一个较长时间内连续跟踪研究单个的人或事，收集各种资料，揭示其发展变化的情况和趋势的研究方法。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rgbClr val="008000"/>
                </a:solidFill>
                <a:ea typeface="宋体" panose="02010600030101010101" pitchFamily="2" charset="-122"/>
              </a:rPr>
              <a:t> （</a:t>
            </a:r>
            <a:r>
              <a:rPr lang="en-US" altLang="zh-CN" sz="2400" b="1">
                <a:solidFill>
                  <a:srgbClr val="008000"/>
                </a:solidFill>
                <a:ea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008000"/>
                </a:solidFill>
                <a:ea typeface="宋体" panose="02010600030101010101" pitchFamily="2" charset="-122"/>
              </a:rPr>
              <a:t>）</a:t>
            </a:r>
            <a:r>
              <a:rPr lang="zh-CN" altLang="en-US" sz="2400" b="1">
                <a:solidFill>
                  <a:srgbClr val="FF6600"/>
                </a:solidFill>
                <a:ea typeface="宋体" panose="02010600030101010101" pitchFamily="2" charset="-122"/>
              </a:rPr>
              <a:t>追因法</a:t>
            </a:r>
            <a:r>
              <a:rPr lang="zh-CN" altLang="en-US" sz="2400" b="1">
                <a:solidFill>
                  <a:srgbClr val="008000"/>
                </a:solidFill>
                <a:ea typeface="宋体" panose="02010600030101010101" pitchFamily="2" charset="-122"/>
              </a:rPr>
              <a:t>：先见结果，然后根据发现的结果去追究其发生的原因。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rgbClr val="008000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rgbClr val="008000"/>
                </a:solidFill>
                <a:ea typeface="宋体" panose="02010600030101010101" pitchFamily="2" charset="-122"/>
              </a:rPr>
              <a:t>3</a:t>
            </a:r>
            <a:r>
              <a:rPr lang="zh-CN" altLang="en-US" sz="2400" b="1">
                <a:solidFill>
                  <a:srgbClr val="008000"/>
                </a:solidFill>
                <a:ea typeface="宋体" panose="02010600030101010101" pitchFamily="2" charset="-122"/>
              </a:rPr>
              <a:t>）</a:t>
            </a:r>
            <a:r>
              <a:rPr lang="zh-CN" altLang="en-US" sz="2400" b="1">
                <a:solidFill>
                  <a:srgbClr val="FF6600"/>
                </a:solidFill>
                <a:ea typeface="宋体" panose="02010600030101010101" pitchFamily="2" charset="-122"/>
              </a:rPr>
              <a:t>临床法</a:t>
            </a:r>
            <a:r>
              <a:rPr lang="zh-CN" altLang="en-US" sz="2400" b="1">
                <a:solidFill>
                  <a:srgbClr val="008000"/>
                </a:solidFill>
                <a:ea typeface="宋体" panose="02010600030101010101" pitchFamily="2" charset="-122"/>
              </a:rPr>
              <a:t>：记录治疗、转变的方法和过程。这一方法既适用于陷入困境儿童的研究，也适用于正常儿童的研究。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CN" altLang="en-US" sz="2400" b="1">
                <a:solidFill>
                  <a:srgbClr val="008000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400" b="1">
                <a:solidFill>
                  <a:srgbClr val="008000"/>
                </a:solidFill>
                <a:ea typeface="宋体" panose="02010600030101010101" pitchFamily="2" charset="-122"/>
              </a:rPr>
              <a:t>4</a:t>
            </a:r>
            <a:r>
              <a:rPr lang="zh-CN" altLang="en-US" sz="2400" b="1">
                <a:solidFill>
                  <a:srgbClr val="008000"/>
                </a:solidFill>
                <a:ea typeface="宋体" panose="02010600030101010101" pitchFamily="2" charset="-122"/>
              </a:rPr>
              <a:t>）</a:t>
            </a:r>
            <a:r>
              <a:rPr lang="zh-CN" altLang="en-US" sz="2400" b="1">
                <a:solidFill>
                  <a:srgbClr val="FF6600"/>
                </a:solidFill>
                <a:ea typeface="宋体" panose="02010600030101010101" pitchFamily="2" charset="-122"/>
              </a:rPr>
              <a:t>产品分析法</a:t>
            </a:r>
            <a:r>
              <a:rPr lang="zh-CN" altLang="en-US" sz="2400" b="1">
                <a:solidFill>
                  <a:srgbClr val="008000"/>
                </a:solidFill>
                <a:ea typeface="宋体" panose="02010600030101010101" pitchFamily="2" charset="-122"/>
              </a:rPr>
              <a:t>：又称活动产品分析通过分析学生的活动产品，如日记、作文、书信、自传、绘画、工艺作品等，以了解学生的能力、倾向、技能、熟练程度、情感状态和知识范围。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CN" altLang="en-US" sz="2400" b="1">
              <a:solidFill>
                <a:srgbClr val="008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707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常用研究方法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8458200" cy="5257800"/>
          </a:xfrm>
          <a:noFill/>
          <a:ln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zh-CN" sz="7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sz="2600" b="1">
                <a:solidFill>
                  <a:schemeClr val="tx2"/>
                </a:solidFill>
                <a:ea typeface="宋体" panose="02010600030101010101" pitchFamily="2" charset="-122"/>
              </a:rPr>
              <a:t>四、问卷调查法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问卷调查法是根据调查研究的目的，拟定一些问题或分发印好的问题表格，让被调查对象书面回答，然后回收整理进行研究的一种方法。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sz="2600" b="1">
                <a:solidFill>
                  <a:schemeClr val="tx2"/>
                </a:solidFill>
                <a:ea typeface="宋体" panose="02010600030101010101" pitchFamily="2" charset="-122"/>
              </a:rPr>
              <a:t>（一）问卷结构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1．标题  2．前言  3．指导语  4．个人基本资料 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5．问题与选择答案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：</a:t>
            </a:r>
            <a:r>
              <a:rPr lang="en-US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6．编码  7．结束语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en-US" sz="2600" b="1">
                <a:solidFill>
                  <a:schemeClr val="tx2"/>
                </a:solidFill>
                <a:ea typeface="宋体" panose="02010600030101010101" pitchFamily="2" charset="-122"/>
              </a:rPr>
              <a:t>（二）</a:t>
            </a:r>
            <a:r>
              <a:rPr lang="zh-CN" altLang="zh-CN" sz="2600" b="1">
                <a:solidFill>
                  <a:schemeClr val="tx2"/>
                </a:solidFill>
                <a:ea typeface="宋体" panose="02010600030101010101" pitchFamily="2" charset="-122"/>
              </a:rPr>
              <a:t>问题的产生</a:t>
            </a:r>
            <a:r>
              <a:rPr lang="zh-CN" altLang="en-US" sz="2600" b="1">
                <a:solidFill>
                  <a:schemeClr val="tx2"/>
                </a:solidFill>
                <a:ea typeface="宋体" panose="02010600030101010101" pitchFamily="2" charset="-122"/>
              </a:rPr>
              <a:t>：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zh-CN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1．明确课题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  </a:t>
            </a:r>
            <a:r>
              <a:rPr lang="zh-CN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2．提出假设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  </a:t>
            </a:r>
            <a:r>
              <a:rPr lang="zh-CN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3．界定概念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  </a:t>
            </a:r>
            <a:r>
              <a:rPr lang="zh-CN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4．筛选变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量  </a:t>
            </a:r>
            <a:r>
              <a:rPr lang="zh-CN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5．确定指标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  </a:t>
            </a:r>
            <a:r>
              <a:rPr lang="zh-CN" altLang="zh-CN" sz="2600" b="1">
                <a:solidFill>
                  <a:srgbClr val="009900"/>
                </a:solidFill>
                <a:ea typeface="宋体" panose="02010600030101010101" pitchFamily="2" charset="-122"/>
              </a:rPr>
              <a:t>6．产生问题</a:t>
            </a:r>
            <a:r>
              <a:rPr lang="zh-CN" altLang="en-US" sz="2600" b="1">
                <a:solidFill>
                  <a:srgbClr val="009900"/>
                </a:solidFill>
                <a:ea typeface="宋体" panose="02010600030101010101" pitchFamily="2" charset="-122"/>
              </a:rPr>
              <a:t>  </a:t>
            </a:r>
            <a:endParaRPr lang="en-US" altLang="zh-CN" sz="2600" b="1">
              <a:solidFill>
                <a:schemeClr val="tx2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890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www.themegallery.com</a:t>
            </a:r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>
                <a:ea typeface="宋体" panose="02010600030101010101" pitchFamily="2" charset="-122"/>
              </a:rPr>
              <a:t>常用研究方法</a:t>
            </a:r>
            <a:endParaRPr lang="en-US" altLang="zh-CN" sz="3600">
              <a:ea typeface="宋体" panose="02010600030101010101" pitchFamily="2" charset="-122"/>
            </a:endParaRP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4876800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altLang="zh-CN" sz="700" b="1">
                <a:solidFill>
                  <a:srgbClr val="993366"/>
                </a:solidFill>
                <a:ea typeface="华文新魏" panose="02010800040101010101" pitchFamily="2" charset="-122"/>
              </a:rPr>
              <a:t>    </a:t>
            </a:r>
          </a:p>
          <a:p>
            <a:pPr marL="2667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四、问卷调查法</a:t>
            </a:r>
          </a:p>
          <a:p>
            <a:pPr marL="2667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（三）</a:t>
            </a:r>
            <a:r>
              <a:rPr lang="zh-CN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问题的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设计</a:t>
            </a:r>
            <a:endParaRPr lang="zh-CN" altLang="zh-CN" sz="2400" b="1">
              <a:solidFill>
                <a:schemeClr val="tx2"/>
              </a:solidFill>
              <a:ea typeface="宋体" panose="02010600030101010101" pitchFamily="2" charset="-122"/>
            </a:endParaRPr>
          </a:p>
          <a:p>
            <a:pPr marL="2667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1</a:t>
            </a: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.</a:t>
            </a:r>
            <a:r>
              <a:rPr lang="zh-CN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提出问题应注意的方面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：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选择正确的回答类型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问题切合目的和假设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表达陈述清晰无误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避免问题涉及社会禁忌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问题符合被调查者的水平</a:t>
            </a:r>
          </a:p>
          <a:p>
            <a:pPr marL="2667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2</a:t>
            </a: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.</a:t>
            </a:r>
            <a:r>
              <a:rPr lang="zh-CN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提出问题应把握的原则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：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主题明确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 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通俗易懂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 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便于处理</a:t>
            </a:r>
          </a:p>
          <a:p>
            <a:pPr marL="2667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（</a:t>
            </a:r>
            <a:r>
              <a:rPr lang="zh-CN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四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）</a:t>
            </a:r>
            <a:r>
              <a:rPr lang="zh-CN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答案的设计</a:t>
            </a:r>
          </a:p>
          <a:p>
            <a:pPr marL="2667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1</a:t>
            </a: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.</a:t>
            </a:r>
            <a:r>
              <a:rPr lang="zh-CN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答案设计的原则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：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与问题匹配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 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语言简单易懂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答案无交叉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答案无遗漏</a:t>
            </a:r>
          </a:p>
          <a:p>
            <a:pPr marL="266700" lvl="1" indent="0">
              <a:buNone/>
            </a:pP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2</a:t>
            </a:r>
            <a:r>
              <a:rPr lang="en-US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.</a:t>
            </a:r>
            <a:r>
              <a:rPr lang="zh-CN" altLang="zh-CN" sz="2400" b="1">
                <a:solidFill>
                  <a:schemeClr val="tx2"/>
                </a:solidFill>
                <a:ea typeface="宋体" panose="02010600030101010101" pitchFamily="2" charset="-122"/>
              </a:rPr>
              <a:t>答案的类型</a:t>
            </a:r>
            <a:r>
              <a:rPr lang="zh-CN" altLang="en-US" sz="2400" b="1">
                <a:solidFill>
                  <a:schemeClr val="tx2"/>
                </a:solidFill>
                <a:ea typeface="宋体" panose="02010600030101010101" pitchFamily="2" charset="-122"/>
              </a:rPr>
              <a:t>：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开放式答案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半封闭式答案</a:t>
            </a:r>
            <a:r>
              <a:rPr lang="zh-CN" altLang="en-US" sz="2400" b="1">
                <a:solidFill>
                  <a:srgbClr val="009900"/>
                </a:solidFill>
                <a:ea typeface="宋体" panose="02010600030101010101" pitchFamily="2" charset="-122"/>
              </a:rPr>
              <a:t>    </a:t>
            </a:r>
            <a:r>
              <a:rPr lang="zh-CN" altLang="zh-CN" sz="2400" b="1">
                <a:solidFill>
                  <a:srgbClr val="009900"/>
                </a:solidFill>
                <a:ea typeface="宋体" panose="02010600030101010101" pitchFamily="2" charset="-122"/>
              </a:rPr>
              <a:t>封闭式答案</a:t>
            </a:r>
          </a:p>
          <a:p>
            <a:pPr marL="266700" lvl="1" indent="0">
              <a:buNone/>
            </a:pPr>
            <a:endParaRPr lang="en-US" altLang="zh-CN" sz="2400" b="1">
              <a:solidFill>
                <a:srgbClr val="0099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665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2239</Words>
  <Application>Microsoft Office PowerPoint</Application>
  <PresentationFormat>宽屏</PresentationFormat>
  <Paragraphs>161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6" baseType="lpstr">
      <vt:lpstr>华文新魏</vt:lpstr>
      <vt:lpstr>宋体</vt:lpstr>
      <vt:lpstr>Arial</vt:lpstr>
      <vt:lpstr>Calibri</vt:lpstr>
      <vt:lpstr>Calibri Light</vt:lpstr>
      <vt:lpstr>Wingdings</vt:lpstr>
      <vt:lpstr>Office 主题</vt:lpstr>
      <vt:lpstr>图片</vt:lpstr>
      <vt:lpstr>常用研究方法</vt:lpstr>
      <vt:lpstr>常用研究方法</vt:lpstr>
      <vt:lpstr>常用研究方法</vt:lpstr>
      <vt:lpstr>常用研究方法</vt:lpstr>
      <vt:lpstr>常用研究方法</vt:lpstr>
      <vt:lpstr>常用研究方法</vt:lpstr>
      <vt:lpstr>常用研究方法</vt:lpstr>
      <vt:lpstr>常用研究方法</vt:lpstr>
      <vt:lpstr>常用研究方法</vt:lpstr>
      <vt:lpstr>常用研究方法</vt:lpstr>
      <vt:lpstr>常用研究方法</vt:lpstr>
      <vt:lpstr>常用研究方法</vt:lpstr>
      <vt:lpstr>常用研究方法</vt:lpstr>
      <vt:lpstr>常用科研方法</vt:lpstr>
      <vt:lpstr>常用科研方法</vt:lpstr>
      <vt:lpstr>常用科研方法</vt:lpstr>
      <vt:lpstr>常用科研方法</vt:lpstr>
      <vt:lpstr>常用科研方法</vt:lpstr>
    </vt:vector>
  </TitlesOfParts>
  <Company>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常用研究方法</dc:title>
  <dc:creator>xiejianxin</dc:creator>
  <cp:lastModifiedBy>xiejianxin</cp:lastModifiedBy>
  <cp:revision>1</cp:revision>
  <dcterms:created xsi:type="dcterms:W3CDTF">2017-06-07T07:45:49Z</dcterms:created>
  <dcterms:modified xsi:type="dcterms:W3CDTF">2017-06-07T07:45:57Z</dcterms:modified>
</cp:coreProperties>
</file>