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310" r:id="rId8"/>
    <p:sldId id="267" r:id="rId9"/>
    <p:sldId id="287" r:id="rId10"/>
    <p:sldId id="289" r:id="rId11"/>
    <p:sldId id="268" r:id="rId12"/>
    <p:sldId id="269" r:id="rId13"/>
    <p:sldId id="271" r:id="rId14"/>
    <p:sldId id="272" r:id="rId15"/>
    <p:sldId id="274" r:id="rId16"/>
    <p:sldId id="263" r:id="rId17"/>
    <p:sldId id="264" r:id="rId18"/>
    <p:sldId id="265" r:id="rId19"/>
    <p:sldId id="266" r:id="rId20"/>
    <p:sldId id="276" r:id="rId21"/>
    <p:sldId id="291" r:id="rId22"/>
    <p:sldId id="311" r:id="rId23"/>
    <p:sldId id="277" r:id="rId24"/>
    <p:sldId id="278" r:id="rId25"/>
    <p:sldId id="279" r:id="rId26"/>
    <p:sldId id="280" r:id="rId27"/>
    <p:sldId id="282" r:id="rId28"/>
    <p:sldId id="283" r:id="rId29"/>
    <p:sldId id="284" r:id="rId30"/>
    <p:sldId id="285" r:id="rId31"/>
    <p:sldId id="286"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2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lvl1pPr algn="l">
              <a:defRPr/>
            </a:lvl1pPr>
          </a:lstStyle>
          <a:p>
            <a:fld id="{A919C043-A4BC-4A63-B09A-A9EA2B43A41D}" type="datetimeFigureOut">
              <a:rPr lang="zh-CN" altLang="en-US" smtClean="0"/>
              <a:t>2017/6/9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0D67038-D96B-4B3C-A675-387D6D322431}" type="slidenum">
              <a:rPr lang="zh-CN" altLang="en-US"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0893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919C043-A4BC-4A63-B09A-A9EA2B43A41D}" type="datetimeFigureOut">
              <a:rPr lang="zh-CN" altLang="en-US" smtClean="0"/>
              <a:t>2017/6/9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0D67038-D96B-4B3C-A675-387D6D322431}" type="slidenum">
              <a:rPr lang="zh-CN" altLang="en-US" smtClean="0"/>
              <a:t>‹#›</a:t>
            </a:fld>
            <a:endParaRPr lang="zh-CN" altLang="en-US"/>
          </a:p>
        </p:txBody>
      </p:sp>
    </p:spTree>
    <p:extLst>
      <p:ext uri="{BB962C8B-B14F-4D97-AF65-F5344CB8AC3E}">
        <p14:creationId xmlns:p14="http://schemas.microsoft.com/office/powerpoint/2010/main" val="4186451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919C043-A4BC-4A63-B09A-A9EA2B43A41D}" type="datetimeFigureOut">
              <a:rPr lang="zh-CN" altLang="en-US" smtClean="0"/>
              <a:t>2017/6/9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0D67038-D96B-4B3C-A675-387D6D322431}" type="slidenum">
              <a:rPr lang="zh-CN" altLang="en-US" smtClean="0"/>
              <a:t>‹#›</a:t>
            </a:fld>
            <a:endParaRPr lang="zh-CN" alt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4644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919C043-A4BC-4A63-B09A-A9EA2B43A41D}" type="datetimeFigureOut">
              <a:rPr lang="zh-CN" altLang="en-US" smtClean="0"/>
              <a:t>2017/6/9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0D67038-D96B-4B3C-A675-387D6D322431}" type="slidenum">
              <a:rPr lang="zh-CN" altLang="en-US" smtClean="0"/>
              <a:t>‹#›</a:t>
            </a:fld>
            <a:endParaRPr lang="zh-CN" altLang="en-US"/>
          </a:p>
        </p:txBody>
      </p:sp>
    </p:spTree>
    <p:extLst>
      <p:ext uri="{BB962C8B-B14F-4D97-AF65-F5344CB8AC3E}">
        <p14:creationId xmlns:p14="http://schemas.microsoft.com/office/powerpoint/2010/main" val="4287823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A919C043-A4BC-4A63-B09A-A9EA2B43A41D}" type="datetimeFigureOut">
              <a:rPr lang="zh-CN" altLang="en-US" smtClean="0"/>
              <a:t>2017/6/9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0D67038-D96B-4B3C-A675-387D6D322431}" type="slidenum">
              <a:rPr lang="zh-CN" altLang="en-US"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112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919C043-A4BC-4A63-B09A-A9EA2B43A41D}" type="datetimeFigureOut">
              <a:rPr lang="zh-CN" altLang="en-US" smtClean="0"/>
              <a:t>2017/6/9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0D67038-D96B-4B3C-A675-387D6D322431}" type="slidenum">
              <a:rPr lang="zh-CN" altLang="en-US" smtClean="0"/>
              <a:t>‹#›</a:t>
            </a:fld>
            <a:endParaRPr lang="zh-CN" altLang="en-US"/>
          </a:p>
        </p:txBody>
      </p:sp>
    </p:spTree>
    <p:extLst>
      <p:ext uri="{BB962C8B-B14F-4D97-AF65-F5344CB8AC3E}">
        <p14:creationId xmlns:p14="http://schemas.microsoft.com/office/powerpoint/2010/main" val="2365071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024128" y="2967788"/>
            <a:ext cx="4754880" cy="334157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zh-CN" altLang="en-US" smtClean="0"/>
              <a:t>单击此处编辑母版文本样式</a:t>
            </a:r>
          </a:p>
        </p:txBody>
      </p:sp>
      <p:sp>
        <p:nvSpPr>
          <p:cNvPr id="6" name="Content Placeholder 5"/>
          <p:cNvSpPr>
            <a:spLocks noGrp="1"/>
          </p:cNvSpPr>
          <p:nvPr>
            <p:ph sz="quarter" idx="4"/>
          </p:nvPr>
        </p:nvSpPr>
        <p:spPr>
          <a:xfrm>
            <a:off x="5990888" y="2967788"/>
            <a:ext cx="4754880" cy="334157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919C043-A4BC-4A63-B09A-A9EA2B43A41D}" type="datetimeFigureOut">
              <a:rPr lang="zh-CN" altLang="en-US" smtClean="0"/>
              <a:t>2017/6/9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0D67038-D96B-4B3C-A675-387D6D322431}" type="slidenum">
              <a:rPr lang="zh-CN" altLang="en-US" smtClean="0"/>
              <a:t>‹#›</a:t>
            </a:fld>
            <a:endParaRPr lang="zh-CN" altLang="en-US"/>
          </a:p>
        </p:txBody>
      </p:sp>
    </p:spTree>
    <p:extLst>
      <p:ext uri="{BB962C8B-B14F-4D97-AF65-F5344CB8AC3E}">
        <p14:creationId xmlns:p14="http://schemas.microsoft.com/office/powerpoint/2010/main" val="163501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919C043-A4BC-4A63-B09A-A9EA2B43A41D}" type="datetimeFigureOut">
              <a:rPr lang="zh-CN" altLang="en-US" smtClean="0"/>
              <a:t>2017/6/9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0D67038-D96B-4B3C-A675-387D6D322431}" type="slidenum">
              <a:rPr lang="zh-CN" altLang="en-US" smtClean="0"/>
              <a:t>‹#›</a:t>
            </a:fld>
            <a:endParaRPr lang="zh-CN" altLang="en-US"/>
          </a:p>
        </p:txBody>
      </p:sp>
    </p:spTree>
    <p:extLst>
      <p:ext uri="{BB962C8B-B14F-4D97-AF65-F5344CB8AC3E}">
        <p14:creationId xmlns:p14="http://schemas.microsoft.com/office/powerpoint/2010/main" val="393428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19C043-A4BC-4A63-B09A-A9EA2B43A41D}" type="datetimeFigureOut">
              <a:rPr lang="zh-CN" altLang="en-US" smtClean="0"/>
              <a:t>2017/6/9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0D67038-D96B-4B3C-A675-387D6D322431}" type="slidenum">
              <a:rPr lang="zh-CN" altLang="en-US" smtClean="0"/>
              <a:t>‹#›</a:t>
            </a:fld>
            <a:endParaRPr lang="zh-CN" altLang="en-US"/>
          </a:p>
        </p:txBody>
      </p:sp>
    </p:spTree>
    <p:extLst>
      <p:ext uri="{BB962C8B-B14F-4D97-AF65-F5344CB8AC3E}">
        <p14:creationId xmlns:p14="http://schemas.microsoft.com/office/powerpoint/2010/main" val="2547809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A919C043-A4BC-4A63-B09A-A9EA2B43A41D}" type="datetimeFigureOut">
              <a:rPr lang="zh-CN" altLang="en-US" smtClean="0"/>
              <a:t>2017/6/9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0D67038-D96B-4B3C-A675-387D6D322431}" type="slidenum">
              <a:rPr lang="zh-CN" altLang="en-US" smtClean="0"/>
              <a:t>‹#›</a:t>
            </a:fld>
            <a:endParaRPr lang="zh-CN" altLang="en-US"/>
          </a:p>
        </p:txBody>
      </p:sp>
    </p:spTree>
    <p:extLst>
      <p:ext uri="{BB962C8B-B14F-4D97-AF65-F5344CB8AC3E}">
        <p14:creationId xmlns:p14="http://schemas.microsoft.com/office/powerpoint/2010/main" val="2685028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A919C043-A4BC-4A63-B09A-A9EA2B43A41D}" type="datetimeFigureOut">
              <a:rPr lang="zh-CN" altLang="en-US" smtClean="0"/>
              <a:t>2017/6/9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0D67038-D96B-4B3C-A675-387D6D322431}" type="slidenum">
              <a:rPr lang="zh-CN" altLang="en-US" smtClean="0"/>
              <a:t>‹#›</a:t>
            </a:fld>
            <a:endParaRPr lang="zh-CN" alt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8819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919C043-A4BC-4A63-B09A-A9EA2B43A41D}" type="datetimeFigureOut">
              <a:rPr lang="zh-CN" altLang="en-US" smtClean="0"/>
              <a:t>2017/6/9</a:t>
            </a:fld>
            <a:endParaRPr lang="zh-CN" alt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zh-CN" alt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0D67038-D96B-4B3C-A675-387D6D322431}" type="slidenum">
              <a:rPr lang="zh-CN" altLang="en-US" smtClean="0"/>
              <a:t>‹#›</a:t>
            </a:fld>
            <a:endParaRPr lang="zh-CN" alt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0654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4400" dirty="0" smtClean="0"/>
              <a:t>泊头职业学院校级课题论证</a:t>
            </a:r>
            <a:endParaRPr lang="zh-CN" altLang="en-US" sz="4400" dirty="0"/>
          </a:p>
        </p:txBody>
      </p:sp>
      <p:sp>
        <p:nvSpPr>
          <p:cNvPr id="3" name="副标题 2"/>
          <p:cNvSpPr>
            <a:spLocks noGrp="1"/>
          </p:cNvSpPr>
          <p:nvPr>
            <p:ph type="subTitle" idx="1"/>
          </p:nvPr>
        </p:nvSpPr>
        <p:spPr/>
        <p:txBody>
          <a:bodyPr>
            <a:normAutofit/>
          </a:bodyPr>
          <a:lstStyle/>
          <a:p>
            <a:r>
              <a:rPr lang="zh-CN" altLang="en-US" sz="2800" dirty="0" smtClean="0"/>
              <a:t>郑中建</a:t>
            </a:r>
            <a:endParaRPr lang="zh-CN" altLang="en-US" sz="2800" dirty="0"/>
          </a:p>
        </p:txBody>
      </p:sp>
    </p:spTree>
    <p:extLst>
      <p:ext uri="{BB962C8B-B14F-4D97-AF65-F5344CB8AC3E}">
        <p14:creationId xmlns:p14="http://schemas.microsoft.com/office/powerpoint/2010/main" val="2710797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2090057"/>
            <a:ext cx="10013986" cy="4023360"/>
          </a:xfrm>
        </p:spPr>
        <p:txBody>
          <a:bodyPr/>
          <a:lstStyle/>
          <a:p>
            <a:r>
              <a:rPr lang="en-US" altLang="zh-CN" sz="2800" dirty="0" smtClean="0"/>
              <a:t>2.2.2</a:t>
            </a:r>
            <a:r>
              <a:rPr lang="zh-CN" altLang="en-US" sz="2800" dirty="0" smtClean="0"/>
              <a:t>比较</a:t>
            </a:r>
            <a:r>
              <a:rPr lang="zh-CN" altLang="en-US" sz="2800" dirty="0"/>
              <a:t>突出的问题有</a:t>
            </a:r>
            <a:r>
              <a:rPr lang="en-US" altLang="zh-CN" sz="2800" dirty="0"/>
              <a:t>:</a:t>
            </a:r>
          </a:p>
          <a:p>
            <a:pPr marL="0" indent="0">
              <a:buNone/>
            </a:pPr>
            <a:r>
              <a:rPr lang="en-US" altLang="zh-CN" sz="2400" dirty="0"/>
              <a:t> </a:t>
            </a:r>
            <a:r>
              <a:rPr lang="en-US" altLang="zh-CN" sz="2800" dirty="0" smtClean="0"/>
              <a:t>1</a:t>
            </a:r>
            <a:r>
              <a:rPr lang="en-US" altLang="zh-CN" sz="2800" dirty="0"/>
              <a:t>.</a:t>
            </a:r>
            <a:r>
              <a:rPr lang="zh-CN" altLang="en-US" sz="2800" dirty="0"/>
              <a:t>把工作现状、实践现状等同于研究</a:t>
            </a:r>
            <a:r>
              <a:rPr lang="zh-CN" altLang="en-US" sz="2800" dirty="0" smtClean="0"/>
              <a:t>现状。</a:t>
            </a:r>
            <a:endParaRPr lang="en-US" altLang="zh-CN" sz="2800" dirty="0"/>
          </a:p>
          <a:p>
            <a:r>
              <a:rPr lang="en-US" altLang="zh-CN" sz="2800" dirty="0" smtClean="0"/>
              <a:t>2.</a:t>
            </a:r>
            <a:r>
              <a:rPr lang="zh-CN" altLang="en-US" sz="2800" dirty="0"/>
              <a:t>因为资料占有不足分析上出现</a:t>
            </a:r>
            <a:r>
              <a:rPr lang="zh-CN" altLang="en-US" sz="2800" dirty="0" smtClean="0"/>
              <a:t>偏差。</a:t>
            </a:r>
            <a:endParaRPr lang="en-US" altLang="zh-CN" sz="2800" dirty="0"/>
          </a:p>
          <a:p>
            <a:r>
              <a:rPr lang="en-US" altLang="zh-CN" sz="2800" dirty="0"/>
              <a:t>3.</a:t>
            </a:r>
            <a:r>
              <a:rPr lang="zh-CN" altLang="en-US" sz="2800" dirty="0"/>
              <a:t>有的既没列出代表性的</a:t>
            </a:r>
            <a:r>
              <a:rPr lang="zh-CN" altLang="en-US" sz="2800" dirty="0" smtClean="0"/>
              <a:t>著作，分析</a:t>
            </a:r>
            <a:r>
              <a:rPr lang="zh-CN" altLang="en-US" sz="2800" dirty="0"/>
              <a:t>也很</a:t>
            </a:r>
            <a:r>
              <a:rPr lang="zh-CN" altLang="en-US" sz="2800" dirty="0" smtClean="0"/>
              <a:t>简单，针对性不够。</a:t>
            </a:r>
            <a:endParaRPr lang="en-US" altLang="zh-CN" sz="2800" dirty="0"/>
          </a:p>
          <a:p>
            <a:r>
              <a:rPr lang="en-US" altLang="zh-CN" sz="2800" dirty="0" smtClean="0"/>
              <a:t>4.</a:t>
            </a:r>
            <a:r>
              <a:rPr lang="zh-CN" altLang="en-US" sz="2800" dirty="0"/>
              <a:t>罗列几本书或几篇</a:t>
            </a:r>
            <a:r>
              <a:rPr lang="zh-CN" altLang="en-US" sz="2800" dirty="0" smtClean="0"/>
              <a:t>文章，缺乏</a:t>
            </a:r>
            <a:r>
              <a:rPr lang="zh-CN" altLang="en-US" sz="2800" dirty="0"/>
              <a:t>分析或者把所有的文章和书本都一一罗列</a:t>
            </a:r>
            <a:r>
              <a:rPr lang="zh-CN" altLang="en-US" sz="2800" dirty="0" smtClean="0"/>
              <a:t>上去。</a:t>
            </a:r>
            <a:endParaRPr lang="zh-CN" altLang="en-US" sz="2800" dirty="0"/>
          </a:p>
          <a:p>
            <a:endParaRPr lang="zh-CN" altLang="en-US" dirty="0"/>
          </a:p>
        </p:txBody>
      </p:sp>
      <p:sp>
        <p:nvSpPr>
          <p:cNvPr id="4" name="标题 1"/>
          <p:cNvSpPr>
            <a:spLocks noGrp="1"/>
          </p:cNvSpPr>
          <p:nvPr>
            <p:ph type="title"/>
          </p:nvPr>
        </p:nvSpPr>
        <p:spPr>
          <a:xfrm>
            <a:off x="1024128" y="813816"/>
            <a:ext cx="9720072" cy="1004098"/>
          </a:xfrm>
        </p:spPr>
        <p:txBody>
          <a:bodyPr>
            <a:normAutofit fontScale="90000"/>
          </a:bodyPr>
          <a:lstStyle/>
          <a:p>
            <a:r>
              <a:rPr lang="en-US" altLang="zh-CN" sz="3600" dirty="0"/>
              <a:t>2.</a:t>
            </a:r>
            <a:r>
              <a:rPr lang="zh-CN" altLang="en-US" sz="3600" dirty="0"/>
              <a:t>本课题的研究意义及其国内外同类研究现状</a:t>
            </a:r>
            <a:r>
              <a:rPr lang="zh-CN" altLang="en-US" dirty="0"/>
              <a:t/>
            </a:r>
            <a:br>
              <a:rPr lang="zh-CN" altLang="en-US" dirty="0"/>
            </a:br>
            <a:endParaRPr lang="zh-CN" altLang="en-US" dirty="0"/>
          </a:p>
        </p:txBody>
      </p:sp>
    </p:spTree>
    <p:extLst>
      <p:ext uri="{BB962C8B-B14F-4D97-AF65-F5344CB8AC3E}">
        <p14:creationId xmlns:p14="http://schemas.microsoft.com/office/powerpoint/2010/main" val="877338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04385" y="1632857"/>
            <a:ext cx="10667129" cy="5144589"/>
          </a:xfrm>
        </p:spPr>
        <p:txBody>
          <a:bodyPr>
            <a:normAutofit/>
          </a:bodyPr>
          <a:lstStyle/>
          <a:p>
            <a:r>
              <a:rPr lang="zh-CN" altLang="en-US" dirty="0" smtClean="0"/>
              <a:t>  研究现状 </a:t>
            </a:r>
            <a:endParaRPr lang="en-US" altLang="zh-CN" dirty="0" smtClean="0"/>
          </a:p>
          <a:p>
            <a:r>
              <a:rPr lang="zh-CN" altLang="en-US" dirty="0" smtClean="0">
                <a:solidFill>
                  <a:srgbClr val="FF0000"/>
                </a:solidFill>
              </a:rPr>
              <a:t>例：孙艳丽</a:t>
            </a:r>
            <a:r>
              <a:rPr lang="en-US" altLang="zh-CN" dirty="0" smtClean="0">
                <a:solidFill>
                  <a:srgbClr val="FF0000"/>
                </a:solidFill>
              </a:rPr>
              <a:t>《</a:t>
            </a:r>
            <a:r>
              <a:rPr lang="zh-CN" altLang="en-US" dirty="0">
                <a:solidFill>
                  <a:srgbClr val="FF0000"/>
                </a:solidFill>
              </a:rPr>
              <a:t>高职思政课构建生命化教育模式的教学研究</a:t>
            </a:r>
            <a:r>
              <a:rPr lang="en-US" altLang="zh-CN" dirty="0" smtClean="0">
                <a:solidFill>
                  <a:srgbClr val="FF0000"/>
                </a:solidFill>
              </a:rPr>
              <a:t>》</a:t>
            </a:r>
            <a:r>
              <a:rPr lang="zh-CN" altLang="en-US" dirty="0" smtClean="0">
                <a:solidFill>
                  <a:srgbClr val="FF0000"/>
                </a:solidFill>
              </a:rPr>
              <a:t> 河北省课题</a:t>
            </a:r>
            <a:endParaRPr lang="en-US" altLang="zh-CN" dirty="0" smtClean="0">
              <a:solidFill>
                <a:srgbClr val="FF0000"/>
              </a:solidFill>
            </a:endParaRPr>
          </a:p>
          <a:p>
            <a:r>
              <a:rPr lang="zh-CN" altLang="en-US" dirty="0"/>
              <a:t>近年来，通过查询大量的相关资料发现，国内有很多学者和教师都很关注生命化教学的研究。以“生命化教育”的研究备受教育界的重视。但是，生命化教育研究虽然越来越引起学术界的关注，但总体上，还得有待于进一步的研究、进一步的完善。</a:t>
            </a:r>
            <a:r>
              <a:rPr lang="zh-CN" altLang="en-US" dirty="0">
                <a:solidFill>
                  <a:schemeClr val="accent6">
                    <a:lumMod val="50000"/>
                  </a:schemeClr>
                </a:solidFill>
              </a:rPr>
              <a:t>在 </a:t>
            </a:r>
            <a:r>
              <a:rPr lang="en-US" altLang="zh-CN" dirty="0">
                <a:solidFill>
                  <a:schemeClr val="accent6">
                    <a:lumMod val="50000"/>
                  </a:schemeClr>
                </a:solidFill>
              </a:rPr>
              <a:t>Google</a:t>
            </a:r>
            <a:r>
              <a:rPr lang="zh-CN" altLang="en-US" dirty="0">
                <a:solidFill>
                  <a:schemeClr val="accent6">
                    <a:lumMod val="50000"/>
                  </a:schemeClr>
                </a:solidFill>
              </a:rPr>
              <a:t>上以“生命化教育”为关键词搜索，有约 </a:t>
            </a:r>
            <a:r>
              <a:rPr lang="en-US" altLang="zh-CN" dirty="0">
                <a:solidFill>
                  <a:schemeClr val="accent6">
                    <a:lumMod val="50000"/>
                  </a:schemeClr>
                </a:solidFill>
              </a:rPr>
              <a:t>1660000 </a:t>
            </a:r>
            <a:r>
              <a:rPr lang="zh-CN" altLang="en-US" dirty="0">
                <a:solidFill>
                  <a:schemeClr val="accent6">
                    <a:lumMod val="50000"/>
                  </a:schemeClr>
                </a:solidFill>
              </a:rPr>
              <a:t>篇相关网页。在中国知网上以“生命化教学”为关键词搜索 </a:t>
            </a:r>
            <a:r>
              <a:rPr lang="en-US" altLang="zh-CN" dirty="0">
                <a:solidFill>
                  <a:schemeClr val="accent6">
                    <a:lumMod val="50000"/>
                  </a:schemeClr>
                </a:solidFill>
              </a:rPr>
              <a:t>1979—2010 </a:t>
            </a:r>
            <a:r>
              <a:rPr lang="zh-CN" altLang="en-US" dirty="0">
                <a:solidFill>
                  <a:schemeClr val="accent6">
                    <a:lumMod val="50000"/>
                  </a:schemeClr>
                </a:solidFill>
              </a:rPr>
              <a:t>年的学术期刊，有 </a:t>
            </a:r>
            <a:r>
              <a:rPr lang="en-US" altLang="zh-CN" dirty="0">
                <a:solidFill>
                  <a:schemeClr val="accent6">
                    <a:lumMod val="50000"/>
                  </a:schemeClr>
                </a:solidFill>
              </a:rPr>
              <a:t>106 </a:t>
            </a:r>
            <a:r>
              <a:rPr lang="zh-CN" altLang="en-US" dirty="0">
                <a:solidFill>
                  <a:schemeClr val="accent6">
                    <a:lumMod val="50000"/>
                  </a:schemeClr>
                </a:solidFill>
              </a:rPr>
              <a:t>篇文章，其中都是教学相关的，大都是中学一线教师的心得和体会。</a:t>
            </a:r>
            <a:r>
              <a:rPr lang="zh-CN" altLang="en-US" dirty="0">
                <a:solidFill>
                  <a:srgbClr val="FF0000"/>
                </a:solidFill>
              </a:rPr>
              <a:t>如</a:t>
            </a:r>
            <a:r>
              <a:rPr lang="zh-CN" altLang="en-US" dirty="0"/>
              <a:t>重庆文理学院体育学院陈冬的</a:t>
            </a:r>
            <a:r>
              <a:rPr lang="en-US" altLang="zh-CN" dirty="0"/>
              <a:t>《</a:t>
            </a:r>
            <a:r>
              <a:rPr lang="zh-CN" altLang="en-US" dirty="0"/>
              <a:t>生命化教育理念下的中小学体育教学的思考</a:t>
            </a:r>
            <a:r>
              <a:rPr lang="en-US" altLang="zh-CN" dirty="0"/>
              <a:t>》</a:t>
            </a:r>
            <a:r>
              <a:rPr lang="zh-CN" altLang="en-US" dirty="0"/>
              <a:t>，苏州工业园区第三中学姚铁意的</a:t>
            </a:r>
            <a:r>
              <a:rPr lang="en-US" altLang="zh-CN" dirty="0"/>
              <a:t>《</a:t>
            </a:r>
            <a:r>
              <a:rPr lang="zh-CN" altLang="en-US" dirty="0"/>
              <a:t>生命化教育视野关照中学语文</a:t>
            </a:r>
            <a:r>
              <a:rPr lang="en-US" altLang="zh-CN" dirty="0"/>
              <a:t>》</a:t>
            </a:r>
            <a:r>
              <a:rPr lang="zh-CN" altLang="en-US" dirty="0"/>
              <a:t>，吉林省白山市长白山职业技术学院刘晓蕾的</a:t>
            </a:r>
            <a:r>
              <a:rPr lang="en-US" altLang="zh-CN" dirty="0"/>
              <a:t>《</a:t>
            </a:r>
            <a:r>
              <a:rPr lang="zh-CN" altLang="en-US" dirty="0"/>
              <a:t>在教学中践行生命化教育</a:t>
            </a:r>
            <a:r>
              <a:rPr lang="en-US" altLang="zh-CN" dirty="0"/>
              <a:t>》</a:t>
            </a:r>
            <a:r>
              <a:rPr lang="zh-CN" altLang="en-US" dirty="0"/>
              <a:t>，上饶师范学院金姝兰，吴修原的</a:t>
            </a:r>
            <a:r>
              <a:rPr lang="en-US" altLang="zh-CN" dirty="0"/>
              <a:t>《</a:t>
            </a:r>
            <a:r>
              <a:rPr lang="zh-CN" altLang="en-US" dirty="0"/>
              <a:t>地理实践教学中的生命化教育</a:t>
            </a:r>
            <a:r>
              <a:rPr lang="en-US" altLang="zh-CN" dirty="0"/>
              <a:t>》</a:t>
            </a:r>
            <a:r>
              <a:rPr lang="zh-CN" altLang="en-US" dirty="0"/>
              <a:t>等等。从高校思政角度研究的很少，本课题研究高职政治教学，突出了课题的新颖性。这些研究不仅反映了学生的完整生活，而且突出来了学生在学习过程中的主体地位。这一思想对我国教育产生了重大的影响，开创了我国的教育关注生命的新局面。 </a:t>
            </a:r>
          </a:p>
        </p:txBody>
      </p:sp>
      <p:sp>
        <p:nvSpPr>
          <p:cNvPr id="4" name="标题 1"/>
          <p:cNvSpPr>
            <a:spLocks noGrp="1"/>
          </p:cNvSpPr>
          <p:nvPr>
            <p:ph type="title"/>
          </p:nvPr>
        </p:nvSpPr>
        <p:spPr>
          <a:xfrm>
            <a:off x="1024128" y="879130"/>
            <a:ext cx="9720072" cy="851698"/>
          </a:xfrm>
        </p:spPr>
        <p:txBody>
          <a:bodyPr>
            <a:normAutofit fontScale="90000"/>
          </a:bodyPr>
          <a:lstStyle/>
          <a:p>
            <a:r>
              <a:rPr lang="en-US" altLang="zh-CN" sz="3600" dirty="0"/>
              <a:t>2.</a:t>
            </a:r>
            <a:r>
              <a:rPr lang="zh-CN" altLang="en-US" sz="3600" dirty="0"/>
              <a:t>本课题的研究意义及其国内外同类研究现状</a:t>
            </a:r>
            <a:r>
              <a:rPr lang="zh-CN" altLang="en-US" dirty="0"/>
              <a:t/>
            </a:r>
            <a:br>
              <a:rPr lang="zh-CN" altLang="en-US" dirty="0"/>
            </a:br>
            <a:endParaRPr lang="zh-CN" altLang="en-US" dirty="0"/>
          </a:p>
        </p:txBody>
      </p:sp>
    </p:spTree>
    <p:extLst>
      <p:ext uri="{BB962C8B-B14F-4D97-AF65-F5344CB8AC3E}">
        <p14:creationId xmlns:p14="http://schemas.microsoft.com/office/powerpoint/2010/main" val="4407051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4543" y="2002972"/>
            <a:ext cx="11669485" cy="4426131"/>
          </a:xfrm>
        </p:spPr>
        <p:txBody>
          <a:bodyPr>
            <a:normAutofit fontScale="85000" lnSpcReduction="20000"/>
          </a:bodyPr>
          <a:lstStyle/>
          <a:p>
            <a:r>
              <a:rPr lang="en-US" altLang="zh-CN" sz="3100" dirty="0" smtClean="0"/>
              <a:t>2.3</a:t>
            </a:r>
            <a:r>
              <a:rPr lang="zh-CN" altLang="en-US" sz="3100" dirty="0" smtClean="0"/>
              <a:t>参考文献</a:t>
            </a:r>
            <a:endParaRPr lang="en-US" altLang="zh-CN" sz="3100" dirty="0" smtClean="0"/>
          </a:p>
          <a:p>
            <a:endParaRPr lang="en-US" altLang="zh-CN" dirty="0" smtClean="0"/>
          </a:p>
          <a:p>
            <a:r>
              <a:rPr lang="zh-CN" altLang="en-US" sz="3100" dirty="0" smtClean="0"/>
              <a:t>具体</a:t>
            </a:r>
            <a:r>
              <a:rPr lang="zh-CN" altLang="en-US" sz="3100" dirty="0" smtClean="0"/>
              <a:t>要求请参照</a:t>
            </a:r>
            <a:r>
              <a:rPr lang="zh-CN" altLang="en-US" sz="3100" dirty="0" smtClean="0">
                <a:solidFill>
                  <a:srgbClr val="FF0000"/>
                </a:solidFill>
              </a:rPr>
              <a:t>科研处</a:t>
            </a:r>
            <a:r>
              <a:rPr lang="zh-CN" altLang="en-US" sz="3100" dirty="0" smtClean="0"/>
              <a:t>参考文献</a:t>
            </a:r>
            <a:r>
              <a:rPr lang="zh-CN" altLang="en-US" sz="3100" dirty="0"/>
              <a:t>格式要求</a:t>
            </a:r>
            <a:r>
              <a:rPr lang="zh-CN" altLang="en-US" sz="3100" dirty="0" smtClean="0"/>
              <a:t>。</a:t>
            </a:r>
            <a:r>
              <a:rPr lang="en-US" altLang="zh-CN" sz="3100" dirty="0" smtClean="0"/>
              <a:t>GB7714-1987《</a:t>
            </a:r>
            <a:r>
              <a:rPr lang="zh-CN" altLang="en-US" sz="3100" dirty="0"/>
              <a:t>文后参考文献著录规则</a:t>
            </a:r>
            <a:r>
              <a:rPr lang="en-US" altLang="zh-CN" sz="3100" dirty="0"/>
              <a:t>》</a:t>
            </a:r>
            <a:r>
              <a:rPr lang="zh-CN" altLang="en-US" sz="3100" dirty="0"/>
              <a:t>。</a:t>
            </a:r>
            <a:endParaRPr lang="en-US" altLang="zh-CN" sz="3100" dirty="0" smtClean="0"/>
          </a:p>
          <a:p>
            <a:pPr marL="0" indent="0">
              <a:buNone/>
            </a:pPr>
            <a:r>
              <a:rPr lang="en-US" altLang="zh-CN" sz="3100" dirty="0"/>
              <a:t> </a:t>
            </a:r>
            <a:r>
              <a:rPr lang="en-US" altLang="zh-CN" sz="3100" dirty="0" smtClean="0"/>
              <a:t> </a:t>
            </a:r>
          </a:p>
          <a:p>
            <a:pPr marL="0" indent="0">
              <a:buNone/>
            </a:pPr>
            <a:r>
              <a:rPr lang="zh-CN" altLang="en-US" sz="3100" dirty="0" smtClean="0"/>
              <a:t> </a:t>
            </a:r>
            <a:r>
              <a:rPr lang="en-US" altLang="zh-CN" sz="3100" dirty="0"/>
              <a:t>(1)</a:t>
            </a:r>
            <a:r>
              <a:rPr lang="zh-CN" altLang="en-US" sz="3100" dirty="0" smtClean="0"/>
              <a:t>期刊    </a:t>
            </a:r>
            <a:r>
              <a:rPr lang="en-US" altLang="zh-CN" sz="3100" dirty="0" smtClean="0"/>
              <a:t>[</a:t>
            </a:r>
            <a:r>
              <a:rPr lang="zh-CN" altLang="en-US" sz="3100" dirty="0"/>
              <a:t>序号</a:t>
            </a:r>
            <a:r>
              <a:rPr lang="en-US" altLang="zh-CN" sz="3100" dirty="0"/>
              <a:t>] </a:t>
            </a:r>
            <a:r>
              <a:rPr lang="zh-CN" altLang="en-US" sz="3100" dirty="0"/>
              <a:t>主要作者</a:t>
            </a:r>
            <a:r>
              <a:rPr lang="en-US" altLang="zh-CN" sz="3100" dirty="0"/>
              <a:t>.</a:t>
            </a:r>
            <a:r>
              <a:rPr lang="zh-CN" altLang="en-US" sz="3100" dirty="0"/>
              <a:t>文献题名</a:t>
            </a:r>
            <a:r>
              <a:rPr lang="en-US" altLang="zh-CN" sz="3100" dirty="0"/>
              <a:t>[J].</a:t>
            </a:r>
            <a:r>
              <a:rPr lang="zh-CN" altLang="en-US" sz="3100" dirty="0"/>
              <a:t>刊名，出版年份，卷号</a:t>
            </a:r>
            <a:r>
              <a:rPr lang="en-US" altLang="zh-CN" sz="3100" dirty="0"/>
              <a:t>(</a:t>
            </a:r>
            <a:r>
              <a:rPr lang="zh-CN" altLang="en-US" sz="3100" dirty="0"/>
              <a:t>期号</a:t>
            </a:r>
            <a:r>
              <a:rPr lang="en-US" altLang="zh-CN" sz="3100" dirty="0"/>
              <a:t>)</a:t>
            </a:r>
            <a:r>
              <a:rPr lang="zh-CN" altLang="en-US" sz="3100" dirty="0"/>
              <a:t>：起止页码</a:t>
            </a:r>
            <a:r>
              <a:rPr lang="en-US" altLang="zh-CN" sz="3100" dirty="0"/>
              <a:t>.</a:t>
            </a:r>
          </a:p>
          <a:p>
            <a:pPr marL="0" indent="0">
              <a:buNone/>
            </a:pPr>
            <a:r>
              <a:rPr lang="zh-CN" altLang="en-US" sz="3100" dirty="0" smtClean="0"/>
              <a:t> </a:t>
            </a:r>
            <a:endParaRPr lang="en-US" altLang="zh-CN" sz="3100" dirty="0" smtClean="0">
              <a:solidFill>
                <a:srgbClr val="FF0000"/>
              </a:solidFill>
            </a:endParaRPr>
          </a:p>
          <a:p>
            <a:pPr marL="0" indent="0">
              <a:buNone/>
            </a:pPr>
            <a:r>
              <a:rPr lang="en-US" altLang="zh-CN" sz="3100" dirty="0" smtClean="0"/>
              <a:t> </a:t>
            </a:r>
            <a:r>
              <a:rPr lang="en-US" altLang="zh-CN" sz="3100" dirty="0"/>
              <a:t>[1] </a:t>
            </a:r>
            <a:r>
              <a:rPr lang="zh-CN" altLang="en-US" sz="3100" dirty="0"/>
              <a:t>袁庆龙，候文义</a:t>
            </a:r>
            <a:r>
              <a:rPr lang="en-US" altLang="zh-CN" sz="3100" dirty="0"/>
              <a:t>.Ni-P </a:t>
            </a:r>
            <a:r>
              <a:rPr lang="zh-CN" altLang="en-US" sz="3100" dirty="0"/>
              <a:t>合金镀层组织形貌及显微硬度研究</a:t>
            </a:r>
            <a:r>
              <a:rPr lang="en-US" altLang="zh-CN" sz="3100" dirty="0"/>
              <a:t>[J].</a:t>
            </a:r>
            <a:r>
              <a:rPr lang="zh-CN" altLang="en-US" sz="3100" dirty="0"/>
              <a:t>太原理工大学学报，</a:t>
            </a:r>
            <a:r>
              <a:rPr lang="en-US" altLang="zh-CN" sz="3100" dirty="0"/>
              <a:t>2001</a:t>
            </a:r>
            <a:r>
              <a:rPr lang="zh-CN" altLang="en-US" sz="3100" dirty="0"/>
              <a:t>，</a:t>
            </a:r>
            <a:r>
              <a:rPr lang="en-US" altLang="zh-CN" sz="3100" dirty="0"/>
              <a:t>32(1)</a:t>
            </a:r>
            <a:r>
              <a:rPr lang="zh-CN" altLang="en-US" sz="3100" dirty="0"/>
              <a:t>：</a:t>
            </a:r>
            <a:r>
              <a:rPr lang="en-US" altLang="zh-CN" sz="3100" dirty="0"/>
              <a:t>51-53.</a:t>
            </a:r>
          </a:p>
          <a:p>
            <a:endParaRPr lang="en-US" altLang="zh-CN" dirty="0"/>
          </a:p>
          <a:p>
            <a:r>
              <a:rPr lang="zh-CN" altLang="en-US" dirty="0"/>
              <a:t>　</a:t>
            </a:r>
          </a:p>
        </p:txBody>
      </p:sp>
      <p:sp>
        <p:nvSpPr>
          <p:cNvPr id="4" name="标题 1"/>
          <p:cNvSpPr>
            <a:spLocks noGrp="1"/>
          </p:cNvSpPr>
          <p:nvPr>
            <p:ph type="title"/>
          </p:nvPr>
        </p:nvSpPr>
        <p:spPr>
          <a:xfrm>
            <a:off x="1024128" y="966216"/>
            <a:ext cx="9720072" cy="840813"/>
          </a:xfrm>
        </p:spPr>
        <p:txBody>
          <a:bodyPr>
            <a:normAutofit fontScale="90000"/>
          </a:bodyPr>
          <a:lstStyle/>
          <a:p>
            <a:r>
              <a:rPr lang="en-US" altLang="zh-CN" sz="3600" dirty="0"/>
              <a:t>2.</a:t>
            </a:r>
            <a:r>
              <a:rPr lang="zh-CN" altLang="en-US" sz="3600" dirty="0"/>
              <a:t>本课题的研究意义及其国内外同类研究现状</a:t>
            </a:r>
            <a:r>
              <a:rPr lang="zh-CN" altLang="en-US" dirty="0"/>
              <a:t/>
            </a:r>
            <a:br>
              <a:rPr lang="zh-CN" altLang="en-US" dirty="0"/>
            </a:br>
            <a:endParaRPr lang="zh-CN" altLang="en-US" dirty="0"/>
          </a:p>
        </p:txBody>
      </p:sp>
    </p:spTree>
    <p:extLst>
      <p:ext uri="{BB962C8B-B14F-4D97-AF65-F5344CB8AC3E}">
        <p14:creationId xmlns:p14="http://schemas.microsoft.com/office/powerpoint/2010/main" val="12727812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96686" y="1970314"/>
            <a:ext cx="11321143" cy="4023360"/>
          </a:xfrm>
        </p:spPr>
        <p:txBody>
          <a:bodyPr/>
          <a:lstStyle/>
          <a:p>
            <a:r>
              <a:rPr lang="zh-CN" altLang="en-US" dirty="0"/>
              <a:t>　</a:t>
            </a:r>
            <a:r>
              <a:rPr lang="en-US" altLang="zh-CN" sz="2800" dirty="0"/>
              <a:t>(2)</a:t>
            </a:r>
            <a:r>
              <a:rPr lang="zh-CN" altLang="en-US" sz="2800" dirty="0"/>
              <a:t>专著</a:t>
            </a:r>
          </a:p>
          <a:p>
            <a:pPr marL="0" indent="0">
              <a:buNone/>
            </a:pPr>
            <a:r>
              <a:rPr lang="zh-CN" altLang="en-US" sz="2800" dirty="0"/>
              <a:t> </a:t>
            </a:r>
            <a:r>
              <a:rPr lang="zh-CN" altLang="en-US" sz="2800" dirty="0" smtClean="0"/>
              <a:t>   </a:t>
            </a:r>
            <a:r>
              <a:rPr lang="en-US" altLang="zh-CN" sz="2800" dirty="0" smtClean="0"/>
              <a:t>[</a:t>
            </a:r>
            <a:r>
              <a:rPr lang="zh-CN" altLang="en-US" sz="2800" dirty="0"/>
              <a:t>序号</a:t>
            </a:r>
            <a:r>
              <a:rPr lang="en-US" altLang="zh-CN" sz="2800" dirty="0"/>
              <a:t>] </a:t>
            </a:r>
            <a:r>
              <a:rPr lang="zh-CN" altLang="en-US" sz="2800" dirty="0"/>
              <a:t>著者</a:t>
            </a:r>
            <a:r>
              <a:rPr lang="en-US" altLang="zh-CN" sz="2800" dirty="0"/>
              <a:t>.</a:t>
            </a:r>
            <a:r>
              <a:rPr lang="zh-CN" altLang="en-US" sz="2800" dirty="0"/>
              <a:t>书名</a:t>
            </a:r>
            <a:r>
              <a:rPr lang="en-US" altLang="zh-CN" sz="2800" dirty="0"/>
              <a:t>[M].</a:t>
            </a:r>
            <a:r>
              <a:rPr lang="zh-CN" altLang="en-US" sz="2800" dirty="0"/>
              <a:t>出版地：出版者，出版年：起止页码</a:t>
            </a:r>
            <a:r>
              <a:rPr lang="en-US" altLang="zh-CN" sz="2800" dirty="0"/>
              <a:t>.</a:t>
            </a:r>
          </a:p>
          <a:p>
            <a:pPr marL="0" indent="0">
              <a:buNone/>
            </a:pPr>
            <a:r>
              <a:rPr lang="zh-CN" altLang="en-US" sz="2800" dirty="0" smtClean="0">
                <a:solidFill>
                  <a:srgbClr val="FF0000"/>
                </a:solidFill>
              </a:rPr>
              <a:t>例</a:t>
            </a:r>
            <a:r>
              <a:rPr lang="en-US" altLang="zh-CN" sz="2800" dirty="0" smtClean="0">
                <a:solidFill>
                  <a:srgbClr val="FF0000"/>
                </a:solidFill>
              </a:rPr>
              <a:t>2</a:t>
            </a:r>
          </a:p>
          <a:p>
            <a:r>
              <a:rPr lang="en-US" altLang="zh-CN" sz="2800" dirty="0">
                <a:solidFill>
                  <a:srgbClr val="FF0000"/>
                </a:solidFill>
              </a:rPr>
              <a:t> </a:t>
            </a:r>
            <a:r>
              <a:rPr lang="en-US" altLang="zh-CN" sz="2800" dirty="0" smtClean="0">
                <a:solidFill>
                  <a:srgbClr val="FF0000"/>
                </a:solidFill>
              </a:rPr>
              <a:t>  </a:t>
            </a:r>
            <a:r>
              <a:rPr lang="zh-CN" altLang="en-US" sz="2800" dirty="0" smtClean="0"/>
              <a:t> </a:t>
            </a:r>
            <a:r>
              <a:rPr lang="en-US" altLang="zh-CN" sz="2800" dirty="0" smtClean="0"/>
              <a:t>[</a:t>
            </a:r>
            <a:r>
              <a:rPr lang="en-US" altLang="zh-CN" sz="2800" dirty="0"/>
              <a:t>2] </a:t>
            </a:r>
            <a:r>
              <a:rPr lang="zh-CN" altLang="en-US" sz="2800" dirty="0"/>
              <a:t>刘国钧，王连成</a:t>
            </a:r>
            <a:r>
              <a:rPr lang="en-US" altLang="zh-CN" sz="2800" dirty="0"/>
              <a:t>.</a:t>
            </a:r>
            <a:r>
              <a:rPr lang="zh-CN" altLang="en-US" sz="2800" dirty="0"/>
              <a:t>图书馆史研究</a:t>
            </a:r>
            <a:r>
              <a:rPr lang="en-US" altLang="zh-CN" sz="2800" dirty="0"/>
              <a:t>[M].</a:t>
            </a:r>
            <a:r>
              <a:rPr lang="zh-CN" altLang="en-US" sz="2800" dirty="0"/>
              <a:t>北京：高等教育出版社，</a:t>
            </a:r>
            <a:r>
              <a:rPr lang="en-US" altLang="zh-CN" sz="2800" dirty="0"/>
              <a:t>1979</a:t>
            </a:r>
            <a:r>
              <a:rPr lang="zh-CN" altLang="en-US" sz="2800" dirty="0"/>
              <a:t>：</a:t>
            </a:r>
            <a:r>
              <a:rPr lang="en-US" altLang="zh-CN" sz="2800" dirty="0"/>
              <a:t>15-18</a:t>
            </a:r>
            <a:r>
              <a:rPr lang="zh-CN" altLang="en-US" sz="2800" dirty="0"/>
              <a:t>，</a:t>
            </a:r>
            <a:r>
              <a:rPr lang="en-US" altLang="zh-CN" sz="2800" dirty="0"/>
              <a:t>31.</a:t>
            </a:r>
          </a:p>
          <a:p>
            <a:endParaRPr lang="zh-CN" altLang="en-US" sz="2800" dirty="0"/>
          </a:p>
        </p:txBody>
      </p:sp>
      <p:sp>
        <p:nvSpPr>
          <p:cNvPr id="4" name="标题 1"/>
          <p:cNvSpPr>
            <a:spLocks noGrp="1"/>
          </p:cNvSpPr>
          <p:nvPr>
            <p:ph type="title"/>
          </p:nvPr>
        </p:nvSpPr>
        <p:spPr>
          <a:xfrm>
            <a:off x="1024128" y="835587"/>
            <a:ext cx="9720072" cy="949670"/>
          </a:xfrm>
        </p:spPr>
        <p:txBody>
          <a:bodyPr>
            <a:normAutofit fontScale="90000"/>
          </a:bodyPr>
          <a:lstStyle/>
          <a:p>
            <a:r>
              <a:rPr lang="en-US" altLang="zh-CN" sz="3600" dirty="0"/>
              <a:t>2.</a:t>
            </a:r>
            <a:r>
              <a:rPr lang="zh-CN" altLang="en-US" sz="3600" dirty="0"/>
              <a:t>本课题的研究意义及其国内外同类研究现状</a:t>
            </a:r>
            <a:r>
              <a:rPr lang="zh-CN" altLang="en-US" dirty="0"/>
              <a:t/>
            </a:r>
            <a:br>
              <a:rPr lang="zh-CN" altLang="en-US" dirty="0"/>
            </a:br>
            <a:endParaRPr lang="zh-CN" altLang="en-US" dirty="0"/>
          </a:p>
        </p:txBody>
      </p:sp>
    </p:spTree>
    <p:extLst>
      <p:ext uri="{BB962C8B-B14F-4D97-AF65-F5344CB8AC3E}">
        <p14:creationId xmlns:p14="http://schemas.microsoft.com/office/powerpoint/2010/main" val="2283027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2286000"/>
            <a:ext cx="10405872" cy="4023360"/>
          </a:xfrm>
        </p:spPr>
        <p:txBody>
          <a:bodyPr>
            <a:normAutofit/>
          </a:bodyPr>
          <a:lstStyle/>
          <a:p>
            <a:r>
              <a:rPr lang="en-US" altLang="zh-CN" sz="2800" dirty="0" smtClean="0"/>
              <a:t>(3)</a:t>
            </a:r>
            <a:r>
              <a:rPr lang="zh-CN" altLang="en-US" sz="2800" dirty="0"/>
              <a:t>学位论文</a:t>
            </a:r>
          </a:p>
          <a:p>
            <a:endParaRPr lang="zh-CN" altLang="en-US" sz="2800" dirty="0"/>
          </a:p>
          <a:p>
            <a:r>
              <a:rPr lang="zh-CN" altLang="en-US" sz="2800" dirty="0"/>
              <a:t>　　</a:t>
            </a:r>
            <a:r>
              <a:rPr lang="en-US" altLang="zh-CN" sz="2800" dirty="0"/>
              <a:t>[</a:t>
            </a:r>
            <a:r>
              <a:rPr lang="zh-CN" altLang="en-US" sz="2800" dirty="0"/>
              <a:t>序号</a:t>
            </a:r>
            <a:r>
              <a:rPr lang="en-US" altLang="zh-CN" sz="2800" dirty="0"/>
              <a:t>] </a:t>
            </a:r>
            <a:r>
              <a:rPr lang="zh-CN" altLang="en-US" sz="2800" dirty="0"/>
              <a:t>作者</a:t>
            </a:r>
            <a:r>
              <a:rPr lang="en-US" altLang="zh-CN" sz="2800" dirty="0"/>
              <a:t>.</a:t>
            </a:r>
            <a:r>
              <a:rPr lang="zh-CN" altLang="en-US" sz="2800" dirty="0"/>
              <a:t>题名</a:t>
            </a:r>
            <a:r>
              <a:rPr lang="en-US" altLang="zh-CN" sz="2800" dirty="0"/>
              <a:t>[D].</a:t>
            </a:r>
            <a:r>
              <a:rPr lang="zh-CN" altLang="en-US" sz="2800" dirty="0"/>
              <a:t>保存地：保存单位，年份</a:t>
            </a:r>
            <a:r>
              <a:rPr lang="en-US" altLang="zh-CN" sz="2800" dirty="0" smtClean="0"/>
              <a:t>.</a:t>
            </a:r>
          </a:p>
          <a:p>
            <a:r>
              <a:rPr lang="zh-CN" altLang="en-US" sz="2800" dirty="0" smtClean="0">
                <a:solidFill>
                  <a:srgbClr val="FF0000"/>
                </a:solidFill>
              </a:rPr>
              <a:t>例</a:t>
            </a:r>
            <a:r>
              <a:rPr lang="en-US" altLang="zh-CN" sz="2800" dirty="0" smtClean="0">
                <a:solidFill>
                  <a:srgbClr val="FF0000"/>
                </a:solidFill>
              </a:rPr>
              <a:t>3</a:t>
            </a:r>
          </a:p>
          <a:p>
            <a:r>
              <a:rPr lang="en-US" altLang="zh-CN" sz="2800" dirty="0">
                <a:solidFill>
                  <a:srgbClr val="FF0000"/>
                </a:solidFill>
              </a:rPr>
              <a:t> </a:t>
            </a:r>
            <a:r>
              <a:rPr lang="en-US" altLang="zh-CN" sz="2800" dirty="0" smtClean="0">
                <a:solidFill>
                  <a:srgbClr val="FF0000"/>
                </a:solidFill>
              </a:rPr>
              <a:t>      </a:t>
            </a:r>
            <a:r>
              <a:rPr lang="en-US" altLang="zh-CN" sz="2800" dirty="0" smtClean="0"/>
              <a:t>[3] </a:t>
            </a:r>
            <a:r>
              <a:rPr lang="zh-CN" altLang="en-US" sz="2800" dirty="0"/>
              <a:t>张和生</a:t>
            </a:r>
            <a:r>
              <a:rPr lang="en-US" altLang="zh-CN" sz="2800" dirty="0"/>
              <a:t>.</a:t>
            </a:r>
            <a:r>
              <a:rPr lang="zh-CN" altLang="en-US" sz="2800" dirty="0"/>
              <a:t>地质力学系统理论</a:t>
            </a:r>
            <a:r>
              <a:rPr lang="en-US" altLang="zh-CN" sz="2800" dirty="0"/>
              <a:t>[D].</a:t>
            </a:r>
            <a:r>
              <a:rPr lang="zh-CN" altLang="en-US" sz="2800" dirty="0"/>
              <a:t>太原：太原理工大学，</a:t>
            </a:r>
            <a:r>
              <a:rPr lang="en-US" altLang="zh-CN" sz="2800" dirty="0"/>
              <a:t>1998.</a:t>
            </a:r>
          </a:p>
          <a:p>
            <a:endParaRPr lang="zh-CN" altLang="en-US" sz="2800" dirty="0"/>
          </a:p>
        </p:txBody>
      </p:sp>
      <p:sp>
        <p:nvSpPr>
          <p:cNvPr id="4" name="标题 1"/>
          <p:cNvSpPr>
            <a:spLocks noGrp="1"/>
          </p:cNvSpPr>
          <p:nvPr>
            <p:ph type="title"/>
          </p:nvPr>
        </p:nvSpPr>
        <p:spPr/>
        <p:txBody>
          <a:bodyPr>
            <a:normAutofit/>
          </a:bodyPr>
          <a:lstStyle/>
          <a:p>
            <a:r>
              <a:rPr lang="en-US" altLang="zh-CN" sz="3600" dirty="0"/>
              <a:t>2.</a:t>
            </a:r>
            <a:r>
              <a:rPr lang="zh-CN" altLang="en-US" sz="3600" dirty="0"/>
              <a:t>本课题的研究意义及其国内外同类研究现状</a:t>
            </a:r>
            <a:r>
              <a:rPr lang="zh-CN" altLang="en-US" dirty="0"/>
              <a:t/>
            </a:r>
            <a:br>
              <a:rPr lang="zh-CN" altLang="en-US" dirty="0"/>
            </a:br>
            <a:endParaRPr lang="zh-CN" altLang="en-US" dirty="0"/>
          </a:p>
        </p:txBody>
      </p:sp>
    </p:spTree>
    <p:extLst>
      <p:ext uri="{BB962C8B-B14F-4D97-AF65-F5344CB8AC3E}">
        <p14:creationId xmlns:p14="http://schemas.microsoft.com/office/powerpoint/2010/main" val="39926966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dirty="0" smtClean="0"/>
              <a:t>(4)</a:t>
            </a:r>
            <a:r>
              <a:rPr lang="zh-CN" altLang="en-US" sz="2800" dirty="0"/>
              <a:t>报纸文章</a:t>
            </a:r>
          </a:p>
          <a:p>
            <a:endParaRPr lang="zh-CN" altLang="en-US" sz="2800" dirty="0"/>
          </a:p>
          <a:p>
            <a:r>
              <a:rPr lang="zh-CN" altLang="en-US" sz="2800" dirty="0"/>
              <a:t>　　</a:t>
            </a:r>
            <a:r>
              <a:rPr lang="en-US" altLang="zh-CN" sz="2800" dirty="0"/>
              <a:t>[</a:t>
            </a:r>
            <a:r>
              <a:rPr lang="zh-CN" altLang="en-US" sz="2800" dirty="0"/>
              <a:t>序号</a:t>
            </a:r>
            <a:r>
              <a:rPr lang="en-US" altLang="zh-CN" sz="2800" dirty="0"/>
              <a:t>] </a:t>
            </a:r>
            <a:r>
              <a:rPr lang="zh-CN" altLang="en-US" sz="2800" dirty="0"/>
              <a:t>作者</a:t>
            </a:r>
            <a:r>
              <a:rPr lang="en-US" altLang="zh-CN" sz="2800" dirty="0"/>
              <a:t>.</a:t>
            </a:r>
            <a:r>
              <a:rPr lang="zh-CN" altLang="en-US" sz="2800" dirty="0"/>
              <a:t>文献题名</a:t>
            </a:r>
            <a:r>
              <a:rPr lang="en-US" altLang="zh-CN" sz="2800" dirty="0"/>
              <a:t>[N].</a:t>
            </a:r>
            <a:r>
              <a:rPr lang="zh-CN" altLang="en-US" sz="2800" dirty="0"/>
              <a:t>报纸名，出版日期</a:t>
            </a:r>
            <a:r>
              <a:rPr lang="en-US" altLang="zh-CN" sz="2800" dirty="0"/>
              <a:t>(</a:t>
            </a:r>
            <a:r>
              <a:rPr lang="zh-CN" altLang="en-US" sz="2800" dirty="0"/>
              <a:t>版次</a:t>
            </a:r>
            <a:r>
              <a:rPr lang="en-US" altLang="zh-CN" sz="2800" dirty="0"/>
              <a:t>).</a:t>
            </a:r>
          </a:p>
          <a:p>
            <a:pPr marL="0" indent="0">
              <a:buNone/>
            </a:pPr>
            <a:r>
              <a:rPr lang="zh-CN" altLang="en-US" sz="2800" dirty="0" smtClean="0">
                <a:solidFill>
                  <a:srgbClr val="FF0000"/>
                </a:solidFill>
              </a:rPr>
              <a:t>例</a:t>
            </a:r>
            <a:endParaRPr lang="en-US" altLang="zh-CN" sz="2800" dirty="0" smtClean="0">
              <a:solidFill>
                <a:srgbClr val="FF0000"/>
              </a:solidFill>
            </a:endParaRPr>
          </a:p>
          <a:p>
            <a:r>
              <a:rPr lang="en-US" altLang="zh-CN" sz="2800" dirty="0" smtClean="0"/>
              <a:t>       </a:t>
            </a:r>
            <a:r>
              <a:rPr lang="en-US" altLang="zh-CN" sz="2800" dirty="0" smtClean="0"/>
              <a:t>[</a:t>
            </a:r>
            <a:r>
              <a:rPr lang="en-US" altLang="zh-CN" sz="2800" dirty="0"/>
              <a:t>8] </a:t>
            </a:r>
            <a:r>
              <a:rPr lang="zh-CN" altLang="en-US" sz="2800" dirty="0"/>
              <a:t>谢希德</a:t>
            </a:r>
            <a:r>
              <a:rPr lang="en-US" altLang="zh-CN" sz="2800" dirty="0"/>
              <a:t>.</a:t>
            </a:r>
            <a:r>
              <a:rPr lang="zh-CN" altLang="en-US" sz="2800" dirty="0"/>
              <a:t>创造学习的思路</a:t>
            </a:r>
            <a:r>
              <a:rPr lang="en-US" altLang="zh-CN" sz="2800" dirty="0"/>
              <a:t>[N].</a:t>
            </a:r>
            <a:r>
              <a:rPr lang="zh-CN" altLang="en-US" sz="2800" dirty="0"/>
              <a:t>人民日报，</a:t>
            </a:r>
            <a:r>
              <a:rPr lang="en-US" altLang="zh-CN" sz="2800" dirty="0"/>
              <a:t>1998-12-25(10).</a:t>
            </a:r>
          </a:p>
          <a:p>
            <a:endParaRPr lang="zh-CN" altLang="en-US" dirty="0"/>
          </a:p>
        </p:txBody>
      </p:sp>
      <p:sp>
        <p:nvSpPr>
          <p:cNvPr id="4" name="标题 1"/>
          <p:cNvSpPr>
            <a:spLocks noGrp="1"/>
          </p:cNvSpPr>
          <p:nvPr>
            <p:ph type="title"/>
          </p:nvPr>
        </p:nvSpPr>
        <p:spPr/>
        <p:txBody>
          <a:bodyPr>
            <a:normAutofit/>
          </a:bodyPr>
          <a:lstStyle/>
          <a:p>
            <a:r>
              <a:rPr lang="en-US" altLang="zh-CN" sz="3600" dirty="0"/>
              <a:t>2.</a:t>
            </a:r>
            <a:r>
              <a:rPr lang="zh-CN" altLang="en-US" sz="3600" dirty="0"/>
              <a:t>本课题的研究意义及其国内外同类研究现状</a:t>
            </a:r>
            <a:r>
              <a:rPr lang="zh-CN" altLang="en-US" dirty="0"/>
              <a:t/>
            </a:r>
            <a:br>
              <a:rPr lang="zh-CN" altLang="en-US" dirty="0"/>
            </a:br>
            <a:endParaRPr lang="zh-CN" altLang="en-US" dirty="0"/>
          </a:p>
        </p:txBody>
      </p:sp>
    </p:spTree>
    <p:extLst>
      <p:ext uri="{BB962C8B-B14F-4D97-AF65-F5344CB8AC3E}">
        <p14:creationId xmlns:p14="http://schemas.microsoft.com/office/powerpoint/2010/main" val="908362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1850571"/>
            <a:ext cx="9720073" cy="4458789"/>
          </a:xfrm>
        </p:spPr>
        <p:txBody>
          <a:bodyPr/>
          <a:lstStyle/>
          <a:p>
            <a:r>
              <a:rPr lang="en-US" altLang="zh-CN" dirty="0" smtClean="0"/>
              <a:t>3.1</a:t>
            </a:r>
            <a:r>
              <a:rPr lang="zh-CN" altLang="en-US" dirty="0" smtClean="0"/>
              <a:t>研究目标</a:t>
            </a:r>
            <a:endParaRPr lang="en-US" altLang="zh-CN" dirty="0" smtClean="0"/>
          </a:p>
          <a:p>
            <a:r>
              <a:rPr lang="zh-CN" altLang="en-US" dirty="0" smtClean="0">
                <a:solidFill>
                  <a:schemeClr val="accent5">
                    <a:lumMod val="50000"/>
                  </a:schemeClr>
                </a:solidFill>
              </a:rPr>
              <a:t>研究</a:t>
            </a:r>
            <a:r>
              <a:rPr lang="zh-CN" altLang="en-US" dirty="0" smtClean="0">
                <a:solidFill>
                  <a:schemeClr val="accent5">
                    <a:lumMod val="50000"/>
                  </a:schemeClr>
                </a:solidFill>
              </a:rPr>
              <a:t>目标</a:t>
            </a:r>
            <a:endParaRPr lang="en-US" altLang="zh-CN" dirty="0" smtClean="0">
              <a:solidFill>
                <a:schemeClr val="accent5">
                  <a:lumMod val="50000"/>
                </a:schemeClr>
              </a:solidFill>
            </a:endParaRPr>
          </a:p>
          <a:p>
            <a:r>
              <a:rPr lang="en-US" altLang="zh-CN" dirty="0" smtClean="0"/>
              <a:t>1</a:t>
            </a:r>
            <a:r>
              <a:rPr lang="en-US" altLang="zh-CN" dirty="0"/>
              <a:t>.</a:t>
            </a:r>
            <a:r>
              <a:rPr lang="zh-CN" altLang="en-US" dirty="0"/>
              <a:t>通过本研究进一步厘清民间游戏课程在幼儿园的适用范围、课程构建形式和经验迁移的条件等，</a:t>
            </a:r>
            <a:r>
              <a:rPr lang="zh-CN" altLang="en-US" dirty="0">
                <a:solidFill>
                  <a:srgbClr val="FF0000"/>
                </a:solidFill>
              </a:rPr>
              <a:t>从而</a:t>
            </a:r>
            <a:r>
              <a:rPr lang="zh-CN" altLang="en-US" dirty="0"/>
              <a:t>重新定位高职学前教育专业游戏课程目标</a:t>
            </a:r>
            <a:r>
              <a:rPr lang="zh-CN" altLang="en-US" dirty="0" smtClean="0"/>
              <a:t>。（</a:t>
            </a:r>
            <a:r>
              <a:rPr lang="zh-CN" altLang="en-US" dirty="0" smtClean="0">
                <a:solidFill>
                  <a:srgbClr val="FF0000"/>
                </a:solidFill>
              </a:rPr>
              <a:t>相关</a:t>
            </a:r>
            <a:r>
              <a:rPr lang="zh-CN" altLang="en-US" dirty="0" smtClean="0"/>
              <a:t>）</a:t>
            </a:r>
            <a:endParaRPr lang="zh-CN" altLang="en-US" dirty="0"/>
          </a:p>
          <a:p>
            <a:r>
              <a:rPr lang="en-US" altLang="zh-CN" dirty="0"/>
              <a:t>2.</a:t>
            </a:r>
            <a:r>
              <a:rPr lang="zh-CN" altLang="en-US" dirty="0"/>
              <a:t>通过本研究</a:t>
            </a:r>
            <a:r>
              <a:rPr lang="zh-CN" altLang="en-US" dirty="0">
                <a:solidFill>
                  <a:srgbClr val="FF0000"/>
                </a:solidFill>
              </a:rPr>
              <a:t>开发</a:t>
            </a:r>
            <a:r>
              <a:rPr lang="zh-CN" altLang="en-US" dirty="0"/>
              <a:t>适合本校的民间游戏校本课程资源，包括民间游戏课程编制、游戏材料开发、游戏环境创设等</a:t>
            </a:r>
            <a:r>
              <a:rPr lang="zh-CN" altLang="en-US" dirty="0" smtClean="0"/>
              <a:t>。（</a:t>
            </a:r>
            <a:r>
              <a:rPr lang="zh-CN" altLang="en-US" dirty="0" smtClean="0">
                <a:solidFill>
                  <a:srgbClr val="FF0000"/>
                </a:solidFill>
              </a:rPr>
              <a:t>核心</a:t>
            </a:r>
            <a:r>
              <a:rPr lang="zh-CN" altLang="en-US" dirty="0" smtClean="0"/>
              <a:t>）</a:t>
            </a:r>
            <a:endParaRPr lang="zh-CN" altLang="en-US" dirty="0"/>
          </a:p>
          <a:p>
            <a:r>
              <a:rPr lang="en-US" altLang="zh-CN" dirty="0"/>
              <a:t>3.</a:t>
            </a:r>
            <a:r>
              <a:rPr lang="zh-CN" altLang="en-US" dirty="0"/>
              <a:t>通过研究团队的深入研究，</a:t>
            </a:r>
            <a:r>
              <a:rPr lang="zh-CN" altLang="en-US" dirty="0">
                <a:solidFill>
                  <a:srgbClr val="FF0000"/>
                </a:solidFill>
              </a:rPr>
              <a:t>积累</a:t>
            </a:r>
            <a:r>
              <a:rPr lang="zh-CN" altLang="en-US" dirty="0"/>
              <a:t>民间游戏校本课程开发经验，为提升游戏课程教师教学水平，打造学前教育专业特色课程</a:t>
            </a:r>
            <a:r>
              <a:rPr lang="zh-CN" altLang="en-US" dirty="0">
                <a:solidFill>
                  <a:srgbClr val="FF0000"/>
                </a:solidFill>
              </a:rPr>
              <a:t>做好准备</a:t>
            </a:r>
            <a:r>
              <a:rPr lang="zh-CN" altLang="en-US" dirty="0" smtClean="0"/>
              <a:t>。（</a:t>
            </a:r>
            <a:r>
              <a:rPr lang="zh-CN" altLang="en-US" dirty="0" smtClean="0">
                <a:solidFill>
                  <a:srgbClr val="FF0000"/>
                </a:solidFill>
              </a:rPr>
              <a:t>相关</a:t>
            </a:r>
            <a:r>
              <a:rPr lang="zh-CN" altLang="en-US" dirty="0" smtClean="0"/>
              <a:t>）</a:t>
            </a:r>
            <a:endParaRPr lang="zh-CN" altLang="en-US" dirty="0"/>
          </a:p>
          <a:p>
            <a:r>
              <a:rPr lang="zh-CN" altLang="en-US" dirty="0" smtClean="0">
                <a:solidFill>
                  <a:srgbClr val="FF0000"/>
                </a:solidFill>
              </a:rPr>
              <a:t>句式：</a:t>
            </a:r>
            <a:r>
              <a:rPr lang="zh-CN" altLang="en-US" dirty="0" smtClean="0"/>
              <a:t>通过</a:t>
            </a:r>
            <a:r>
              <a:rPr lang="en-US" altLang="zh-CN" dirty="0" smtClean="0"/>
              <a:t>…..</a:t>
            </a:r>
            <a:r>
              <a:rPr lang="zh-CN" altLang="en-US" dirty="0" smtClean="0"/>
              <a:t>达到</a:t>
            </a:r>
            <a:r>
              <a:rPr lang="en-US" altLang="zh-CN" dirty="0" smtClean="0"/>
              <a:t>/</a:t>
            </a:r>
            <a:r>
              <a:rPr lang="zh-CN" altLang="en-US" dirty="0" smtClean="0"/>
              <a:t>解决</a:t>
            </a:r>
            <a:r>
              <a:rPr lang="en-US" altLang="zh-CN" dirty="0" smtClean="0"/>
              <a:t>………</a:t>
            </a:r>
            <a:r>
              <a:rPr lang="zh-CN" altLang="en-US" dirty="0" smtClean="0"/>
              <a:t>目标</a:t>
            </a:r>
            <a:r>
              <a:rPr lang="en-US" altLang="zh-CN" dirty="0" smtClean="0"/>
              <a:t>/</a:t>
            </a:r>
            <a:r>
              <a:rPr lang="zh-CN" altLang="en-US" dirty="0" smtClean="0"/>
              <a:t>问题。</a:t>
            </a:r>
            <a:endParaRPr lang="en-US" altLang="zh-CN" dirty="0" smtClean="0"/>
          </a:p>
          <a:p>
            <a:endParaRPr lang="zh-CN" altLang="en-US" dirty="0"/>
          </a:p>
        </p:txBody>
      </p:sp>
      <p:sp>
        <p:nvSpPr>
          <p:cNvPr id="5" name="标题 4"/>
          <p:cNvSpPr>
            <a:spLocks noGrp="1"/>
          </p:cNvSpPr>
          <p:nvPr>
            <p:ph type="title"/>
          </p:nvPr>
        </p:nvSpPr>
        <p:spPr>
          <a:xfrm>
            <a:off x="1024128" y="868245"/>
            <a:ext cx="11167872" cy="1499616"/>
          </a:xfrm>
        </p:spPr>
        <p:txBody>
          <a:bodyPr>
            <a:normAutofit/>
          </a:bodyPr>
          <a:lstStyle/>
          <a:p>
            <a:r>
              <a:rPr lang="en-US" altLang="zh-CN" sz="3100" dirty="0"/>
              <a:t>3. </a:t>
            </a:r>
            <a:r>
              <a:rPr lang="zh-CN" altLang="en-US" sz="3100" dirty="0"/>
              <a:t>课题主要研究目标、内容、方案和进度及拟解决的关键问题</a:t>
            </a:r>
            <a:r>
              <a:rPr lang="zh-CN" altLang="en-US" dirty="0"/>
              <a:t/>
            </a:r>
            <a:br>
              <a:rPr lang="zh-CN" altLang="en-US" dirty="0"/>
            </a:br>
            <a:endParaRPr lang="zh-CN" altLang="en-US" dirty="0"/>
          </a:p>
        </p:txBody>
      </p:sp>
    </p:spTree>
    <p:extLst>
      <p:ext uri="{BB962C8B-B14F-4D97-AF65-F5344CB8AC3E}">
        <p14:creationId xmlns:p14="http://schemas.microsoft.com/office/powerpoint/2010/main" val="17671318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78971" y="2198914"/>
            <a:ext cx="11549743" cy="4887686"/>
          </a:xfrm>
        </p:spPr>
        <p:txBody>
          <a:bodyPr>
            <a:normAutofit/>
          </a:bodyPr>
          <a:lstStyle/>
          <a:p>
            <a:r>
              <a:rPr lang="en-US" altLang="zh-CN" dirty="0" smtClean="0"/>
              <a:t>3.1</a:t>
            </a:r>
            <a:r>
              <a:rPr lang="zh-CN" altLang="en-US" dirty="0" smtClean="0"/>
              <a:t>研究</a:t>
            </a:r>
            <a:r>
              <a:rPr lang="zh-CN" altLang="en-US" dirty="0" smtClean="0"/>
              <a:t>内容</a:t>
            </a:r>
            <a:endParaRPr lang="en-US" altLang="zh-CN" dirty="0" smtClean="0"/>
          </a:p>
          <a:p>
            <a:r>
              <a:rPr lang="zh-CN" altLang="en-US" dirty="0" smtClean="0">
                <a:solidFill>
                  <a:srgbClr val="FF0000"/>
                </a:solidFill>
              </a:rPr>
              <a:t>马荣霞</a:t>
            </a:r>
            <a:r>
              <a:rPr lang="en-US" altLang="zh-CN" dirty="0" smtClean="0">
                <a:solidFill>
                  <a:srgbClr val="FF0000"/>
                </a:solidFill>
              </a:rPr>
              <a:t>《</a:t>
            </a:r>
            <a:r>
              <a:rPr lang="zh-CN" altLang="en-US" dirty="0">
                <a:solidFill>
                  <a:srgbClr val="FF0000"/>
                </a:solidFill>
              </a:rPr>
              <a:t>基于翻转课堂理念的高职</a:t>
            </a:r>
            <a:r>
              <a:rPr lang="zh-CN" altLang="en-US" dirty="0" smtClean="0">
                <a:solidFill>
                  <a:srgbClr val="FF0000"/>
                </a:solidFill>
              </a:rPr>
              <a:t>学前教育</a:t>
            </a:r>
            <a:r>
              <a:rPr lang="zh-CN" altLang="en-US" dirty="0">
                <a:solidFill>
                  <a:srgbClr val="FF0000"/>
                </a:solidFill>
              </a:rPr>
              <a:t>专业微课的设计与应用</a:t>
            </a:r>
            <a:r>
              <a:rPr lang="zh-CN" altLang="en-US" dirty="0" smtClean="0">
                <a:solidFill>
                  <a:srgbClr val="FF0000"/>
                </a:solidFill>
              </a:rPr>
              <a:t>研究</a:t>
            </a:r>
            <a:r>
              <a:rPr lang="en-US" altLang="zh-CN" dirty="0" smtClean="0">
                <a:solidFill>
                  <a:srgbClr val="FF0000"/>
                </a:solidFill>
              </a:rPr>
              <a:t>》</a:t>
            </a:r>
            <a:r>
              <a:rPr lang="zh-CN" altLang="en-US" dirty="0" smtClean="0">
                <a:solidFill>
                  <a:srgbClr val="FF0000"/>
                </a:solidFill>
              </a:rPr>
              <a:t>河北省课题</a:t>
            </a:r>
            <a:endParaRPr lang="en-US" altLang="zh-CN" dirty="0" smtClean="0">
              <a:solidFill>
                <a:srgbClr val="FF0000"/>
              </a:solidFill>
            </a:endParaRPr>
          </a:p>
          <a:p>
            <a:r>
              <a:rPr lang="en-US" altLang="zh-CN" dirty="0" smtClean="0"/>
              <a:t>1.</a:t>
            </a:r>
            <a:r>
              <a:rPr lang="zh-CN" altLang="en-US" dirty="0" smtClean="0"/>
              <a:t>微</a:t>
            </a:r>
            <a:r>
              <a:rPr lang="zh-CN" altLang="en-US" dirty="0"/>
              <a:t>课的设计和制作。主要研究学前教育专业一年级</a:t>
            </a:r>
            <a:r>
              <a:rPr lang="en-US" altLang="zh-CN" dirty="0"/>
              <a:t>《</a:t>
            </a:r>
            <a:r>
              <a:rPr lang="zh-CN" altLang="en-US" dirty="0"/>
              <a:t>教师口语</a:t>
            </a:r>
            <a:r>
              <a:rPr lang="en-US" altLang="zh-CN" dirty="0"/>
              <a:t>》《</a:t>
            </a:r>
            <a:r>
              <a:rPr lang="zh-CN" altLang="en-US" dirty="0"/>
              <a:t>学前教育学</a:t>
            </a:r>
            <a:r>
              <a:rPr lang="en-US" altLang="zh-CN" dirty="0"/>
              <a:t>》</a:t>
            </a:r>
            <a:r>
              <a:rPr lang="zh-CN" altLang="en-US" dirty="0"/>
              <a:t>课程的学习知识点，选出适合制作成微课的知识点，并制作相应的微课及学习单。</a:t>
            </a:r>
          </a:p>
          <a:p>
            <a:r>
              <a:rPr lang="en-US" altLang="zh-CN" dirty="0" smtClean="0"/>
              <a:t>2.</a:t>
            </a:r>
            <a:r>
              <a:rPr lang="zh-CN" altLang="en-US" dirty="0" smtClean="0"/>
              <a:t>教师</a:t>
            </a:r>
            <a:r>
              <a:rPr lang="zh-CN" altLang="en-US" dirty="0"/>
              <a:t>在运用微课进行翻转课堂的教学过程中，对教学实施策略以及学习效果的反馈（包括课前、课堂以及课后的反馈）的研究。</a:t>
            </a:r>
          </a:p>
          <a:p>
            <a:r>
              <a:rPr lang="en-US" altLang="zh-CN" dirty="0" smtClean="0"/>
              <a:t>3.</a:t>
            </a:r>
            <a:r>
              <a:rPr lang="zh-CN" altLang="en-US" dirty="0" smtClean="0"/>
              <a:t>研究</a:t>
            </a:r>
            <a:r>
              <a:rPr lang="zh-CN" altLang="en-US" dirty="0"/>
              <a:t>学生在进行微课学习时（包括课前、课中、课后），如何运用自主、合作和探究学习方式学习各部分学习内容。</a:t>
            </a:r>
          </a:p>
          <a:p>
            <a:r>
              <a:rPr lang="en-US" altLang="zh-CN" dirty="0" smtClean="0"/>
              <a:t>4.</a:t>
            </a:r>
            <a:r>
              <a:rPr lang="zh-CN" altLang="en-US" dirty="0" smtClean="0"/>
              <a:t>教学</a:t>
            </a:r>
            <a:r>
              <a:rPr lang="zh-CN" altLang="en-US" dirty="0"/>
              <a:t>资源平台的建设。建立的翻转课堂的</a:t>
            </a:r>
            <a:r>
              <a:rPr lang="en-US" altLang="zh-CN" dirty="0"/>
              <a:t>QQ</a:t>
            </a:r>
            <a:r>
              <a:rPr lang="zh-CN" altLang="en-US" dirty="0"/>
              <a:t>群、微信公众号、教学平台。</a:t>
            </a:r>
          </a:p>
          <a:p>
            <a:endParaRPr lang="zh-CN" altLang="en-US" dirty="0"/>
          </a:p>
        </p:txBody>
      </p:sp>
      <p:sp>
        <p:nvSpPr>
          <p:cNvPr id="4" name="标题 4"/>
          <p:cNvSpPr>
            <a:spLocks noGrp="1"/>
          </p:cNvSpPr>
          <p:nvPr>
            <p:ph type="title"/>
          </p:nvPr>
        </p:nvSpPr>
        <p:spPr>
          <a:xfrm>
            <a:off x="1024128" y="987987"/>
            <a:ext cx="11167872" cy="829927"/>
          </a:xfrm>
        </p:spPr>
        <p:txBody>
          <a:bodyPr>
            <a:normAutofit fontScale="90000"/>
          </a:bodyPr>
          <a:lstStyle/>
          <a:p>
            <a:r>
              <a:rPr lang="en-US" altLang="zh-CN" sz="3100" dirty="0"/>
              <a:t>3. </a:t>
            </a:r>
            <a:r>
              <a:rPr lang="zh-CN" altLang="en-US" sz="3100" dirty="0"/>
              <a:t>课题主要研究目标、内容、方案和进度及拟解决的关键问题</a:t>
            </a:r>
            <a:r>
              <a:rPr lang="zh-CN" altLang="en-US" dirty="0"/>
              <a:t/>
            </a:r>
            <a:br>
              <a:rPr lang="zh-CN" altLang="en-US" dirty="0"/>
            </a:br>
            <a:endParaRPr lang="zh-CN" altLang="en-US" dirty="0"/>
          </a:p>
        </p:txBody>
      </p:sp>
    </p:spTree>
    <p:extLst>
      <p:ext uri="{BB962C8B-B14F-4D97-AF65-F5344CB8AC3E}">
        <p14:creationId xmlns:p14="http://schemas.microsoft.com/office/powerpoint/2010/main" val="14157845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1839685"/>
            <a:ext cx="10754215" cy="4767943"/>
          </a:xfrm>
        </p:spPr>
        <p:txBody>
          <a:bodyPr>
            <a:normAutofit/>
          </a:bodyPr>
          <a:lstStyle/>
          <a:p>
            <a:r>
              <a:rPr lang="en-US" altLang="zh-CN" dirty="0" smtClean="0"/>
              <a:t>3.2</a:t>
            </a:r>
            <a:r>
              <a:rPr lang="zh-CN" altLang="en-US" dirty="0" smtClean="0"/>
              <a:t>研究</a:t>
            </a:r>
            <a:r>
              <a:rPr lang="zh-CN" altLang="en-US" dirty="0" smtClean="0"/>
              <a:t>方案</a:t>
            </a:r>
            <a:endParaRPr lang="en-US" altLang="zh-CN" dirty="0" smtClean="0"/>
          </a:p>
          <a:p>
            <a:r>
              <a:rPr lang="zh-CN" altLang="en-US" dirty="0" smtClean="0">
                <a:solidFill>
                  <a:srgbClr val="FF0000"/>
                </a:solidFill>
              </a:rPr>
              <a:t>主要工作怎么做？</a:t>
            </a:r>
            <a:endParaRPr lang="zh-CN" altLang="en-US" dirty="0">
              <a:solidFill>
                <a:srgbClr val="FF0000"/>
              </a:solidFill>
            </a:endParaRPr>
          </a:p>
          <a:p>
            <a:r>
              <a:rPr lang="zh-CN" altLang="en-US" dirty="0" smtClean="0"/>
              <a:t>研究方案</a:t>
            </a:r>
            <a:endParaRPr lang="en-US" altLang="zh-CN" dirty="0" smtClean="0"/>
          </a:p>
          <a:p>
            <a:r>
              <a:rPr lang="en-US" altLang="zh-CN" dirty="0" smtClean="0"/>
              <a:t>1</a:t>
            </a:r>
            <a:r>
              <a:rPr lang="en-US" altLang="zh-CN" dirty="0"/>
              <a:t>.</a:t>
            </a:r>
            <a:r>
              <a:rPr lang="zh-CN" altLang="en-US" dirty="0"/>
              <a:t>通过实地调查了解</a:t>
            </a:r>
            <a:r>
              <a:rPr lang="zh-CN" altLang="en-US" dirty="0" smtClean="0"/>
              <a:t>幼儿园对民间</a:t>
            </a:r>
            <a:r>
              <a:rPr lang="zh-CN" altLang="en-US" dirty="0"/>
              <a:t>游戏课程开展的态度和实际开展情况。</a:t>
            </a:r>
          </a:p>
          <a:p>
            <a:r>
              <a:rPr lang="en-US" altLang="zh-CN" dirty="0"/>
              <a:t>2.</a:t>
            </a:r>
            <a:r>
              <a:rPr lang="zh-CN" altLang="en-US" dirty="0"/>
              <a:t>通过查阅文献和田野调查，搜集整理本地域民间游戏案例，并进行整理、汇编。</a:t>
            </a:r>
          </a:p>
          <a:p>
            <a:r>
              <a:rPr lang="en-US" altLang="zh-CN" dirty="0"/>
              <a:t>3.</a:t>
            </a:r>
            <a:r>
              <a:rPr lang="zh-CN" altLang="en-US" dirty="0"/>
              <a:t>根据幼儿园的实际情况和幼儿身心发展水平，对整理后民间游戏实例进行改编，形成典型课程实施案例，开发游戏材料、创设游戏环境、探索课程实施途径，为民间游戏校本课程的构建积累课程资源。</a:t>
            </a:r>
          </a:p>
          <a:p>
            <a:r>
              <a:rPr lang="en-US" altLang="zh-CN" dirty="0"/>
              <a:t>4.</a:t>
            </a:r>
            <a:r>
              <a:rPr lang="zh-CN" altLang="en-US" dirty="0"/>
              <a:t>在学前游戏课程中加入民间游戏课程，形成民间游戏教学案例，总结经验，为下一阶段民间游戏校本课程的进一步完善做好铺垫</a:t>
            </a:r>
            <a:r>
              <a:rPr lang="zh-CN" altLang="en-US" dirty="0" smtClean="0"/>
              <a:t>。</a:t>
            </a:r>
            <a:endParaRPr lang="en-US" altLang="zh-CN" dirty="0" smtClean="0"/>
          </a:p>
          <a:p>
            <a:r>
              <a:rPr lang="zh-CN" altLang="en-US" dirty="0" smtClean="0">
                <a:solidFill>
                  <a:srgbClr val="FF0000"/>
                </a:solidFill>
              </a:rPr>
              <a:t>操作方式：通过、</a:t>
            </a:r>
            <a:r>
              <a:rPr lang="zh-CN" altLang="en-US" dirty="0" smtClean="0">
                <a:solidFill>
                  <a:srgbClr val="FF0000"/>
                </a:solidFill>
              </a:rPr>
              <a:t>根据</a:t>
            </a:r>
            <a:r>
              <a:rPr lang="en-US" altLang="zh-CN" dirty="0" smtClean="0">
                <a:solidFill>
                  <a:srgbClr val="FF0000"/>
                </a:solidFill>
              </a:rPr>
              <a:t>….</a:t>
            </a:r>
            <a:r>
              <a:rPr lang="zh-CN" altLang="en-US" dirty="0" smtClean="0">
                <a:solidFill>
                  <a:srgbClr val="FF0000"/>
                </a:solidFill>
              </a:rPr>
              <a:t>手段、途径、形式</a:t>
            </a:r>
            <a:r>
              <a:rPr lang="en-US" altLang="zh-CN" dirty="0" smtClean="0">
                <a:solidFill>
                  <a:srgbClr val="FF0000"/>
                </a:solidFill>
              </a:rPr>
              <a:t>……</a:t>
            </a:r>
            <a:r>
              <a:rPr lang="zh-CN" altLang="en-US" dirty="0" smtClean="0">
                <a:solidFill>
                  <a:srgbClr val="FF0000"/>
                </a:solidFill>
              </a:rPr>
              <a:t>来完成哪些任务</a:t>
            </a:r>
            <a:r>
              <a:rPr lang="en-US" altLang="zh-CN" dirty="0" smtClean="0">
                <a:solidFill>
                  <a:srgbClr val="FF0000"/>
                </a:solidFill>
              </a:rPr>
              <a:t>…</a:t>
            </a:r>
            <a:endParaRPr lang="zh-CN" altLang="en-US" dirty="0">
              <a:solidFill>
                <a:srgbClr val="FF0000"/>
              </a:solidFill>
            </a:endParaRPr>
          </a:p>
          <a:p>
            <a:endParaRPr lang="zh-CN" altLang="en-US" dirty="0"/>
          </a:p>
        </p:txBody>
      </p:sp>
      <p:sp>
        <p:nvSpPr>
          <p:cNvPr id="4" name="标题 4"/>
          <p:cNvSpPr>
            <a:spLocks noGrp="1"/>
          </p:cNvSpPr>
          <p:nvPr>
            <p:ph type="title"/>
          </p:nvPr>
        </p:nvSpPr>
        <p:spPr>
          <a:xfrm>
            <a:off x="1024128" y="1042416"/>
            <a:ext cx="11091672" cy="797270"/>
          </a:xfrm>
        </p:spPr>
        <p:txBody>
          <a:bodyPr>
            <a:normAutofit fontScale="90000"/>
          </a:bodyPr>
          <a:lstStyle/>
          <a:p>
            <a:r>
              <a:rPr lang="en-US" altLang="zh-CN" sz="3100" dirty="0"/>
              <a:t>3. </a:t>
            </a:r>
            <a:r>
              <a:rPr lang="zh-CN" altLang="en-US" sz="3100" dirty="0"/>
              <a:t>课题主要研究目标、内容、方案和进度及拟解决的关键问题</a:t>
            </a:r>
            <a:r>
              <a:rPr lang="zh-CN" altLang="en-US" dirty="0"/>
              <a:t/>
            </a:r>
            <a:br>
              <a:rPr lang="zh-CN" altLang="en-US" dirty="0"/>
            </a:br>
            <a:endParaRPr lang="zh-CN" altLang="en-US" dirty="0"/>
          </a:p>
        </p:txBody>
      </p:sp>
    </p:spTree>
    <p:extLst>
      <p:ext uri="{BB962C8B-B14F-4D97-AF65-F5344CB8AC3E}">
        <p14:creationId xmlns:p14="http://schemas.microsoft.com/office/powerpoint/2010/main" val="2547399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62000" y="1872343"/>
            <a:ext cx="10580914" cy="4437017"/>
          </a:xfrm>
        </p:spPr>
        <p:txBody>
          <a:bodyPr>
            <a:noAutofit/>
          </a:bodyPr>
          <a:lstStyle/>
          <a:p>
            <a:r>
              <a:rPr lang="en-US" altLang="zh-CN" sz="2400" dirty="0" smtClean="0"/>
              <a:t>3.3</a:t>
            </a:r>
            <a:r>
              <a:rPr lang="zh-CN" altLang="en-US" sz="2400" dirty="0" smtClean="0"/>
              <a:t>研究</a:t>
            </a:r>
            <a:r>
              <a:rPr lang="zh-CN" altLang="en-US" sz="2400" dirty="0" smtClean="0"/>
              <a:t>方法</a:t>
            </a:r>
            <a:endParaRPr lang="en-US" altLang="zh-CN" sz="2400" dirty="0" smtClean="0"/>
          </a:p>
          <a:p>
            <a:pPr marL="0" indent="0">
              <a:buNone/>
            </a:pPr>
            <a:r>
              <a:rPr lang="en-US" altLang="zh-CN" sz="2400" dirty="0" smtClean="0"/>
              <a:t>3.3.1</a:t>
            </a:r>
            <a:r>
              <a:rPr lang="zh-CN" altLang="en-US" sz="2400" dirty="0" smtClean="0"/>
              <a:t>研究方法：定性研究和定量研究</a:t>
            </a:r>
            <a:endParaRPr lang="en-US" altLang="zh-CN" sz="2400" dirty="0" smtClean="0"/>
          </a:p>
          <a:p>
            <a:pPr marL="0" indent="0">
              <a:buNone/>
            </a:pPr>
            <a:endParaRPr lang="en-US" altLang="zh-CN" sz="2400" dirty="0" smtClean="0"/>
          </a:p>
          <a:p>
            <a:pPr marL="0" indent="0">
              <a:buNone/>
            </a:pPr>
            <a:r>
              <a:rPr lang="en-US" altLang="zh-CN" sz="2400" dirty="0" smtClean="0"/>
              <a:t>1</a:t>
            </a:r>
            <a:r>
              <a:rPr lang="en-US" altLang="zh-CN" sz="2400" dirty="0"/>
              <a:t>.</a:t>
            </a:r>
            <a:r>
              <a:rPr lang="zh-CN" altLang="en-US" sz="2400" dirty="0">
                <a:solidFill>
                  <a:srgbClr val="FF0000"/>
                </a:solidFill>
              </a:rPr>
              <a:t>定性</a:t>
            </a:r>
            <a:r>
              <a:rPr lang="zh-CN" altLang="en-US" sz="2400" dirty="0" smtClean="0">
                <a:solidFill>
                  <a:srgbClr val="FF0000"/>
                </a:solidFill>
              </a:rPr>
              <a:t>研究</a:t>
            </a:r>
            <a:r>
              <a:rPr lang="zh-CN" altLang="en-US" sz="2400" dirty="0" smtClean="0"/>
              <a:t>指</a:t>
            </a:r>
            <a:r>
              <a:rPr lang="zh-CN" altLang="en-US" sz="2400" dirty="0"/>
              <a:t>的是从性质上进行研究的一种方法。定性研究是研究者用来定义问题或处理问题的途径，它是揭示事物性质的一种市场研究方法</a:t>
            </a:r>
            <a:r>
              <a:rPr lang="zh-CN" altLang="en-US" sz="2400" dirty="0" smtClean="0"/>
              <a:t>。</a:t>
            </a:r>
            <a:endParaRPr lang="en-US" altLang="zh-CN" sz="2400" dirty="0" smtClean="0"/>
          </a:p>
          <a:p>
            <a:pPr marL="0" indent="0">
              <a:buNone/>
            </a:pPr>
            <a:r>
              <a:rPr lang="en-US" altLang="zh-CN" sz="2400" dirty="0" smtClean="0"/>
              <a:t>2</a:t>
            </a:r>
            <a:r>
              <a:rPr lang="en-US" altLang="zh-CN" sz="2400" dirty="0"/>
              <a:t>.</a:t>
            </a:r>
            <a:r>
              <a:rPr lang="zh-CN" altLang="en-US" sz="2400" dirty="0">
                <a:solidFill>
                  <a:srgbClr val="FF0000"/>
                </a:solidFill>
              </a:rPr>
              <a:t>定量研究</a:t>
            </a:r>
            <a:r>
              <a:rPr lang="zh-CN" altLang="en-US" sz="2400" dirty="0"/>
              <a:t>指的是从数量上进行研究的方法</a:t>
            </a:r>
            <a:r>
              <a:rPr lang="zh-CN" altLang="en-US" sz="2400" dirty="0" smtClean="0"/>
              <a:t>。</a:t>
            </a:r>
            <a:r>
              <a:rPr lang="zh-CN" altLang="en-US" sz="2400" dirty="0" smtClean="0">
                <a:solidFill>
                  <a:srgbClr val="FF0000"/>
                </a:solidFill>
              </a:rPr>
              <a:t>用数据说话。</a:t>
            </a:r>
            <a:endParaRPr lang="zh-CN" altLang="en-US" sz="2400" dirty="0">
              <a:solidFill>
                <a:srgbClr val="FF0000"/>
              </a:solidFill>
            </a:endParaRPr>
          </a:p>
          <a:p>
            <a:pPr marL="0" indent="0">
              <a:buNone/>
            </a:pPr>
            <a:r>
              <a:rPr lang="zh-CN" altLang="en-US" sz="2400" dirty="0"/>
              <a:t> </a:t>
            </a:r>
          </a:p>
          <a:p>
            <a:pPr marL="0" indent="0">
              <a:buNone/>
            </a:pPr>
            <a:r>
              <a:rPr lang="zh-CN" altLang="en-US" sz="2400" dirty="0" smtClean="0"/>
              <a:t>如果</a:t>
            </a:r>
            <a:r>
              <a:rPr lang="zh-CN" altLang="en-US" sz="2400" dirty="0"/>
              <a:t>说定量研究解决“是什么”的问题，那么定性研究解决的就是“为什么”的问题</a:t>
            </a:r>
            <a:r>
              <a:rPr lang="zh-CN" altLang="en-US" sz="2400" dirty="0" smtClean="0"/>
              <a:t>。</a:t>
            </a:r>
            <a:endParaRPr lang="zh-CN" altLang="en-US" sz="2400" dirty="0"/>
          </a:p>
        </p:txBody>
      </p:sp>
      <p:sp>
        <p:nvSpPr>
          <p:cNvPr id="4" name="标题 4"/>
          <p:cNvSpPr>
            <a:spLocks noGrp="1"/>
          </p:cNvSpPr>
          <p:nvPr>
            <p:ph type="title"/>
          </p:nvPr>
        </p:nvSpPr>
        <p:spPr>
          <a:xfrm>
            <a:off x="1024127" y="585216"/>
            <a:ext cx="10199043" cy="938784"/>
          </a:xfrm>
        </p:spPr>
        <p:txBody>
          <a:bodyPr>
            <a:normAutofit fontScale="90000"/>
          </a:bodyPr>
          <a:lstStyle/>
          <a:p>
            <a:r>
              <a:rPr lang="en-US" altLang="zh-CN" sz="3100" dirty="0"/>
              <a:t>3. </a:t>
            </a:r>
            <a:r>
              <a:rPr lang="zh-CN" altLang="en-US" sz="3100" dirty="0"/>
              <a:t>课题主要研究目标、内容、方案和进度及拟解决的关键问题</a:t>
            </a:r>
            <a:r>
              <a:rPr lang="zh-CN" altLang="en-US" dirty="0"/>
              <a:t/>
            </a:r>
            <a:br>
              <a:rPr lang="zh-CN" altLang="en-US" dirty="0"/>
            </a:br>
            <a:endParaRPr lang="zh-CN" altLang="en-US" dirty="0"/>
          </a:p>
        </p:txBody>
      </p:sp>
    </p:spTree>
    <p:extLst>
      <p:ext uri="{BB962C8B-B14F-4D97-AF65-F5344CB8AC3E}">
        <p14:creationId xmlns:p14="http://schemas.microsoft.com/office/powerpoint/2010/main" val="3416913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7786" y="824702"/>
            <a:ext cx="9720072" cy="829927"/>
          </a:xfrm>
        </p:spPr>
        <p:txBody>
          <a:bodyPr/>
          <a:lstStyle/>
          <a:p>
            <a:r>
              <a:rPr lang="zh-CN" altLang="en-US" dirty="0" smtClean="0"/>
              <a:t>校级课题论证</a:t>
            </a:r>
            <a:endParaRPr lang="zh-CN" altLang="en-US" dirty="0"/>
          </a:p>
        </p:txBody>
      </p:sp>
      <p:sp>
        <p:nvSpPr>
          <p:cNvPr id="3" name="内容占位符 2"/>
          <p:cNvSpPr>
            <a:spLocks noGrp="1"/>
          </p:cNvSpPr>
          <p:nvPr>
            <p:ph idx="1"/>
          </p:nvPr>
        </p:nvSpPr>
        <p:spPr>
          <a:xfrm>
            <a:off x="1040457" y="1654629"/>
            <a:ext cx="10884843" cy="5029200"/>
          </a:xfrm>
        </p:spPr>
        <p:txBody>
          <a:bodyPr>
            <a:noAutofit/>
          </a:bodyPr>
          <a:lstStyle/>
          <a:p>
            <a:r>
              <a:rPr lang="zh-CN" altLang="en-US" sz="2400" dirty="0" smtClean="0"/>
              <a:t>校级课题论证结构</a:t>
            </a:r>
            <a:endParaRPr lang="en-US" altLang="zh-CN" sz="2400" dirty="0" smtClean="0"/>
          </a:p>
          <a:p>
            <a:r>
              <a:rPr lang="en-US" altLang="zh-CN" sz="2400" dirty="0" smtClean="0">
                <a:solidFill>
                  <a:srgbClr val="FF0000"/>
                </a:solidFill>
              </a:rPr>
              <a:t>1.</a:t>
            </a:r>
            <a:r>
              <a:rPr lang="zh-CN" altLang="en-US" sz="2400" dirty="0" smtClean="0"/>
              <a:t>课题的核心概念及其界定</a:t>
            </a:r>
            <a:endParaRPr lang="en-US" altLang="zh-CN" sz="2400" dirty="0" smtClean="0"/>
          </a:p>
          <a:p>
            <a:r>
              <a:rPr lang="en-US" altLang="zh-CN" sz="2400" dirty="0" smtClean="0">
                <a:solidFill>
                  <a:srgbClr val="FF0000"/>
                </a:solidFill>
              </a:rPr>
              <a:t>2.</a:t>
            </a:r>
            <a:r>
              <a:rPr lang="zh-CN" altLang="en-US" sz="2400" dirty="0" smtClean="0"/>
              <a:t>本课题的研究意义及其国内外同类研究现状</a:t>
            </a:r>
            <a:endParaRPr lang="en-US" altLang="zh-CN" sz="2400" dirty="0" smtClean="0"/>
          </a:p>
          <a:p>
            <a:r>
              <a:rPr lang="en-US" altLang="zh-CN" sz="2400" dirty="0" smtClean="0">
                <a:solidFill>
                  <a:srgbClr val="FF0000"/>
                </a:solidFill>
              </a:rPr>
              <a:t>3.</a:t>
            </a:r>
            <a:r>
              <a:rPr lang="zh-CN" altLang="en-US" sz="2400" dirty="0">
                <a:solidFill>
                  <a:srgbClr val="FF0000"/>
                </a:solidFill>
              </a:rPr>
              <a:t> </a:t>
            </a:r>
            <a:r>
              <a:rPr lang="zh-CN" altLang="en-US" sz="2400" dirty="0" smtClean="0"/>
              <a:t>课题</a:t>
            </a:r>
            <a:r>
              <a:rPr lang="zh-CN" altLang="en-US" sz="2400" dirty="0"/>
              <a:t>主要研究目标、内容、方案和进度及拟解决的关键</a:t>
            </a:r>
            <a:r>
              <a:rPr lang="zh-CN" altLang="en-US" sz="2400" dirty="0" smtClean="0"/>
              <a:t>问题</a:t>
            </a:r>
            <a:endParaRPr lang="en-US" altLang="zh-CN" sz="2400" dirty="0" smtClean="0"/>
          </a:p>
          <a:p>
            <a:r>
              <a:rPr lang="en-US" altLang="zh-CN" sz="2400" dirty="0" smtClean="0">
                <a:solidFill>
                  <a:srgbClr val="FF0000"/>
                </a:solidFill>
              </a:rPr>
              <a:t>4.</a:t>
            </a:r>
            <a:r>
              <a:rPr lang="zh-CN" altLang="en-US" sz="2400" dirty="0"/>
              <a:t>与本课题有关的工作条件（包括研究工作基础、实验条件等人、财、物的条件</a:t>
            </a:r>
            <a:r>
              <a:rPr lang="zh-CN" altLang="en-US" sz="2400" dirty="0" smtClean="0"/>
              <a:t>）</a:t>
            </a:r>
            <a:endParaRPr lang="en-US" altLang="zh-CN" sz="2400" dirty="0" smtClean="0"/>
          </a:p>
          <a:p>
            <a:r>
              <a:rPr lang="en-US" altLang="zh-CN" sz="2400" dirty="0" smtClean="0">
                <a:solidFill>
                  <a:srgbClr val="FF0000"/>
                </a:solidFill>
              </a:rPr>
              <a:t>5.</a:t>
            </a:r>
            <a:r>
              <a:rPr lang="zh-CN" altLang="en-US" sz="2400" dirty="0"/>
              <a:t> </a:t>
            </a:r>
            <a:r>
              <a:rPr lang="zh-CN" altLang="en-US" sz="2400" dirty="0" smtClean="0"/>
              <a:t>预期</a:t>
            </a:r>
            <a:r>
              <a:rPr lang="zh-CN" altLang="en-US" sz="2400" dirty="0"/>
              <a:t>成果、成果应用去向和</a:t>
            </a:r>
            <a:r>
              <a:rPr lang="zh-CN" altLang="en-US" sz="2400" dirty="0" smtClean="0"/>
              <a:t>效益</a:t>
            </a:r>
            <a:endParaRPr lang="en-US" altLang="zh-CN" sz="2400" dirty="0" smtClean="0"/>
          </a:p>
          <a:p>
            <a:r>
              <a:rPr lang="en-US" altLang="zh-CN" sz="2400" dirty="0" smtClean="0"/>
              <a:t>6.</a:t>
            </a:r>
            <a:r>
              <a:rPr lang="zh-CN" altLang="en-US" sz="2400" dirty="0"/>
              <a:t> </a:t>
            </a:r>
            <a:r>
              <a:rPr lang="zh-CN" altLang="en-US" sz="2400" dirty="0" smtClean="0"/>
              <a:t>经费预算</a:t>
            </a:r>
            <a:endParaRPr lang="en-US" altLang="zh-CN" sz="2400" dirty="0" smtClean="0"/>
          </a:p>
          <a:p>
            <a:r>
              <a:rPr lang="en-US" altLang="zh-CN" sz="2400" dirty="0" smtClean="0"/>
              <a:t>7.</a:t>
            </a:r>
            <a:r>
              <a:rPr lang="zh-CN" altLang="en-US" sz="2400" dirty="0"/>
              <a:t> </a:t>
            </a:r>
            <a:r>
              <a:rPr lang="zh-CN" altLang="en-US" sz="2400" dirty="0" smtClean="0"/>
              <a:t>课题</a:t>
            </a:r>
            <a:r>
              <a:rPr lang="zh-CN" altLang="en-US" sz="2400" dirty="0"/>
              <a:t>负责人近三年来承担的研究</a:t>
            </a:r>
            <a:r>
              <a:rPr lang="zh-CN" altLang="en-US" sz="2400" dirty="0" smtClean="0"/>
              <a:t>项目</a:t>
            </a:r>
            <a:endParaRPr lang="en-US" altLang="zh-CN" sz="2400" dirty="0" smtClean="0"/>
          </a:p>
          <a:p>
            <a:r>
              <a:rPr lang="en-US" altLang="zh-CN" sz="2400" dirty="0" smtClean="0"/>
              <a:t>8.</a:t>
            </a:r>
            <a:r>
              <a:rPr lang="zh-CN" altLang="en-US" sz="2400" dirty="0"/>
              <a:t> </a:t>
            </a:r>
            <a:r>
              <a:rPr lang="zh-CN" altLang="en-US" sz="2400" dirty="0" smtClean="0"/>
              <a:t>课题</a:t>
            </a:r>
            <a:r>
              <a:rPr lang="zh-CN" altLang="en-US" sz="2400" dirty="0"/>
              <a:t>负责人代表性的成果</a:t>
            </a:r>
          </a:p>
        </p:txBody>
      </p:sp>
      <p:sp>
        <p:nvSpPr>
          <p:cNvPr id="4" name="左大括号 3"/>
          <p:cNvSpPr/>
          <p:nvPr/>
        </p:nvSpPr>
        <p:spPr>
          <a:xfrm>
            <a:off x="844514" y="2275114"/>
            <a:ext cx="195943" cy="362494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extLst>
      <p:ext uri="{BB962C8B-B14F-4D97-AF65-F5344CB8AC3E}">
        <p14:creationId xmlns:p14="http://schemas.microsoft.com/office/powerpoint/2010/main" val="4355747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1839685"/>
            <a:ext cx="9720073" cy="4887685"/>
          </a:xfrm>
        </p:spPr>
        <p:txBody>
          <a:bodyPr>
            <a:normAutofit lnSpcReduction="10000"/>
          </a:bodyPr>
          <a:lstStyle/>
          <a:p>
            <a:r>
              <a:rPr lang="en-US" altLang="zh-CN" dirty="0" smtClean="0"/>
              <a:t>3.3.2</a:t>
            </a:r>
            <a:r>
              <a:rPr lang="zh-CN" altLang="en-US" dirty="0" smtClean="0"/>
              <a:t>常用研究方法</a:t>
            </a:r>
            <a:endParaRPr lang="en-US" altLang="zh-CN" dirty="0" smtClean="0"/>
          </a:p>
          <a:p>
            <a:r>
              <a:rPr lang="en-US" altLang="zh-CN" dirty="0" smtClean="0"/>
              <a:t>1.</a:t>
            </a:r>
            <a:r>
              <a:rPr lang="zh-CN" altLang="en-US" dirty="0" smtClean="0"/>
              <a:t>观察法   观察提纲</a:t>
            </a:r>
            <a:endParaRPr lang="en-US" altLang="zh-CN" dirty="0" smtClean="0"/>
          </a:p>
          <a:p>
            <a:r>
              <a:rPr lang="en-US" altLang="zh-CN" dirty="0" smtClean="0">
                <a:solidFill>
                  <a:srgbClr val="FF0000"/>
                </a:solidFill>
              </a:rPr>
              <a:t>2.</a:t>
            </a:r>
            <a:r>
              <a:rPr lang="zh-CN" altLang="en-US" dirty="0" smtClean="0">
                <a:solidFill>
                  <a:srgbClr val="FF0000"/>
                </a:solidFill>
              </a:rPr>
              <a:t>调查法</a:t>
            </a:r>
            <a:r>
              <a:rPr lang="zh-CN" altLang="en-US" dirty="0" smtClean="0"/>
              <a:t>   问卷调查法 、访谈调查法、实地调查法</a:t>
            </a:r>
            <a:endParaRPr lang="en-US" altLang="zh-CN" dirty="0" smtClean="0"/>
          </a:p>
          <a:p>
            <a:r>
              <a:rPr lang="en-US" altLang="zh-CN" dirty="0" smtClean="0"/>
              <a:t>3.</a:t>
            </a:r>
            <a:r>
              <a:rPr lang="zh-CN" altLang="en-US" dirty="0" smtClean="0"/>
              <a:t>测验法   量表</a:t>
            </a:r>
            <a:endParaRPr lang="en-US" altLang="zh-CN" dirty="0" smtClean="0"/>
          </a:p>
          <a:p>
            <a:r>
              <a:rPr lang="en-US" altLang="zh-CN" dirty="0" smtClean="0">
                <a:solidFill>
                  <a:srgbClr val="FF0000"/>
                </a:solidFill>
              </a:rPr>
              <a:t>4.</a:t>
            </a:r>
            <a:r>
              <a:rPr lang="zh-CN" altLang="en-US" dirty="0" smtClean="0">
                <a:solidFill>
                  <a:srgbClr val="FF0000"/>
                </a:solidFill>
              </a:rPr>
              <a:t>行动</a:t>
            </a:r>
            <a:r>
              <a:rPr lang="zh-CN" altLang="en-US" dirty="0">
                <a:solidFill>
                  <a:srgbClr val="FF0000"/>
                </a:solidFill>
              </a:rPr>
              <a:t>研究法： </a:t>
            </a:r>
            <a:r>
              <a:rPr lang="zh-CN" altLang="en-US" dirty="0"/>
              <a:t>行动研究法是一种适应小范围内教育改革的探索性的研究方法，其目的不在于建立理论、归纳规律，而是针对教育活动和教育实践中的问题，在行动研究中不断地探索、改进改进工作，解决教育实际问题。行动研究将改革行动与研究工作相结合，与教育实践的具体改革行动紧密相连。（特点是边执行、边评价、边修改）。</a:t>
            </a:r>
            <a:endParaRPr lang="en-US" altLang="zh-CN" dirty="0" smtClean="0"/>
          </a:p>
          <a:p>
            <a:r>
              <a:rPr lang="en-US" altLang="zh-CN" dirty="0" smtClean="0">
                <a:solidFill>
                  <a:srgbClr val="FF0000"/>
                </a:solidFill>
              </a:rPr>
              <a:t>5.</a:t>
            </a:r>
            <a:r>
              <a:rPr lang="zh-CN" altLang="en-US" dirty="0" smtClean="0">
                <a:solidFill>
                  <a:srgbClr val="FF0000"/>
                </a:solidFill>
              </a:rPr>
              <a:t>文献法</a:t>
            </a:r>
            <a:endParaRPr lang="en-US" altLang="zh-CN" dirty="0" smtClean="0">
              <a:solidFill>
                <a:srgbClr val="FF0000"/>
              </a:solidFill>
            </a:endParaRPr>
          </a:p>
          <a:p>
            <a:r>
              <a:rPr lang="en-US" altLang="zh-CN" dirty="0" smtClean="0">
                <a:solidFill>
                  <a:srgbClr val="FF0000"/>
                </a:solidFill>
              </a:rPr>
              <a:t>6.</a:t>
            </a:r>
            <a:r>
              <a:rPr lang="zh-CN" altLang="en-US" dirty="0" smtClean="0">
                <a:solidFill>
                  <a:srgbClr val="FF0000"/>
                </a:solidFill>
              </a:rPr>
              <a:t>个案研究法</a:t>
            </a:r>
            <a:endParaRPr lang="en-US" altLang="zh-CN" dirty="0" smtClean="0">
              <a:solidFill>
                <a:srgbClr val="FF0000"/>
              </a:solidFill>
            </a:endParaRPr>
          </a:p>
          <a:p>
            <a:r>
              <a:rPr lang="en-US" altLang="zh-CN" dirty="0" smtClean="0"/>
              <a:t>7.</a:t>
            </a:r>
            <a:r>
              <a:rPr lang="zh-CN" altLang="en-US" dirty="0" smtClean="0"/>
              <a:t>实验法    </a:t>
            </a:r>
            <a:r>
              <a:rPr lang="en-US" altLang="zh-CN" dirty="0" smtClean="0"/>
              <a:t>8.</a:t>
            </a:r>
            <a:r>
              <a:rPr lang="zh-CN" altLang="en-US" dirty="0" smtClean="0"/>
              <a:t>比较研究法   </a:t>
            </a:r>
            <a:r>
              <a:rPr lang="en-US" altLang="zh-CN" dirty="0" smtClean="0"/>
              <a:t>9.</a:t>
            </a:r>
            <a:r>
              <a:rPr lang="zh-CN" altLang="en-US" dirty="0" smtClean="0"/>
              <a:t>经验总结法</a:t>
            </a:r>
            <a:endParaRPr lang="zh-CN" altLang="en-US" dirty="0"/>
          </a:p>
        </p:txBody>
      </p:sp>
      <p:sp>
        <p:nvSpPr>
          <p:cNvPr id="4" name="标题 4"/>
          <p:cNvSpPr>
            <a:spLocks noGrp="1"/>
          </p:cNvSpPr>
          <p:nvPr>
            <p:ph type="title"/>
          </p:nvPr>
        </p:nvSpPr>
        <p:spPr>
          <a:xfrm>
            <a:off x="1024128" y="879130"/>
            <a:ext cx="10732443" cy="840813"/>
          </a:xfrm>
        </p:spPr>
        <p:txBody>
          <a:bodyPr>
            <a:normAutofit/>
          </a:bodyPr>
          <a:lstStyle/>
          <a:p>
            <a:r>
              <a:rPr lang="en-US" altLang="zh-CN" sz="2800" dirty="0"/>
              <a:t>3. </a:t>
            </a:r>
            <a:r>
              <a:rPr lang="zh-CN" altLang="en-US" sz="2800" dirty="0"/>
              <a:t>课题主要研究目标、内容、方案和进度及拟解决的关键问题</a:t>
            </a:r>
            <a:br>
              <a:rPr lang="zh-CN" altLang="en-US" sz="2800" dirty="0"/>
            </a:br>
            <a:endParaRPr lang="zh-CN" altLang="en-US" sz="2800" dirty="0"/>
          </a:p>
        </p:txBody>
      </p:sp>
    </p:spTree>
    <p:extLst>
      <p:ext uri="{BB962C8B-B14F-4D97-AF65-F5344CB8AC3E}">
        <p14:creationId xmlns:p14="http://schemas.microsoft.com/office/powerpoint/2010/main" val="34183417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2492829"/>
            <a:ext cx="9720073" cy="3015342"/>
          </a:xfrm>
        </p:spPr>
        <p:txBody>
          <a:bodyPr>
            <a:normAutofit/>
          </a:bodyPr>
          <a:lstStyle/>
          <a:p>
            <a:r>
              <a:rPr lang="zh-CN" altLang="en-US" dirty="0"/>
              <a:t> </a:t>
            </a:r>
            <a:r>
              <a:rPr lang="en-US" altLang="zh-CN" dirty="0" smtClean="0"/>
              <a:t>3.3.3</a:t>
            </a:r>
            <a:r>
              <a:rPr lang="zh-CN" altLang="en-US" dirty="0" smtClean="0"/>
              <a:t>存在的问题</a:t>
            </a:r>
            <a:endParaRPr lang="en-US" altLang="zh-CN" dirty="0" smtClean="0"/>
          </a:p>
          <a:p>
            <a:r>
              <a:rPr lang="zh-CN" altLang="en-US" dirty="0" smtClean="0"/>
              <a:t>       </a:t>
            </a:r>
            <a:r>
              <a:rPr lang="zh-CN" altLang="en-US" sz="2400" dirty="0" smtClean="0"/>
              <a:t>方法</a:t>
            </a:r>
            <a:r>
              <a:rPr lang="zh-CN" altLang="en-US" sz="2400" dirty="0"/>
              <a:t>不宜多，切合本课题实际三四个即可，排列顺序为最主要的方法在前，次要方法靠后。</a:t>
            </a:r>
          </a:p>
          <a:p>
            <a:r>
              <a:rPr lang="zh-CN" altLang="en-US" sz="2400" dirty="0">
                <a:solidFill>
                  <a:srgbClr val="FF0000"/>
                </a:solidFill>
              </a:rPr>
              <a:t>    </a:t>
            </a:r>
            <a:r>
              <a:rPr lang="zh-CN" altLang="en-US" sz="2400" dirty="0" smtClean="0">
                <a:solidFill>
                  <a:srgbClr val="FF0000"/>
                </a:solidFill>
              </a:rPr>
              <a:t>  不是</a:t>
            </a:r>
            <a:r>
              <a:rPr lang="zh-CN" altLang="en-US" sz="2400" dirty="0">
                <a:solidFill>
                  <a:srgbClr val="FF0000"/>
                </a:solidFill>
              </a:rPr>
              <a:t>对方法概念的解释</a:t>
            </a:r>
            <a:r>
              <a:rPr lang="zh-CN" altLang="en-US" sz="2400" dirty="0"/>
              <a:t>，而是要介绍你如何使用的研究</a:t>
            </a:r>
            <a:r>
              <a:rPr lang="zh-CN" altLang="en-US" sz="2400" dirty="0" smtClean="0"/>
              <a:t>方法。确定</a:t>
            </a:r>
            <a:r>
              <a:rPr lang="zh-CN" altLang="en-US" sz="2400" dirty="0"/>
              <a:t>研究方法时要叙述清楚“</a:t>
            </a:r>
            <a:r>
              <a:rPr lang="zh-CN" altLang="en-US" sz="2400" dirty="0">
                <a:solidFill>
                  <a:srgbClr val="FF0000"/>
                </a:solidFill>
              </a:rPr>
              <a:t>做些什么</a:t>
            </a:r>
            <a:r>
              <a:rPr lang="zh-CN" altLang="en-US" sz="2400" dirty="0"/>
              <a:t>”和“</a:t>
            </a:r>
            <a:r>
              <a:rPr lang="zh-CN" altLang="en-US" sz="2400" dirty="0">
                <a:solidFill>
                  <a:srgbClr val="FF0000"/>
                </a:solidFill>
              </a:rPr>
              <a:t>怎样做</a:t>
            </a:r>
            <a:r>
              <a:rPr lang="zh-CN" altLang="en-US" sz="2400" dirty="0"/>
              <a:t>”</a:t>
            </a:r>
            <a:r>
              <a:rPr lang="zh-CN" altLang="en-US" sz="2400" dirty="0" smtClean="0"/>
              <a:t>。</a:t>
            </a:r>
            <a:endParaRPr lang="en-US" altLang="zh-CN" sz="2400" dirty="0" smtClean="0"/>
          </a:p>
          <a:p>
            <a:endParaRPr lang="zh-CN" altLang="en-US" sz="2400" dirty="0"/>
          </a:p>
        </p:txBody>
      </p:sp>
      <p:sp>
        <p:nvSpPr>
          <p:cNvPr id="4" name="标题 4"/>
          <p:cNvSpPr>
            <a:spLocks noGrp="1"/>
          </p:cNvSpPr>
          <p:nvPr>
            <p:ph type="title"/>
          </p:nvPr>
        </p:nvSpPr>
        <p:spPr>
          <a:xfrm>
            <a:off x="1024128" y="585216"/>
            <a:ext cx="10253472" cy="1499616"/>
          </a:xfrm>
        </p:spPr>
        <p:txBody>
          <a:bodyPr>
            <a:normAutofit/>
          </a:bodyPr>
          <a:lstStyle/>
          <a:p>
            <a:r>
              <a:rPr lang="en-US" altLang="zh-CN" sz="2800" dirty="0"/>
              <a:t>3. </a:t>
            </a:r>
            <a:r>
              <a:rPr lang="zh-CN" altLang="en-US" sz="2800" dirty="0"/>
              <a:t>课题主要研究目标、内容、方案和进度及拟解决的关键问题</a:t>
            </a:r>
            <a:br>
              <a:rPr lang="zh-CN" altLang="en-US" sz="2800" dirty="0"/>
            </a:br>
            <a:endParaRPr lang="zh-CN" altLang="en-US" sz="2800" dirty="0"/>
          </a:p>
        </p:txBody>
      </p:sp>
    </p:spTree>
    <p:extLst>
      <p:ext uri="{BB962C8B-B14F-4D97-AF65-F5344CB8AC3E}">
        <p14:creationId xmlns:p14="http://schemas.microsoft.com/office/powerpoint/2010/main" val="6498789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solidFill>
                  <a:srgbClr val="FF0000"/>
                </a:solidFill>
              </a:rPr>
              <a:t>例：孙梦辉</a:t>
            </a:r>
            <a:r>
              <a:rPr lang="en-US" altLang="zh-CN" dirty="0" smtClean="0">
                <a:solidFill>
                  <a:srgbClr val="FF0000"/>
                </a:solidFill>
              </a:rPr>
              <a:t>《</a:t>
            </a:r>
            <a:r>
              <a:rPr lang="zh-CN" altLang="en-US" dirty="0">
                <a:solidFill>
                  <a:srgbClr val="FF0000"/>
                </a:solidFill>
              </a:rPr>
              <a:t>高职院校大学生社团的建设与发展的研究</a:t>
            </a:r>
            <a:r>
              <a:rPr lang="en-US" altLang="zh-CN" dirty="0" smtClean="0">
                <a:solidFill>
                  <a:srgbClr val="FF0000"/>
                </a:solidFill>
              </a:rPr>
              <a:t>》</a:t>
            </a:r>
            <a:r>
              <a:rPr lang="zh-CN" altLang="en-US" dirty="0" smtClean="0">
                <a:solidFill>
                  <a:srgbClr val="FF0000"/>
                </a:solidFill>
              </a:rPr>
              <a:t>河北省教科所课题</a:t>
            </a:r>
            <a:endParaRPr lang="en-US" altLang="zh-CN" dirty="0" smtClean="0">
              <a:solidFill>
                <a:srgbClr val="FF0000"/>
              </a:solidFill>
            </a:endParaRPr>
          </a:p>
          <a:p>
            <a:r>
              <a:rPr lang="zh-CN" altLang="en-US" dirty="0" smtClean="0"/>
              <a:t>研究</a:t>
            </a:r>
            <a:r>
              <a:rPr lang="zh-CN" altLang="en-US" dirty="0"/>
              <a:t>方法：</a:t>
            </a:r>
          </a:p>
          <a:p>
            <a:r>
              <a:rPr lang="en-US" altLang="zh-CN" dirty="0"/>
              <a:t>(1)</a:t>
            </a:r>
            <a:r>
              <a:rPr lang="zh-CN" altLang="en-US" dirty="0"/>
              <a:t>文献研究法</a:t>
            </a:r>
            <a:r>
              <a:rPr lang="en-US" altLang="zh-CN" dirty="0"/>
              <a:t>:</a:t>
            </a:r>
            <a:r>
              <a:rPr lang="zh-CN" altLang="en-US" dirty="0"/>
              <a:t>查阅相关论文、期刊、专著，了解国家政策</a:t>
            </a:r>
            <a:r>
              <a:rPr lang="en-US" altLang="zh-CN" dirty="0"/>
              <a:t>,</a:t>
            </a:r>
            <a:r>
              <a:rPr lang="zh-CN" altLang="en-US" dirty="0"/>
              <a:t>对本课题进行全面的了解。同时对这些信息分析、整理、归纳</a:t>
            </a:r>
            <a:r>
              <a:rPr lang="en-US" altLang="zh-CN" dirty="0"/>
              <a:t>,</a:t>
            </a:r>
            <a:r>
              <a:rPr lang="zh-CN" altLang="en-US" dirty="0"/>
              <a:t>对近年来髙职院校学生社团的管理和发展的成果进行梳理</a:t>
            </a:r>
            <a:r>
              <a:rPr lang="en-US" altLang="zh-CN" dirty="0"/>
              <a:t>,</a:t>
            </a:r>
            <a:r>
              <a:rPr lang="zh-CN" altLang="en-US" dirty="0"/>
              <a:t>进而将其运用于本课题的研究。</a:t>
            </a:r>
          </a:p>
          <a:p>
            <a:r>
              <a:rPr lang="en-US" altLang="zh-CN" dirty="0"/>
              <a:t>(2)</a:t>
            </a:r>
            <a:r>
              <a:rPr lang="zh-CN" altLang="en-US" dirty="0"/>
              <a:t>问卷调查法</a:t>
            </a:r>
            <a:r>
              <a:rPr lang="en-US" altLang="zh-CN" dirty="0"/>
              <a:t>:</a:t>
            </a:r>
            <a:r>
              <a:rPr lang="zh-CN" altLang="en-US" dirty="0"/>
              <a:t>制定科学合理的调查问卷</a:t>
            </a:r>
            <a:r>
              <a:rPr lang="en-US" altLang="zh-CN" dirty="0"/>
              <a:t>,</a:t>
            </a:r>
            <a:r>
              <a:rPr lang="zh-CN" altLang="en-US" dirty="0"/>
              <a:t>对泊头职业学院的学生进行调查</a:t>
            </a:r>
            <a:r>
              <a:rPr lang="en-US" altLang="zh-CN" dirty="0"/>
              <a:t>,</a:t>
            </a:r>
            <a:r>
              <a:rPr lang="zh-CN" altLang="en-US" dirty="0"/>
              <a:t>为本文的写作提供重要的直接材料，并对收集到的调查问卷进行演泽、归纳、分析</a:t>
            </a:r>
            <a:r>
              <a:rPr lang="en-US" altLang="zh-CN" dirty="0"/>
              <a:t>,</a:t>
            </a:r>
            <a:r>
              <a:rPr lang="zh-CN" altLang="en-US" dirty="0"/>
              <a:t>掌握泊头职业学院社团管理状况的相关信息</a:t>
            </a:r>
            <a:r>
              <a:rPr lang="en-US" altLang="zh-CN" dirty="0"/>
              <a:t>,</a:t>
            </a:r>
            <a:r>
              <a:rPr lang="zh-CN" altLang="en-US" dirty="0"/>
              <a:t>为研究提供实践依据。</a:t>
            </a:r>
          </a:p>
          <a:p>
            <a:r>
              <a:rPr lang="en-US" altLang="zh-CN" dirty="0"/>
              <a:t>(3)</a:t>
            </a:r>
            <a:r>
              <a:rPr lang="zh-CN" altLang="en-US" dirty="0"/>
              <a:t>个案分析法</a:t>
            </a:r>
            <a:r>
              <a:rPr lang="en-US" altLang="zh-CN" dirty="0"/>
              <a:t>:</a:t>
            </a:r>
            <a:r>
              <a:rPr lang="zh-CN" altLang="en-US" dirty="0"/>
              <a:t>对泊头职业学院学生社团的建设与管理状况进行研究</a:t>
            </a:r>
            <a:r>
              <a:rPr lang="en-US" altLang="zh-CN" dirty="0"/>
              <a:t>,</a:t>
            </a:r>
            <a:r>
              <a:rPr lang="zh-CN" altLang="en-US" dirty="0"/>
              <a:t>探讨其存在的问题</a:t>
            </a:r>
            <a:r>
              <a:rPr lang="en-US" altLang="zh-CN" dirty="0"/>
              <a:t>,</a:t>
            </a:r>
            <a:r>
              <a:rPr lang="zh-CN" altLang="en-US" dirty="0"/>
              <a:t>分析原因并提出可行的对策。</a:t>
            </a:r>
          </a:p>
          <a:p>
            <a:endParaRPr lang="zh-CN" altLang="en-US" dirty="0"/>
          </a:p>
        </p:txBody>
      </p:sp>
      <p:sp>
        <p:nvSpPr>
          <p:cNvPr id="4" name="标题 4"/>
          <p:cNvSpPr>
            <a:spLocks noGrp="1"/>
          </p:cNvSpPr>
          <p:nvPr>
            <p:ph type="title"/>
          </p:nvPr>
        </p:nvSpPr>
        <p:spPr>
          <a:xfrm>
            <a:off x="1024127" y="585216"/>
            <a:ext cx="10275243" cy="1499616"/>
          </a:xfrm>
        </p:spPr>
        <p:txBody>
          <a:bodyPr>
            <a:normAutofit/>
          </a:bodyPr>
          <a:lstStyle/>
          <a:p>
            <a:r>
              <a:rPr lang="en-US" altLang="zh-CN" sz="2800" dirty="0"/>
              <a:t>3. </a:t>
            </a:r>
            <a:r>
              <a:rPr lang="zh-CN" altLang="en-US" sz="2800" dirty="0"/>
              <a:t>课题主要研究目标、内容、方案和进度及拟解决的关键问题</a:t>
            </a:r>
            <a:br>
              <a:rPr lang="zh-CN" altLang="en-US" sz="2800" dirty="0"/>
            </a:br>
            <a:endParaRPr lang="zh-CN" altLang="en-US" sz="2800" dirty="0"/>
          </a:p>
        </p:txBody>
      </p:sp>
    </p:spTree>
    <p:extLst>
      <p:ext uri="{BB962C8B-B14F-4D97-AF65-F5344CB8AC3E}">
        <p14:creationId xmlns:p14="http://schemas.microsoft.com/office/powerpoint/2010/main" val="3709244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p:cNvPicPr>
            <a:picLocks noGrp="1" noChangeAspect="1"/>
          </p:cNvPicPr>
          <p:nvPr>
            <p:ph idx="1"/>
          </p:nvPr>
        </p:nvPicPr>
        <p:blipFill>
          <a:blip r:embed="rId2"/>
          <a:stretch>
            <a:fillRect/>
          </a:stretch>
        </p:blipFill>
        <p:spPr>
          <a:xfrm>
            <a:off x="594579" y="2084832"/>
            <a:ext cx="6442409" cy="4022725"/>
          </a:xfrm>
          <a:prstGeom prst="rect">
            <a:avLst/>
          </a:prstGeom>
        </p:spPr>
      </p:pic>
      <p:sp>
        <p:nvSpPr>
          <p:cNvPr id="4" name="标题 4"/>
          <p:cNvSpPr>
            <a:spLocks noGrp="1"/>
          </p:cNvSpPr>
          <p:nvPr>
            <p:ph type="title"/>
          </p:nvPr>
        </p:nvSpPr>
        <p:spPr>
          <a:xfrm>
            <a:off x="1024127" y="585216"/>
            <a:ext cx="10362329" cy="1499616"/>
          </a:xfrm>
        </p:spPr>
        <p:txBody>
          <a:bodyPr>
            <a:normAutofit/>
          </a:bodyPr>
          <a:lstStyle/>
          <a:p>
            <a:r>
              <a:rPr lang="en-US" altLang="zh-CN" sz="2800" dirty="0"/>
              <a:t>3. </a:t>
            </a:r>
            <a:r>
              <a:rPr lang="zh-CN" altLang="en-US" sz="2800" dirty="0"/>
              <a:t>课题主要研究目标、内容、方案和进度及拟解决的关键问题</a:t>
            </a:r>
            <a:br>
              <a:rPr lang="zh-CN" altLang="en-US" sz="2800" dirty="0"/>
            </a:br>
            <a:endParaRPr lang="zh-CN" altLang="en-US" sz="2800" dirty="0"/>
          </a:p>
        </p:txBody>
      </p:sp>
      <p:pic>
        <p:nvPicPr>
          <p:cNvPr id="6" name="图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4285" y="1512653"/>
            <a:ext cx="2906485" cy="5167084"/>
          </a:xfrm>
          <a:prstGeom prst="rect">
            <a:avLst/>
          </a:prstGeom>
        </p:spPr>
      </p:pic>
    </p:spTree>
    <p:extLst>
      <p:ext uri="{BB962C8B-B14F-4D97-AF65-F5344CB8AC3E}">
        <p14:creationId xmlns:p14="http://schemas.microsoft.com/office/powerpoint/2010/main" val="1182862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40972" y="1785257"/>
            <a:ext cx="10602686" cy="5072743"/>
          </a:xfrm>
        </p:spPr>
        <p:txBody>
          <a:bodyPr>
            <a:normAutofit/>
          </a:bodyPr>
          <a:lstStyle/>
          <a:p>
            <a:r>
              <a:rPr lang="en-US" altLang="zh-CN" dirty="0" smtClean="0"/>
              <a:t>3.5</a:t>
            </a:r>
            <a:r>
              <a:rPr lang="zh-CN" altLang="en-US" dirty="0" smtClean="0"/>
              <a:t>研究的计划、进度</a:t>
            </a:r>
            <a:endParaRPr lang="en-US" altLang="zh-CN" dirty="0" smtClean="0"/>
          </a:p>
          <a:p>
            <a:endParaRPr lang="en-US" altLang="zh-CN" dirty="0" smtClean="0"/>
          </a:p>
          <a:p>
            <a:r>
              <a:rPr lang="en-US" altLang="zh-CN" dirty="0" smtClean="0"/>
              <a:t>1</a:t>
            </a:r>
            <a:r>
              <a:rPr lang="en-US" altLang="zh-CN" dirty="0"/>
              <a:t>.</a:t>
            </a:r>
            <a:r>
              <a:rPr lang="zh-CN" altLang="en-US" dirty="0"/>
              <a:t>准备阶段：（</a:t>
            </a:r>
            <a:r>
              <a:rPr lang="en-US" altLang="zh-CN" dirty="0"/>
              <a:t>2017</a:t>
            </a:r>
            <a:r>
              <a:rPr lang="zh-CN" altLang="en-US" dirty="0"/>
              <a:t>年</a:t>
            </a:r>
            <a:r>
              <a:rPr lang="en-US" altLang="zh-CN" dirty="0"/>
              <a:t>7</a:t>
            </a:r>
            <a:r>
              <a:rPr lang="zh-CN" altLang="en-US" dirty="0"/>
              <a:t>月</a:t>
            </a:r>
            <a:r>
              <a:rPr lang="en-US" altLang="zh-CN" dirty="0"/>
              <a:t>—2017</a:t>
            </a:r>
            <a:r>
              <a:rPr lang="zh-CN" altLang="en-US" dirty="0"/>
              <a:t>年</a:t>
            </a:r>
            <a:r>
              <a:rPr lang="en-US" altLang="zh-CN" dirty="0"/>
              <a:t>11</a:t>
            </a:r>
            <a:r>
              <a:rPr lang="zh-CN" altLang="en-US" dirty="0"/>
              <a:t>月）</a:t>
            </a:r>
          </a:p>
          <a:p>
            <a:r>
              <a:rPr lang="zh-CN" altLang="en-US" dirty="0"/>
              <a:t>（</a:t>
            </a:r>
            <a:r>
              <a:rPr lang="en-US" altLang="zh-CN" dirty="0"/>
              <a:t>1</a:t>
            </a:r>
            <a:r>
              <a:rPr lang="zh-CN" altLang="en-US" dirty="0"/>
              <a:t>）确定研究对象，明确教师分工，落实责任。</a:t>
            </a:r>
          </a:p>
          <a:p>
            <a:r>
              <a:rPr lang="zh-CN" altLang="en-US" dirty="0"/>
              <a:t>（</a:t>
            </a:r>
            <a:r>
              <a:rPr lang="en-US" altLang="zh-CN" dirty="0"/>
              <a:t>2</a:t>
            </a:r>
            <a:r>
              <a:rPr lang="zh-CN" altLang="en-US" dirty="0"/>
              <a:t>）撰写项目研究方案。</a:t>
            </a:r>
          </a:p>
          <a:p>
            <a:r>
              <a:rPr lang="zh-CN" altLang="en-US" dirty="0"/>
              <a:t>（</a:t>
            </a:r>
            <a:r>
              <a:rPr lang="en-US" altLang="zh-CN" dirty="0"/>
              <a:t>3</a:t>
            </a:r>
            <a:r>
              <a:rPr lang="zh-CN" altLang="en-US" dirty="0"/>
              <a:t>）开展项目研究教师培训活动。</a:t>
            </a:r>
          </a:p>
          <a:p>
            <a:r>
              <a:rPr lang="zh-CN" altLang="en-US" dirty="0"/>
              <a:t>（</a:t>
            </a:r>
            <a:r>
              <a:rPr lang="en-US" altLang="zh-CN" dirty="0"/>
              <a:t>4</a:t>
            </a:r>
            <a:r>
              <a:rPr lang="zh-CN" altLang="en-US" dirty="0"/>
              <a:t>）做好项目研究的前测工作。</a:t>
            </a:r>
          </a:p>
          <a:p>
            <a:endParaRPr lang="zh-CN" altLang="en-US" dirty="0"/>
          </a:p>
        </p:txBody>
      </p:sp>
      <p:sp>
        <p:nvSpPr>
          <p:cNvPr id="4" name="标题 4"/>
          <p:cNvSpPr>
            <a:spLocks noGrp="1"/>
          </p:cNvSpPr>
          <p:nvPr>
            <p:ph type="title"/>
          </p:nvPr>
        </p:nvSpPr>
        <p:spPr>
          <a:xfrm>
            <a:off x="1024128" y="715844"/>
            <a:ext cx="10492958" cy="873470"/>
          </a:xfrm>
        </p:spPr>
        <p:txBody>
          <a:bodyPr>
            <a:normAutofit/>
          </a:bodyPr>
          <a:lstStyle/>
          <a:p>
            <a:r>
              <a:rPr lang="en-US" altLang="zh-CN" sz="2800" dirty="0"/>
              <a:t>3. </a:t>
            </a:r>
            <a:r>
              <a:rPr lang="zh-CN" altLang="en-US" sz="2800" dirty="0"/>
              <a:t>课题主要研究目标、内容、方案和进度及拟解决的关键问题</a:t>
            </a:r>
            <a:br>
              <a:rPr lang="zh-CN" altLang="en-US" sz="2800" dirty="0"/>
            </a:br>
            <a:endParaRPr lang="zh-CN" altLang="en-US" sz="2800" dirty="0"/>
          </a:p>
        </p:txBody>
      </p:sp>
    </p:spTree>
    <p:extLst>
      <p:ext uri="{BB962C8B-B14F-4D97-AF65-F5344CB8AC3E}">
        <p14:creationId xmlns:p14="http://schemas.microsoft.com/office/powerpoint/2010/main" val="1234255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2286000"/>
            <a:ext cx="10623586" cy="4023360"/>
          </a:xfrm>
        </p:spPr>
        <p:txBody>
          <a:bodyPr>
            <a:normAutofit/>
          </a:bodyPr>
          <a:lstStyle/>
          <a:p>
            <a:r>
              <a:rPr lang="en-US" altLang="zh-CN" dirty="0"/>
              <a:t>2.</a:t>
            </a:r>
            <a:r>
              <a:rPr lang="zh-CN" altLang="en-US" dirty="0"/>
              <a:t>研究阶段：（</a:t>
            </a:r>
            <a:r>
              <a:rPr lang="en-US" altLang="zh-CN" dirty="0"/>
              <a:t>2017</a:t>
            </a:r>
            <a:r>
              <a:rPr lang="zh-CN" altLang="en-US" dirty="0"/>
              <a:t>年</a:t>
            </a:r>
            <a:r>
              <a:rPr lang="en-US" altLang="zh-CN" dirty="0"/>
              <a:t>11</a:t>
            </a:r>
            <a:r>
              <a:rPr lang="zh-CN" altLang="en-US" dirty="0"/>
              <a:t>月</a:t>
            </a:r>
            <a:r>
              <a:rPr lang="en-US" altLang="zh-CN" dirty="0"/>
              <a:t>—2018</a:t>
            </a:r>
            <a:r>
              <a:rPr lang="zh-CN" altLang="en-US" dirty="0"/>
              <a:t>年</a:t>
            </a:r>
            <a:r>
              <a:rPr lang="en-US" altLang="zh-CN" dirty="0"/>
              <a:t>5</a:t>
            </a:r>
            <a:r>
              <a:rPr lang="zh-CN" altLang="en-US" dirty="0"/>
              <a:t>月）</a:t>
            </a:r>
          </a:p>
          <a:p>
            <a:r>
              <a:rPr lang="zh-CN" altLang="en-US" dirty="0"/>
              <a:t>（</a:t>
            </a:r>
            <a:r>
              <a:rPr lang="en-US" altLang="zh-CN" dirty="0"/>
              <a:t>1</a:t>
            </a:r>
            <a:r>
              <a:rPr lang="zh-CN" altLang="en-US" dirty="0"/>
              <a:t>）通过我院学前教育学生毕业生的地域分布优势，结合问卷和访谈的形式，对幼儿园民间游戏课程开展情况进行普查。与此同时，本课题研究人员根据普查结果，对重点地域做针对性的田野调查。</a:t>
            </a:r>
          </a:p>
          <a:p>
            <a:r>
              <a:rPr lang="zh-CN" altLang="en-US" dirty="0"/>
              <a:t>（</a:t>
            </a:r>
            <a:r>
              <a:rPr lang="en-US" altLang="zh-CN" dirty="0"/>
              <a:t>2</a:t>
            </a:r>
            <a:r>
              <a:rPr lang="zh-CN" altLang="en-US" dirty="0"/>
              <a:t>）通过问卷调查和访谈等方式，对幼儿园进行抽样调查，了解幼儿园在民间游戏课程资源开发和利用等方面的需求和困境。</a:t>
            </a:r>
          </a:p>
          <a:p>
            <a:r>
              <a:rPr lang="zh-CN" altLang="en-US" dirty="0"/>
              <a:t>（</a:t>
            </a:r>
            <a:r>
              <a:rPr lang="en-US" altLang="zh-CN" dirty="0"/>
              <a:t>3</a:t>
            </a:r>
            <a:r>
              <a:rPr lang="zh-CN" altLang="en-US" dirty="0"/>
              <a:t>）对普查记录到的民间游戏，按照教育性、适宜性等原则和幼儿园的实际教学条件和需要，进行筛选和改编，为构建民间游戏校本课程做好资源准备。</a:t>
            </a:r>
          </a:p>
          <a:p>
            <a:r>
              <a:rPr lang="zh-CN" altLang="en-US" dirty="0"/>
              <a:t>（</a:t>
            </a:r>
            <a:r>
              <a:rPr lang="en-US" altLang="zh-CN" dirty="0"/>
              <a:t>4</a:t>
            </a:r>
            <a:r>
              <a:rPr lang="zh-CN" altLang="en-US" dirty="0"/>
              <a:t>）将初步构建的民间游戏校本课程加入到游戏课程，并总结课程实施经验，为后期课程完善做准备。</a:t>
            </a:r>
          </a:p>
          <a:p>
            <a:endParaRPr lang="zh-CN" altLang="en-US" dirty="0"/>
          </a:p>
        </p:txBody>
      </p:sp>
      <p:sp>
        <p:nvSpPr>
          <p:cNvPr id="4" name="标题 4"/>
          <p:cNvSpPr>
            <a:spLocks noGrp="1"/>
          </p:cNvSpPr>
          <p:nvPr>
            <p:ph type="title"/>
          </p:nvPr>
        </p:nvSpPr>
        <p:spPr>
          <a:xfrm>
            <a:off x="1024128" y="585216"/>
            <a:ext cx="10623586" cy="1499616"/>
          </a:xfrm>
        </p:spPr>
        <p:txBody>
          <a:bodyPr>
            <a:normAutofit/>
          </a:bodyPr>
          <a:lstStyle/>
          <a:p>
            <a:r>
              <a:rPr lang="en-US" altLang="zh-CN" sz="2800" dirty="0"/>
              <a:t>3. </a:t>
            </a:r>
            <a:r>
              <a:rPr lang="zh-CN" altLang="en-US" sz="2800" dirty="0"/>
              <a:t>课题主要研究目标、内容、方案和进度及拟解决的关键问题</a:t>
            </a:r>
            <a:br>
              <a:rPr lang="zh-CN" altLang="en-US" sz="2800" dirty="0"/>
            </a:br>
            <a:endParaRPr lang="zh-CN" altLang="en-US" sz="2800" dirty="0"/>
          </a:p>
        </p:txBody>
      </p:sp>
    </p:spTree>
    <p:extLst>
      <p:ext uri="{BB962C8B-B14F-4D97-AF65-F5344CB8AC3E}">
        <p14:creationId xmlns:p14="http://schemas.microsoft.com/office/powerpoint/2010/main" val="36519383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00328" y="1959429"/>
            <a:ext cx="9720073" cy="4023360"/>
          </a:xfrm>
        </p:spPr>
        <p:txBody>
          <a:bodyPr/>
          <a:lstStyle/>
          <a:p>
            <a:r>
              <a:rPr lang="en-US" altLang="zh-CN" dirty="0"/>
              <a:t>3.</a:t>
            </a:r>
            <a:r>
              <a:rPr lang="zh-CN" altLang="en-US" dirty="0"/>
              <a:t>总结阶段：（</a:t>
            </a:r>
            <a:r>
              <a:rPr lang="en-US" altLang="zh-CN" dirty="0"/>
              <a:t>2018</a:t>
            </a:r>
            <a:r>
              <a:rPr lang="zh-CN" altLang="en-US" dirty="0"/>
              <a:t>年</a:t>
            </a:r>
            <a:r>
              <a:rPr lang="en-US" altLang="zh-CN" dirty="0"/>
              <a:t>5</a:t>
            </a:r>
            <a:r>
              <a:rPr lang="zh-CN" altLang="en-US" dirty="0"/>
              <a:t>月</a:t>
            </a:r>
            <a:r>
              <a:rPr lang="en-US" altLang="zh-CN" dirty="0"/>
              <a:t>— 2018</a:t>
            </a:r>
            <a:r>
              <a:rPr lang="zh-CN" altLang="en-US" dirty="0"/>
              <a:t>年</a:t>
            </a:r>
            <a:r>
              <a:rPr lang="en-US" altLang="zh-CN" dirty="0"/>
              <a:t>7</a:t>
            </a:r>
            <a:r>
              <a:rPr lang="zh-CN" altLang="en-US" dirty="0"/>
              <a:t>月） </a:t>
            </a:r>
          </a:p>
          <a:p>
            <a:r>
              <a:rPr lang="zh-CN" altLang="en-US" dirty="0"/>
              <a:t>根据实施情况，全面评价实验研究的成果</a:t>
            </a:r>
            <a:r>
              <a:rPr lang="en-US" altLang="zh-CN" dirty="0"/>
              <a:t>,</a:t>
            </a:r>
            <a:r>
              <a:rPr lang="zh-CN" altLang="en-US" dirty="0"/>
              <a:t>总结成败得失，上升为经验理论</a:t>
            </a:r>
            <a:r>
              <a:rPr lang="en-US" altLang="zh-CN" dirty="0"/>
              <a:t>,</a:t>
            </a:r>
            <a:r>
              <a:rPr lang="zh-CN" altLang="en-US" dirty="0"/>
              <a:t>撰写研究报告</a:t>
            </a:r>
            <a:r>
              <a:rPr lang="zh-CN" altLang="en-US" dirty="0" smtClean="0"/>
              <a:t>。</a:t>
            </a:r>
            <a:endParaRPr lang="en-US" altLang="zh-CN" dirty="0" smtClean="0"/>
          </a:p>
          <a:p>
            <a:endParaRPr lang="en-US" altLang="zh-CN" dirty="0"/>
          </a:p>
          <a:p>
            <a:endParaRPr lang="en-US" altLang="zh-CN" dirty="0" smtClean="0"/>
          </a:p>
          <a:p>
            <a:r>
              <a:rPr lang="zh-CN" altLang="en-US" dirty="0" smtClean="0">
                <a:solidFill>
                  <a:srgbClr val="FF0000"/>
                </a:solidFill>
              </a:rPr>
              <a:t>操作方式：按照最后的时间节点，先将研究过程划分为前中后三个时间段，然</a:t>
            </a:r>
            <a:endParaRPr lang="en-US" altLang="zh-CN" dirty="0" smtClean="0">
              <a:solidFill>
                <a:srgbClr val="FF0000"/>
              </a:solidFill>
            </a:endParaRPr>
          </a:p>
          <a:p>
            <a:r>
              <a:rPr lang="en-US" altLang="zh-CN" dirty="0">
                <a:solidFill>
                  <a:srgbClr val="FF0000"/>
                </a:solidFill>
              </a:rPr>
              <a:t> </a:t>
            </a:r>
            <a:r>
              <a:rPr lang="en-US" altLang="zh-CN" dirty="0" smtClean="0">
                <a:solidFill>
                  <a:srgbClr val="FF0000"/>
                </a:solidFill>
              </a:rPr>
              <a:t>                 </a:t>
            </a:r>
            <a:r>
              <a:rPr lang="zh-CN" altLang="en-US" dirty="0" smtClean="0">
                <a:solidFill>
                  <a:srgbClr val="FF0000"/>
                </a:solidFill>
              </a:rPr>
              <a:t>后逐一细化每个时间段内，要完成的工作。</a:t>
            </a:r>
            <a:endParaRPr lang="zh-CN" altLang="en-US" dirty="0">
              <a:solidFill>
                <a:srgbClr val="FF0000"/>
              </a:solidFill>
            </a:endParaRPr>
          </a:p>
          <a:p>
            <a:endParaRPr lang="zh-CN" altLang="en-US" dirty="0"/>
          </a:p>
        </p:txBody>
      </p:sp>
      <p:sp>
        <p:nvSpPr>
          <p:cNvPr id="4" name="标题 4"/>
          <p:cNvSpPr>
            <a:spLocks noGrp="1"/>
          </p:cNvSpPr>
          <p:nvPr>
            <p:ph type="title"/>
          </p:nvPr>
        </p:nvSpPr>
        <p:spPr>
          <a:xfrm>
            <a:off x="1024127" y="585216"/>
            <a:ext cx="10155501" cy="1499616"/>
          </a:xfrm>
        </p:spPr>
        <p:txBody>
          <a:bodyPr>
            <a:normAutofit/>
          </a:bodyPr>
          <a:lstStyle/>
          <a:p>
            <a:r>
              <a:rPr lang="en-US" altLang="zh-CN" sz="2800" dirty="0"/>
              <a:t>3. </a:t>
            </a:r>
            <a:r>
              <a:rPr lang="zh-CN" altLang="en-US" sz="2800" dirty="0"/>
              <a:t>课题主要研究目标、内容、方案和进度及拟解决的关键问题</a:t>
            </a:r>
            <a:br>
              <a:rPr lang="zh-CN" altLang="en-US" sz="2800" dirty="0"/>
            </a:br>
            <a:endParaRPr lang="zh-CN" altLang="en-US" sz="2800" dirty="0"/>
          </a:p>
        </p:txBody>
      </p:sp>
    </p:spTree>
    <p:extLst>
      <p:ext uri="{BB962C8B-B14F-4D97-AF65-F5344CB8AC3E}">
        <p14:creationId xmlns:p14="http://schemas.microsoft.com/office/powerpoint/2010/main" val="16796371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7" y="1839686"/>
            <a:ext cx="10166386" cy="4023360"/>
          </a:xfrm>
        </p:spPr>
        <p:txBody>
          <a:bodyPr/>
          <a:lstStyle/>
          <a:p>
            <a:r>
              <a:rPr lang="en-US" altLang="zh-CN" dirty="0" smtClean="0"/>
              <a:t>3.6</a:t>
            </a:r>
            <a:r>
              <a:rPr lang="zh-CN" altLang="en-US" dirty="0" smtClean="0"/>
              <a:t>拟解决的关键问题</a:t>
            </a:r>
            <a:endParaRPr lang="en-US" altLang="zh-CN" dirty="0" smtClean="0"/>
          </a:p>
          <a:p>
            <a:r>
              <a:rPr lang="zh-CN" altLang="en-US" dirty="0" smtClean="0"/>
              <a:t>即要想实现你的研究目标，你所预估的困难是什么？并且打算以什么样的方式解决。</a:t>
            </a:r>
            <a:endParaRPr lang="en-US" altLang="zh-CN" dirty="0" smtClean="0"/>
          </a:p>
          <a:p>
            <a:r>
              <a:rPr lang="zh-CN" altLang="en-US" dirty="0"/>
              <a:t> </a:t>
            </a:r>
            <a:r>
              <a:rPr lang="zh-CN" altLang="en-US" dirty="0" smtClean="0"/>
              <a:t>关键问题：</a:t>
            </a:r>
            <a:endParaRPr lang="en-US" altLang="zh-CN" dirty="0" smtClean="0"/>
          </a:p>
          <a:p>
            <a:r>
              <a:rPr lang="en-US" altLang="zh-CN" dirty="0" smtClean="0"/>
              <a:t>1</a:t>
            </a:r>
            <a:r>
              <a:rPr lang="en-US" altLang="zh-CN" dirty="0"/>
              <a:t>.</a:t>
            </a:r>
            <a:r>
              <a:rPr lang="zh-CN" altLang="en-US" dirty="0"/>
              <a:t>民间游戏校本课程开发</a:t>
            </a:r>
          </a:p>
          <a:p>
            <a:r>
              <a:rPr lang="zh-CN" altLang="en-US" dirty="0"/>
              <a:t>本课题通过对民间游戏校本课程资源的开发的研究，意图构建适合学院学前教育专业学生的民间游戏校本课程，</a:t>
            </a:r>
            <a:r>
              <a:rPr lang="zh-CN" altLang="en-US" dirty="0" smtClean="0"/>
              <a:t>并</a:t>
            </a:r>
            <a:r>
              <a:rPr lang="zh-CN" altLang="en-US" dirty="0" smtClean="0">
                <a:solidFill>
                  <a:srgbClr val="FF0000"/>
                </a:solidFill>
              </a:rPr>
              <a:t>意图重点</a:t>
            </a:r>
            <a:r>
              <a:rPr lang="zh-CN" altLang="en-US" dirty="0">
                <a:solidFill>
                  <a:srgbClr val="FF0000"/>
                </a:solidFill>
              </a:rPr>
              <a:t>通过</a:t>
            </a:r>
            <a:r>
              <a:rPr lang="zh-CN" altLang="en-US" dirty="0"/>
              <a:t>游戏材料开发、民间游戏课程编制等，提升教师对民间游戏课程开发和实施能力，促进校本课程开发和实施经验的迁移和推广</a:t>
            </a:r>
            <a:r>
              <a:rPr lang="zh-CN" altLang="en-US" dirty="0" smtClean="0"/>
              <a:t>。</a:t>
            </a:r>
            <a:endParaRPr lang="en-US" altLang="zh-CN" dirty="0" smtClean="0"/>
          </a:p>
          <a:p>
            <a:r>
              <a:rPr lang="zh-CN" altLang="en-US" dirty="0" smtClean="0">
                <a:solidFill>
                  <a:srgbClr val="FF0000"/>
                </a:solidFill>
              </a:rPr>
              <a:t>操作方式</a:t>
            </a:r>
            <a:r>
              <a:rPr lang="en-US" altLang="zh-CN" dirty="0" smtClean="0">
                <a:solidFill>
                  <a:srgbClr val="FF0000"/>
                </a:solidFill>
              </a:rPr>
              <a:t>:</a:t>
            </a:r>
            <a:r>
              <a:rPr lang="zh-CN" altLang="en-US" dirty="0" smtClean="0">
                <a:solidFill>
                  <a:srgbClr val="FF0000"/>
                </a:solidFill>
              </a:rPr>
              <a:t>预期困难</a:t>
            </a:r>
            <a:r>
              <a:rPr lang="en-US" altLang="zh-CN" dirty="0" smtClean="0">
                <a:solidFill>
                  <a:srgbClr val="FF0000"/>
                </a:solidFill>
              </a:rPr>
              <a:t>+</a:t>
            </a:r>
            <a:r>
              <a:rPr lang="zh-CN" altLang="en-US" dirty="0" smtClean="0">
                <a:solidFill>
                  <a:srgbClr val="FF0000"/>
                </a:solidFill>
              </a:rPr>
              <a:t>解决途径</a:t>
            </a:r>
            <a:endParaRPr lang="zh-CN" altLang="en-US" dirty="0">
              <a:solidFill>
                <a:srgbClr val="FF0000"/>
              </a:solidFill>
            </a:endParaRPr>
          </a:p>
          <a:p>
            <a:endParaRPr lang="zh-CN" altLang="en-US" dirty="0"/>
          </a:p>
        </p:txBody>
      </p:sp>
      <p:sp>
        <p:nvSpPr>
          <p:cNvPr id="4" name="标题 4"/>
          <p:cNvSpPr>
            <a:spLocks noGrp="1"/>
          </p:cNvSpPr>
          <p:nvPr>
            <p:ph type="title"/>
          </p:nvPr>
        </p:nvSpPr>
        <p:spPr>
          <a:xfrm>
            <a:off x="1024127" y="585216"/>
            <a:ext cx="10286129" cy="1499616"/>
          </a:xfrm>
        </p:spPr>
        <p:txBody>
          <a:bodyPr>
            <a:normAutofit/>
          </a:bodyPr>
          <a:lstStyle/>
          <a:p>
            <a:r>
              <a:rPr lang="en-US" altLang="zh-CN" sz="2800" dirty="0"/>
              <a:t>3. </a:t>
            </a:r>
            <a:r>
              <a:rPr lang="zh-CN" altLang="en-US" sz="2800" dirty="0"/>
              <a:t>课题主要研究目标、内容、方案和进度及拟解决的关键问题</a:t>
            </a:r>
            <a:br>
              <a:rPr lang="zh-CN" altLang="en-US" sz="2800" dirty="0"/>
            </a:br>
            <a:endParaRPr lang="zh-CN" altLang="en-US" sz="2800" dirty="0"/>
          </a:p>
        </p:txBody>
      </p:sp>
    </p:spTree>
    <p:extLst>
      <p:ext uri="{BB962C8B-B14F-4D97-AF65-F5344CB8AC3E}">
        <p14:creationId xmlns:p14="http://schemas.microsoft.com/office/powerpoint/2010/main" val="2098607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24128" y="585216"/>
            <a:ext cx="10482072" cy="1499616"/>
          </a:xfrm>
        </p:spPr>
        <p:txBody>
          <a:bodyPr>
            <a:normAutofit/>
          </a:bodyPr>
          <a:lstStyle/>
          <a:p>
            <a:r>
              <a:rPr lang="en-US" altLang="zh-CN" sz="2400" dirty="0"/>
              <a:t>4</a:t>
            </a:r>
            <a:r>
              <a:rPr lang="zh-CN" altLang="en-US" sz="2400" dirty="0"/>
              <a:t>．与本课题有关的工作条件（包括研究工作基础、实验条件等人、财、物的条件）</a:t>
            </a:r>
          </a:p>
        </p:txBody>
      </p:sp>
      <p:sp>
        <p:nvSpPr>
          <p:cNvPr id="3" name="内容占位符 2"/>
          <p:cNvSpPr>
            <a:spLocks noGrp="1"/>
          </p:cNvSpPr>
          <p:nvPr>
            <p:ph idx="1"/>
          </p:nvPr>
        </p:nvSpPr>
        <p:spPr>
          <a:xfrm>
            <a:off x="555172" y="1785257"/>
            <a:ext cx="11636828" cy="4855027"/>
          </a:xfrm>
        </p:spPr>
        <p:txBody>
          <a:bodyPr>
            <a:normAutofit lnSpcReduction="10000"/>
          </a:bodyPr>
          <a:lstStyle/>
          <a:p>
            <a:r>
              <a:rPr lang="zh-CN" altLang="en-US" dirty="0"/>
              <a:t>（</a:t>
            </a:r>
            <a:r>
              <a:rPr lang="en-US" altLang="zh-CN" dirty="0"/>
              <a:t>1</a:t>
            </a:r>
            <a:r>
              <a:rPr lang="zh-CN" altLang="en-US" dirty="0"/>
              <a:t>）前期研究</a:t>
            </a:r>
            <a:r>
              <a:rPr lang="zh-CN" altLang="en-US" dirty="0" smtClean="0"/>
              <a:t>基础</a:t>
            </a:r>
            <a:r>
              <a:rPr lang="en-US" altLang="zh-CN" dirty="0" smtClean="0">
                <a:solidFill>
                  <a:srgbClr val="FF0000"/>
                </a:solidFill>
              </a:rPr>
              <a:t>——</a:t>
            </a:r>
            <a:r>
              <a:rPr lang="zh-CN" altLang="en-US" dirty="0" smtClean="0">
                <a:solidFill>
                  <a:srgbClr val="FF0000"/>
                </a:solidFill>
              </a:rPr>
              <a:t>句式</a:t>
            </a:r>
            <a:r>
              <a:rPr lang="zh-CN" altLang="en-US" dirty="0">
                <a:solidFill>
                  <a:srgbClr val="FF0000"/>
                </a:solidFill>
              </a:rPr>
              <a:t>：课题主持和参研人的工作经验（教学</a:t>
            </a:r>
            <a:r>
              <a:rPr lang="en-US" altLang="zh-CN" dirty="0">
                <a:solidFill>
                  <a:srgbClr val="FF0000"/>
                </a:solidFill>
              </a:rPr>
              <a:t>/</a:t>
            </a:r>
            <a:r>
              <a:rPr lang="zh-CN" altLang="en-US" dirty="0">
                <a:solidFill>
                  <a:srgbClr val="FF0000"/>
                </a:solidFill>
              </a:rPr>
              <a:t>工作），主持</a:t>
            </a:r>
            <a:r>
              <a:rPr lang="en-US" altLang="zh-CN" dirty="0">
                <a:solidFill>
                  <a:srgbClr val="FF0000"/>
                </a:solidFill>
              </a:rPr>
              <a:t>/</a:t>
            </a:r>
            <a:r>
              <a:rPr lang="zh-CN" altLang="en-US" dirty="0">
                <a:solidFill>
                  <a:srgbClr val="FF0000"/>
                </a:solidFill>
              </a:rPr>
              <a:t>参研过的课题，发表过的相关文章等</a:t>
            </a:r>
            <a:r>
              <a:rPr lang="zh-CN" altLang="en-US" dirty="0" smtClean="0">
                <a:solidFill>
                  <a:srgbClr val="FF0000"/>
                </a:solidFill>
              </a:rPr>
              <a:t>。</a:t>
            </a:r>
            <a:endParaRPr lang="zh-CN" altLang="en-US" dirty="0">
              <a:solidFill>
                <a:srgbClr val="FF0000"/>
              </a:solidFill>
            </a:endParaRPr>
          </a:p>
          <a:p>
            <a:r>
              <a:rPr lang="zh-CN" altLang="en-US" dirty="0"/>
              <a:t>课题负责人及课题组主要成员均担任学前教育专业</a:t>
            </a:r>
            <a:r>
              <a:rPr lang="en-US" altLang="zh-CN" dirty="0"/>
              <a:t>《</a:t>
            </a:r>
            <a:r>
              <a:rPr lang="zh-CN" altLang="en-US" dirty="0"/>
              <a:t>幼儿游戏理论与实践</a:t>
            </a:r>
            <a:r>
              <a:rPr lang="en-US" altLang="zh-CN" dirty="0"/>
              <a:t>》</a:t>
            </a:r>
            <a:r>
              <a:rPr lang="zh-CN" altLang="en-US" dirty="0"/>
              <a:t>专业课的教学工作，知识背景深厚，且经常带学生到幼儿园实习，做相关调查，多次到周边幼儿园为幼儿教师和家长举办相关教育讲座，对幼儿园教育现状有深入了解。此外，课题组成员均参加过不同级别的课题研究，主持人发表论文</a:t>
            </a:r>
            <a:r>
              <a:rPr lang="en-US" altLang="zh-CN" dirty="0"/>
              <a:t>《</a:t>
            </a:r>
            <a:r>
              <a:rPr lang="zh-CN" altLang="en-US" dirty="0"/>
              <a:t>农村幼儿园传统游戏课程的构建</a:t>
            </a:r>
            <a:r>
              <a:rPr lang="en-US" altLang="zh-CN" dirty="0"/>
              <a:t>》</a:t>
            </a:r>
            <a:r>
              <a:rPr lang="zh-CN" altLang="en-US" dirty="0"/>
              <a:t>，对幼儿园的游戏课程构建问题进行了前期准备性研究； </a:t>
            </a:r>
          </a:p>
          <a:p>
            <a:r>
              <a:rPr lang="zh-CN" altLang="en-US" dirty="0"/>
              <a:t>（</a:t>
            </a:r>
            <a:r>
              <a:rPr lang="en-US" altLang="zh-CN" dirty="0"/>
              <a:t>2</a:t>
            </a:r>
            <a:r>
              <a:rPr lang="zh-CN" altLang="en-US" dirty="0"/>
              <a:t>）资料准备情况</a:t>
            </a:r>
          </a:p>
          <a:p>
            <a:r>
              <a:rPr lang="zh-CN" altLang="en-US" dirty="0"/>
              <a:t>①论文</a:t>
            </a:r>
            <a:r>
              <a:rPr lang="zh-CN" altLang="en-US" dirty="0" smtClean="0"/>
              <a:t>资料</a:t>
            </a:r>
            <a:r>
              <a:rPr lang="en-US" altLang="zh-CN" dirty="0" smtClean="0"/>
              <a:t>N</a:t>
            </a:r>
            <a:r>
              <a:rPr lang="zh-CN" altLang="en-US" dirty="0" smtClean="0"/>
              <a:t>篇，查阅著作</a:t>
            </a:r>
            <a:r>
              <a:rPr lang="en-US" altLang="zh-CN" dirty="0" smtClean="0"/>
              <a:t>N</a:t>
            </a:r>
            <a:r>
              <a:rPr lang="zh-CN" altLang="en-US" dirty="0" smtClean="0"/>
              <a:t>部。</a:t>
            </a:r>
            <a:endParaRPr lang="zh-CN" altLang="en-US" dirty="0"/>
          </a:p>
          <a:p>
            <a:r>
              <a:rPr lang="zh-CN" altLang="en-US" dirty="0"/>
              <a:t>②</a:t>
            </a:r>
            <a:r>
              <a:rPr lang="zh-CN" altLang="en-US" dirty="0" smtClean="0"/>
              <a:t>编制</a:t>
            </a:r>
            <a:r>
              <a:rPr lang="zh-CN" altLang="en-US" dirty="0"/>
              <a:t>调查问卷</a:t>
            </a:r>
          </a:p>
          <a:p>
            <a:r>
              <a:rPr lang="zh-CN" altLang="en-US" dirty="0"/>
              <a:t>“幼儿园教师对民间游戏的认知情况调查问卷”（网络版），已回收</a:t>
            </a:r>
            <a:r>
              <a:rPr lang="en-US" altLang="zh-CN" dirty="0"/>
              <a:t>190</a:t>
            </a:r>
            <a:r>
              <a:rPr lang="zh-CN" altLang="en-US" dirty="0"/>
              <a:t>份。</a:t>
            </a:r>
          </a:p>
          <a:p>
            <a:pPr marL="0" indent="0">
              <a:buNone/>
            </a:pPr>
            <a:r>
              <a:rPr lang="zh-CN" altLang="en-US" dirty="0" smtClean="0"/>
              <a:t>③</a:t>
            </a:r>
            <a:r>
              <a:rPr lang="zh-CN" altLang="en-US" dirty="0"/>
              <a:t>编制访谈提纲</a:t>
            </a:r>
          </a:p>
          <a:p>
            <a:r>
              <a:rPr lang="zh-CN" altLang="en-US" dirty="0"/>
              <a:t>“幼儿园教师对民间游戏的应用情况调查”、“学前教育专业学生对民间游戏认知情况调查”</a:t>
            </a:r>
          </a:p>
          <a:p>
            <a:endParaRPr lang="zh-CN" altLang="en-US" dirty="0"/>
          </a:p>
        </p:txBody>
      </p:sp>
    </p:spTree>
    <p:extLst>
      <p:ext uri="{BB962C8B-B14F-4D97-AF65-F5344CB8AC3E}">
        <p14:creationId xmlns:p14="http://schemas.microsoft.com/office/powerpoint/2010/main" val="17337074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dirty="0"/>
              <a:t>5</a:t>
            </a:r>
            <a:r>
              <a:rPr lang="zh-CN" altLang="en-US" sz="3200" dirty="0"/>
              <a:t>．预期成果、成果应用去向和效益</a:t>
            </a:r>
          </a:p>
        </p:txBody>
      </p:sp>
      <p:sp>
        <p:nvSpPr>
          <p:cNvPr id="3" name="内容占位符 2"/>
          <p:cNvSpPr>
            <a:spLocks noGrp="1"/>
          </p:cNvSpPr>
          <p:nvPr>
            <p:ph idx="1"/>
          </p:nvPr>
        </p:nvSpPr>
        <p:spPr>
          <a:xfrm>
            <a:off x="947928" y="1959428"/>
            <a:ext cx="10895729" cy="4474029"/>
          </a:xfrm>
        </p:spPr>
        <p:txBody>
          <a:bodyPr/>
          <a:lstStyle/>
          <a:p>
            <a:r>
              <a:rPr lang="en-US" altLang="zh-CN" dirty="0"/>
              <a:t>5</a:t>
            </a:r>
            <a:r>
              <a:rPr lang="zh-CN" altLang="en-US" dirty="0"/>
              <a:t>．预期成果、成果应用去向和效益</a:t>
            </a:r>
          </a:p>
          <a:p>
            <a:r>
              <a:rPr lang="en-US" altLang="zh-CN" dirty="0" smtClean="0"/>
              <a:t>1</a:t>
            </a:r>
            <a:r>
              <a:rPr lang="en-US" altLang="zh-CN" dirty="0"/>
              <a:t>.</a:t>
            </a:r>
            <a:r>
              <a:rPr lang="zh-CN" altLang="en-US" dirty="0"/>
              <a:t>课题组成员发表基于“高职学前教育专业民间游戏校本课程”的中期研究成果论文。</a:t>
            </a:r>
          </a:p>
          <a:p>
            <a:r>
              <a:rPr lang="en-US" altLang="zh-CN" dirty="0"/>
              <a:t>2.</a:t>
            </a:r>
            <a:r>
              <a:rPr lang="zh-CN" altLang="en-US" dirty="0"/>
              <a:t>通过田野调查整理</a:t>
            </a:r>
            <a:r>
              <a:rPr lang="en-US" altLang="zh-CN" dirty="0"/>
              <a:t>《</a:t>
            </a:r>
            <a:r>
              <a:rPr lang="zh-CN" altLang="en-US" dirty="0"/>
              <a:t>民间游戏实例汇编</a:t>
            </a:r>
            <a:r>
              <a:rPr lang="en-US" altLang="zh-CN" dirty="0"/>
              <a:t>》</a:t>
            </a:r>
            <a:r>
              <a:rPr lang="zh-CN" altLang="en-US" dirty="0"/>
              <a:t>。</a:t>
            </a:r>
          </a:p>
          <a:p>
            <a:r>
              <a:rPr lang="en-US" altLang="zh-CN" dirty="0"/>
              <a:t>3.</a:t>
            </a:r>
            <a:r>
              <a:rPr lang="zh-CN" altLang="en-US" dirty="0"/>
              <a:t>编制</a:t>
            </a:r>
            <a:r>
              <a:rPr lang="en-US" altLang="zh-CN" dirty="0"/>
              <a:t>《</a:t>
            </a:r>
            <a:r>
              <a:rPr lang="zh-CN" altLang="en-US" dirty="0"/>
              <a:t>幼儿园经典民间游戏教学案例</a:t>
            </a:r>
            <a:r>
              <a:rPr lang="en-US" altLang="zh-CN" dirty="0"/>
              <a:t>》</a:t>
            </a:r>
            <a:r>
              <a:rPr lang="zh-CN" altLang="en-US" dirty="0"/>
              <a:t>。</a:t>
            </a:r>
          </a:p>
          <a:p>
            <a:r>
              <a:rPr lang="en-US" altLang="zh-CN" dirty="0"/>
              <a:t>4.</a:t>
            </a:r>
            <a:r>
              <a:rPr lang="zh-CN" altLang="en-US" dirty="0"/>
              <a:t>与幼儿园合作，进行师资培训、游戏材料开发、游戏环境创设、民间游戏课程编制等。</a:t>
            </a:r>
          </a:p>
          <a:p>
            <a:r>
              <a:rPr lang="en-US" altLang="zh-CN" dirty="0"/>
              <a:t>5.</a:t>
            </a:r>
            <a:r>
              <a:rPr lang="zh-CN" altLang="en-US" dirty="0"/>
              <a:t>通过培训，提升幼儿教师民间游戏课程实施和开发的能力。</a:t>
            </a:r>
          </a:p>
          <a:p>
            <a:r>
              <a:rPr lang="en-US" altLang="zh-CN" dirty="0"/>
              <a:t>6.</a:t>
            </a:r>
            <a:r>
              <a:rPr lang="zh-CN" altLang="en-US" dirty="0"/>
              <a:t>构建高职学前教育专业民间游戏校本课程。</a:t>
            </a:r>
          </a:p>
          <a:p>
            <a:r>
              <a:rPr lang="zh-CN" altLang="en-US" dirty="0" smtClean="0">
                <a:solidFill>
                  <a:srgbClr val="FF0000"/>
                </a:solidFill>
              </a:rPr>
              <a:t>操作方式：你要发表的论文、校本教材、校本课程等成果，以及其他副产品。</a:t>
            </a:r>
            <a:endParaRPr lang="zh-CN" altLang="en-US" dirty="0">
              <a:solidFill>
                <a:srgbClr val="FF0000"/>
              </a:solidFill>
            </a:endParaRPr>
          </a:p>
        </p:txBody>
      </p:sp>
    </p:spTree>
    <p:extLst>
      <p:ext uri="{BB962C8B-B14F-4D97-AF65-F5344CB8AC3E}">
        <p14:creationId xmlns:p14="http://schemas.microsoft.com/office/powerpoint/2010/main" val="3877417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24129" y="824702"/>
            <a:ext cx="9720072" cy="949670"/>
          </a:xfrm>
        </p:spPr>
        <p:txBody>
          <a:bodyPr/>
          <a:lstStyle/>
          <a:p>
            <a:r>
              <a:rPr lang="en-US" altLang="zh-CN" dirty="0" smtClean="0"/>
              <a:t>1.</a:t>
            </a:r>
            <a:r>
              <a:rPr lang="zh-CN" altLang="en-US" dirty="0" smtClean="0"/>
              <a:t>课题的核心概念及其界定</a:t>
            </a:r>
            <a:endParaRPr lang="zh-CN" altLang="en-US" dirty="0"/>
          </a:p>
        </p:txBody>
      </p:sp>
      <p:sp>
        <p:nvSpPr>
          <p:cNvPr id="3" name="内容占位符 2"/>
          <p:cNvSpPr>
            <a:spLocks noGrp="1"/>
          </p:cNvSpPr>
          <p:nvPr>
            <p:ph idx="1"/>
          </p:nvPr>
        </p:nvSpPr>
        <p:spPr>
          <a:xfrm>
            <a:off x="1024128" y="2035629"/>
            <a:ext cx="9720073" cy="4822371"/>
          </a:xfrm>
        </p:spPr>
        <p:txBody>
          <a:bodyPr/>
          <a:lstStyle/>
          <a:p>
            <a:r>
              <a:rPr lang="en-US" altLang="zh-CN" dirty="0" smtClean="0"/>
              <a:t>1.1</a:t>
            </a:r>
            <a:r>
              <a:rPr lang="zh-CN" altLang="en-US" dirty="0" smtClean="0"/>
              <a:t>核心概念的选取例</a:t>
            </a:r>
            <a:endParaRPr lang="en-US" altLang="zh-CN" dirty="0" smtClean="0"/>
          </a:p>
          <a:p>
            <a:pPr marL="0" indent="0">
              <a:buNone/>
            </a:pPr>
            <a:r>
              <a:rPr lang="zh-CN" altLang="en-US" dirty="0" smtClean="0"/>
              <a:t>例</a:t>
            </a:r>
            <a:r>
              <a:rPr lang="en-US" altLang="zh-CN" dirty="0" smtClean="0"/>
              <a:t>1</a:t>
            </a:r>
            <a:r>
              <a:rPr lang="en-US" altLang="zh-CN" dirty="0" smtClean="0"/>
              <a:t>.</a:t>
            </a:r>
            <a:r>
              <a:rPr lang="zh-CN" altLang="en-US" dirty="0" smtClean="0"/>
              <a:t>高职</a:t>
            </a:r>
            <a:r>
              <a:rPr lang="zh-CN" altLang="en-US" dirty="0"/>
              <a:t>学前教育专业民间游戏校本课程的构建</a:t>
            </a:r>
            <a:r>
              <a:rPr lang="zh-CN" altLang="en-US" dirty="0" smtClean="0"/>
              <a:t>研究</a:t>
            </a:r>
            <a:endParaRPr lang="en-US" altLang="zh-CN" dirty="0" smtClean="0"/>
          </a:p>
          <a:p>
            <a:pPr marL="0" indent="0">
              <a:buNone/>
            </a:pPr>
            <a:r>
              <a:rPr lang="zh-CN" altLang="en-US" dirty="0"/>
              <a:t>核心</a:t>
            </a:r>
            <a:r>
              <a:rPr lang="zh-CN" altLang="en-US" dirty="0" smtClean="0"/>
              <a:t>概念：民间</a:t>
            </a:r>
            <a:r>
              <a:rPr lang="zh-CN" altLang="en-US" dirty="0" smtClean="0"/>
              <a:t>游戏；校本课程；</a:t>
            </a:r>
            <a:endParaRPr lang="en-US" altLang="zh-CN" dirty="0" smtClean="0"/>
          </a:p>
          <a:p>
            <a:pPr marL="0" indent="0">
              <a:buNone/>
            </a:pPr>
            <a:r>
              <a:rPr lang="zh-CN" altLang="en-US" dirty="0" smtClean="0">
                <a:solidFill>
                  <a:srgbClr val="FF0000"/>
                </a:solidFill>
              </a:rPr>
              <a:t>错误例子：高职院校；学前教育；</a:t>
            </a:r>
            <a:endParaRPr lang="en-US" altLang="zh-CN" dirty="0" smtClean="0">
              <a:solidFill>
                <a:srgbClr val="FF0000"/>
              </a:solidFill>
            </a:endParaRPr>
          </a:p>
          <a:p>
            <a:pPr marL="0" indent="0">
              <a:buNone/>
            </a:pPr>
            <a:r>
              <a:rPr lang="zh-CN" altLang="en-US" dirty="0" smtClean="0"/>
              <a:t>例</a:t>
            </a:r>
            <a:r>
              <a:rPr lang="en-US" altLang="zh-CN" dirty="0"/>
              <a:t>2</a:t>
            </a:r>
            <a:r>
              <a:rPr lang="en-US" altLang="zh-CN" dirty="0" smtClean="0"/>
              <a:t>.</a:t>
            </a:r>
            <a:r>
              <a:rPr lang="zh-CN" altLang="en-US" dirty="0" smtClean="0"/>
              <a:t>融合</a:t>
            </a:r>
            <a:r>
              <a:rPr lang="zh-CN" altLang="en-US" dirty="0"/>
              <a:t>研究性学习与</a:t>
            </a:r>
            <a:r>
              <a:rPr lang="en-US" altLang="zh-CN" dirty="0"/>
              <a:t>CDIO</a:t>
            </a:r>
            <a:r>
              <a:rPr lang="zh-CN" altLang="en-US" dirty="0"/>
              <a:t>的机械设计实践</a:t>
            </a:r>
            <a:r>
              <a:rPr lang="zh-CN" altLang="en-US" dirty="0" smtClean="0"/>
              <a:t>教学</a:t>
            </a:r>
            <a:endParaRPr lang="en-US" altLang="zh-CN" dirty="0" smtClean="0"/>
          </a:p>
          <a:p>
            <a:pPr marL="0" indent="0">
              <a:buNone/>
            </a:pPr>
            <a:r>
              <a:rPr lang="zh-CN" altLang="en-US" dirty="0" smtClean="0"/>
              <a:t>核心概念：融合研究性</a:t>
            </a:r>
            <a:r>
              <a:rPr lang="zh-CN" altLang="en-US" dirty="0" smtClean="0"/>
              <a:t>学习；</a:t>
            </a:r>
            <a:r>
              <a:rPr lang="en-US" altLang="zh-CN" dirty="0" smtClean="0"/>
              <a:t>CDIO</a:t>
            </a:r>
            <a:r>
              <a:rPr lang="zh-CN" altLang="en-US" dirty="0" smtClean="0"/>
              <a:t>；</a:t>
            </a:r>
            <a:endParaRPr lang="en-US" altLang="zh-CN" dirty="0" smtClean="0"/>
          </a:p>
          <a:p>
            <a:pPr marL="0" indent="0">
              <a:buNone/>
            </a:pPr>
            <a:endParaRPr lang="en-US" altLang="zh-CN" dirty="0" smtClean="0"/>
          </a:p>
          <a:p>
            <a:pPr marL="0" indent="0">
              <a:buNone/>
            </a:pPr>
            <a:r>
              <a:rPr lang="zh-CN" altLang="en-US" dirty="0" smtClean="0">
                <a:solidFill>
                  <a:srgbClr val="FF0000"/>
                </a:solidFill>
              </a:rPr>
              <a:t>操作</a:t>
            </a:r>
            <a:r>
              <a:rPr lang="zh-CN" altLang="en-US" dirty="0">
                <a:solidFill>
                  <a:srgbClr val="FF0000"/>
                </a:solidFill>
              </a:rPr>
              <a:t>方式：</a:t>
            </a:r>
            <a:r>
              <a:rPr lang="zh-CN" altLang="en-US" b="1" dirty="0"/>
              <a:t>一般选取</a:t>
            </a:r>
            <a:r>
              <a:rPr lang="zh-CN" altLang="en-US" b="1" dirty="0">
                <a:solidFill>
                  <a:srgbClr val="FF0000"/>
                </a:solidFill>
              </a:rPr>
              <a:t>关键词</a:t>
            </a:r>
            <a:r>
              <a:rPr lang="zh-CN" altLang="en-US" b="1" dirty="0" smtClean="0"/>
              <a:t>或者课题涉及</a:t>
            </a:r>
            <a:r>
              <a:rPr lang="zh-CN" altLang="en-US" b="1" dirty="0"/>
              <a:t>的主要</a:t>
            </a:r>
            <a:r>
              <a:rPr lang="zh-CN" altLang="en-US" b="1" dirty="0">
                <a:solidFill>
                  <a:srgbClr val="FF0000"/>
                </a:solidFill>
              </a:rPr>
              <a:t>概念、术语</a:t>
            </a:r>
          </a:p>
          <a:p>
            <a:pPr marL="0" indent="0">
              <a:buNone/>
            </a:pPr>
            <a:endParaRPr lang="zh-CN" altLang="en-US" dirty="0"/>
          </a:p>
        </p:txBody>
      </p:sp>
    </p:spTree>
    <p:extLst>
      <p:ext uri="{BB962C8B-B14F-4D97-AF65-F5344CB8AC3E}">
        <p14:creationId xmlns:p14="http://schemas.microsoft.com/office/powerpoint/2010/main" val="36393402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24129" y="737616"/>
            <a:ext cx="9720072" cy="851698"/>
          </a:xfrm>
        </p:spPr>
        <p:txBody>
          <a:bodyPr>
            <a:normAutofit/>
          </a:bodyPr>
          <a:lstStyle/>
          <a:p>
            <a:r>
              <a:rPr lang="zh-CN" altLang="en-US" sz="3200" dirty="0" smtClean="0"/>
              <a:t>其他事项</a:t>
            </a:r>
            <a:endParaRPr lang="zh-CN" altLang="en-US" sz="3200" dirty="0"/>
          </a:p>
        </p:txBody>
      </p:sp>
      <p:sp>
        <p:nvSpPr>
          <p:cNvPr id="3" name="内容占位符 2"/>
          <p:cNvSpPr>
            <a:spLocks noGrp="1"/>
          </p:cNvSpPr>
          <p:nvPr>
            <p:ph idx="1"/>
          </p:nvPr>
        </p:nvSpPr>
        <p:spPr>
          <a:xfrm>
            <a:off x="1122100" y="1985554"/>
            <a:ext cx="9720073" cy="4317275"/>
          </a:xfrm>
        </p:spPr>
        <p:txBody>
          <a:bodyPr/>
          <a:lstStyle/>
          <a:p>
            <a:r>
              <a:rPr lang="en-US" altLang="zh-CN" sz="2400" dirty="0"/>
              <a:t>6</a:t>
            </a:r>
            <a:r>
              <a:rPr lang="zh-CN" altLang="en-US" sz="2400" dirty="0"/>
              <a:t>．经费预算（单位：万元</a:t>
            </a:r>
            <a:r>
              <a:rPr lang="zh-CN" altLang="en-US" sz="2400" dirty="0" smtClean="0"/>
              <a:t>）</a:t>
            </a:r>
            <a:endParaRPr lang="en-US" altLang="zh-CN" sz="2400" dirty="0" smtClean="0"/>
          </a:p>
          <a:p>
            <a:endParaRPr lang="en-US" altLang="zh-CN" sz="2400" dirty="0" smtClean="0"/>
          </a:p>
          <a:p>
            <a:r>
              <a:rPr lang="zh-CN" altLang="en-US" sz="2400" dirty="0" smtClean="0"/>
              <a:t>无论是自筹经费还是预拨经费，都需要把</a:t>
            </a:r>
            <a:r>
              <a:rPr lang="zh-CN" altLang="en-US" sz="2400" dirty="0" smtClean="0">
                <a:solidFill>
                  <a:srgbClr val="FF0000"/>
                </a:solidFill>
              </a:rPr>
              <a:t>经费表填完整</a:t>
            </a:r>
            <a:r>
              <a:rPr lang="zh-CN" altLang="en-US" sz="2400" dirty="0" smtClean="0"/>
              <a:t>。</a:t>
            </a:r>
            <a:endParaRPr lang="zh-CN" altLang="en-US" sz="2400" dirty="0"/>
          </a:p>
          <a:p>
            <a:endParaRPr lang="en-US" altLang="zh-CN" dirty="0" smtClean="0"/>
          </a:p>
          <a:p>
            <a:r>
              <a:rPr lang="en-US" altLang="zh-CN" dirty="0" smtClean="0"/>
              <a:t>7</a:t>
            </a:r>
            <a:r>
              <a:rPr lang="zh-CN" altLang="en-US" dirty="0"/>
              <a:t>．课题负责人近三年来承担的研究</a:t>
            </a:r>
            <a:r>
              <a:rPr lang="zh-CN" altLang="en-US" dirty="0" smtClean="0"/>
              <a:t>项目</a:t>
            </a:r>
            <a:endParaRPr lang="en-US" altLang="zh-CN" dirty="0" smtClean="0"/>
          </a:p>
          <a:p>
            <a:endParaRPr lang="en-US" altLang="zh-CN" dirty="0" smtClean="0"/>
          </a:p>
          <a:p>
            <a:r>
              <a:rPr lang="en-US" altLang="zh-CN" dirty="0" smtClean="0"/>
              <a:t>8</a:t>
            </a:r>
            <a:r>
              <a:rPr lang="zh-CN" altLang="en-US" dirty="0"/>
              <a:t>．课题负责人代表性的成果</a:t>
            </a:r>
          </a:p>
        </p:txBody>
      </p:sp>
    </p:spTree>
    <p:extLst>
      <p:ext uri="{BB962C8B-B14F-4D97-AF65-F5344CB8AC3E}">
        <p14:creationId xmlns:p14="http://schemas.microsoft.com/office/powerpoint/2010/main" val="24244528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485787" y="2997925"/>
            <a:ext cx="4135700" cy="1040675"/>
          </a:xfrm>
        </p:spPr>
        <p:txBody>
          <a:bodyPr/>
          <a:lstStyle/>
          <a:p>
            <a:pPr marL="0" indent="0">
              <a:buNone/>
            </a:pPr>
            <a:r>
              <a:rPr lang="zh-CN" altLang="en-US" dirty="0" smtClean="0"/>
              <a:t>            </a:t>
            </a:r>
            <a:r>
              <a:rPr lang="en-US" altLang="zh-CN" dirty="0" smtClean="0"/>
              <a:t>OVER!&amp;THANKS!</a:t>
            </a:r>
            <a:endParaRPr lang="en-US" altLang="zh-CN" dirty="0" smtClean="0"/>
          </a:p>
          <a:p>
            <a:pPr marL="0" indent="0">
              <a:buNone/>
            </a:pPr>
            <a:endParaRPr lang="en-US" altLang="zh-CN" dirty="0"/>
          </a:p>
          <a:p>
            <a:pPr marL="0" indent="0">
              <a:buNone/>
            </a:pPr>
            <a:endParaRPr lang="en-US" altLang="zh-CN" dirty="0" smtClean="0"/>
          </a:p>
          <a:p>
            <a:pPr marL="0" indent="0">
              <a:buNone/>
            </a:pPr>
            <a:endParaRPr lang="zh-CN" altLang="en-US" dirty="0"/>
          </a:p>
        </p:txBody>
      </p:sp>
    </p:spTree>
    <p:extLst>
      <p:ext uri="{BB962C8B-B14F-4D97-AF65-F5344CB8AC3E}">
        <p14:creationId xmlns:p14="http://schemas.microsoft.com/office/powerpoint/2010/main" val="3600207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24128" y="585216"/>
            <a:ext cx="9720072" cy="1134727"/>
          </a:xfrm>
        </p:spPr>
        <p:txBody>
          <a:bodyPr/>
          <a:lstStyle/>
          <a:p>
            <a:r>
              <a:rPr lang="en-US" altLang="zh-CN" dirty="0"/>
              <a:t>1.</a:t>
            </a:r>
            <a:r>
              <a:rPr lang="zh-CN" altLang="en-US" dirty="0"/>
              <a:t>课题的核心概念及其界定</a:t>
            </a:r>
          </a:p>
        </p:txBody>
      </p:sp>
      <p:sp>
        <p:nvSpPr>
          <p:cNvPr id="3" name="内容占位符 2"/>
          <p:cNvSpPr>
            <a:spLocks noGrp="1"/>
          </p:cNvSpPr>
          <p:nvPr>
            <p:ph idx="1"/>
          </p:nvPr>
        </p:nvSpPr>
        <p:spPr>
          <a:xfrm>
            <a:off x="359229" y="1861457"/>
            <a:ext cx="11832771" cy="4887686"/>
          </a:xfrm>
        </p:spPr>
        <p:txBody>
          <a:bodyPr>
            <a:normAutofit fontScale="92500"/>
          </a:bodyPr>
          <a:lstStyle/>
          <a:p>
            <a:r>
              <a:rPr lang="en-US" altLang="zh-CN" sz="2600" dirty="0" smtClean="0"/>
              <a:t>1.2</a:t>
            </a:r>
            <a:r>
              <a:rPr lang="zh-CN" altLang="en-US" sz="2600" dirty="0" smtClean="0"/>
              <a:t>核心概念的界定</a:t>
            </a:r>
            <a:endParaRPr lang="en-US" altLang="zh-CN" sz="2600" dirty="0" smtClean="0"/>
          </a:p>
          <a:p>
            <a:pPr marL="0" indent="0">
              <a:buNone/>
            </a:pPr>
            <a:r>
              <a:rPr lang="zh-CN" altLang="en-US" sz="2600" dirty="0" smtClean="0"/>
              <a:t>界定：就是说明白核心概念的内涵和外延。简单的理解就是对核心</a:t>
            </a:r>
            <a:endParaRPr lang="en-US" altLang="zh-CN" sz="2600" dirty="0" smtClean="0"/>
          </a:p>
          <a:p>
            <a:pPr marL="0" indent="0">
              <a:buNone/>
            </a:pPr>
            <a:r>
              <a:rPr lang="en-US" altLang="zh-CN" sz="2600" dirty="0"/>
              <a:t> </a:t>
            </a:r>
            <a:r>
              <a:rPr lang="en-US" altLang="zh-CN" sz="2600" dirty="0" smtClean="0"/>
              <a:t>         </a:t>
            </a:r>
            <a:r>
              <a:rPr lang="zh-CN" altLang="en-US" sz="2600" dirty="0" smtClean="0"/>
              <a:t>概念下一个</a:t>
            </a:r>
            <a:r>
              <a:rPr lang="zh-CN" altLang="en-US" sz="2600" dirty="0" smtClean="0">
                <a:solidFill>
                  <a:srgbClr val="FF0000"/>
                </a:solidFill>
              </a:rPr>
              <a:t>操作性</a:t>
            </a:r>
            <a:r>
              <a:rPr lang="zh-CN" altLang="en-US" sz="2600" dirty="0" smtClean="0"/>
              <a:t>的定义。</a:t>
            </a:r>
            <a:endParaRPr lang="en-US" altLang="zh-CN" sz="2600" dirty="0" smtClean="0"/>
          </a:p>
          <a:p>
            <a:r>
              <a:rPr lang="zh-CN" altLang="en-US" sz="2600" dirty="0" smtClean="0"/>
              <a:t>例</a:t>
            </a:r>
            <a:r>
              <a:rPr lang="en-US" altLang="zh-CN" sz="2600" dirty="0" smtClean="0"/>
              <a:t>.</a:t>
            </a:r>
            <a:r>
              <a:rPr lang="zh-CN" altLang="en-US" sz="2600" dirty="0" smtClean="0"/>
              <a:t>民间游戏、校本课程</a:t>
            </a:r>
            <a:endParaRPr lang="en-US" altLang="zh-CN" sz="2600" dirty="0" smtClean="0"/>
          </a:p>
          <a:p>
            <a:r>
              <a:rPr lang="zh-CN" altLang="en-US" sz="2600" dirty="0" smtClean="0"/>
              <a:t>（</a:t>
            </a:r>
            <a:r>
              <a:rPr lang="en-US" altLang="zh-CN" sz="2600" dirty="0" smtClean="0"/>
              <a:t>1</a:t>
            </a:r>
            <a:r>
              <a:rPr lang="zh-CN" altLang="en-US" sz="2600" dirty="0" smtClean="0"/>
              <a:t>）民间</a:t>
            </a:r>
            <a:r>
              <a:rPr lang="zh-CN" altLang="en-US" sz="2600" dirty="0"/>
              <a:t>游戏：指流传于广大民众生活中的嬉戏娱乐活动，俗称</a:t>
            </a:r>
            <a:r>
              <a:rPr lang="zh-CN" altLang="en-US" sz="2600" dirty="0" smtClean="0"/>
              <a:t>“玩耍”</a:t>
            </a:r>
            <a:r>
              <a:rPr lang="zh-CN" altLang="en-US" sz="2600" dirty="0"/>
              <a:t>，主要流行于少年儿童中间和节日里成年人娱乐节目</a:t>
            </a:r>
            <a:r>
              <a:rPr lang="zh-CN" altLang="en-US" sz="2600" dirty="0" smtClean="0"/>
              <a:t>之中，如丢沙包、放风筝、捉迷藏等。</a:t>
            </a:r>
            <a:endParaRPr lang="zh-CN" altLang="en-US" sz="2600" dirty="0"/>
          </a:p>
          <a:p>
            <a:r>
              <a:rPr lang="zh-CN" altLang="en-US" sz="2600" dirty="0"/>
              <a:t> </a:t>
            </a:r>
            <a:r>
              <a:rPr lang="zh-CN" altLang="en-US" sz="2600" dirty="0" smtClean="0"/>
              <a:t>（</a:t>
            </a:r>
            <a:r>
              <a:rPr lang="en-US" altLang="zh-CN" sz="2600" dirty="0" smtClean="0"/>
              <a:t>2</a:t>
            </a:r>
            <a:r>
              <a:rPr lang="zh-CN" altLang="en-US" sz="2600" dirty="0" smtClean="0"/>
              <a:t>）校本</a:t>
            </a:r>
            <a:r>
              <a:rPr lang="zh-CN" altLang="en-US" sz="2600" dirty="0"/>
              <a:t>课程：即以学校为本位、由学校自己确定、为了解决学校</a:t>
            </a:r>
            <a:r>
              <a:rPr lang="zh-CN" altLang="en-US" sz="2600" dirty="0" smtClean="0"/>
              <a:t>自身</a:t>
            </a:r>
            <a:endParaRPr lang="en-US" altLang="zh-CN" sz="2600" dirty="0" smtClean="0"/>
          </a:p>
          <a:p>
            <a:r>
              <a:rPr lang="en-US" altLang="zh-CN" sz="2600" dirty="0"/>
              <a:t> </a:t>
            </a:r>
            <a:r>
              <a:rPr lang="en-US" altLang="zh-CN" sz="2600" dirty="0" smtClean="0"/>
              <a:t>         </a:t>
            </a:r>
            <a:r>
              <a:rPr lang="zh-CN" altLang="en-US" sz="2600" dirty="0" smtClean="0"/>
              <a:t>教学</a:t>
            </a:r>
            <a:r>
              <a:rPr lang="zh-CN" altLang="en-US" sz="2600" dirty="0"/>
              <a:t>问题的课程，它与国家课程、地方课程相对应</a:t>
            </a:r>
            <a:r>
              <a:rPr lang="zh-CN" altLang="en-US" sz="2600" dirty="0" smtClean="0"/>
              <a:t>。</a:t>
            </a:r>
            <a:endParaRPr lang="en-US" altLang="zh-CN" sz="2600" dirty="0" smtClean="0"/>
          </a:p>
          <a:p>
            <a:r>
              <a:rPr lang="zh-CN" altLang="en-US" sz="2600" dirty="0" smtClean="0">
                <a:solidFill>
                  <a:srgbClr val="FF0000"/>
                </a:solidFill>
              </a:rPr>
              <a:t>操作方式：</a:t>
            </a:r>
            <a:r>
              <a:rPr lang="en-US" altLang="zh-CN" sz="2600" dirty="0" smtClean="0">
                <a:solidFill>
                  <a:schemeClr val="bg2">
                    <a:lumMod val="10000"/>
                  </a:schemeClr>
                </a:solidFill>
              </a:rPr>
              <a:t>1.</a:t>
            </a:r>
            <a:r>
              <a:rPr lang="zh-CN" altLang="en-US" sz="2600" dirty="0" smtClean="0">
                <a:solidFill>
                  <a:srgbClr val="FF0000"/>
                </a:solidFill>
              </a:rPr>
              <a:t>直接选用</a:t>
            </a:r>
            <a:r>
              <a:rPr lang="zh-CN" altLang="en-US" sz="2600" dirty="0" smtClean="0">
                <a:solidFill>
                  <a:schemeClr val="bg2">
                    <a:lumMod val="10000"/>
                  </a:schemeClr>
                </a:solidFill>
              </a:rPr>
              <a:t>相关</a:t>
            </a:r>
            <a:r>
              <a:rPr lang="zh-CN" altLang="en-US" sz="2600" dirty="0" smtClean="0">
                <a:solidFill>
                  <a:schemeClr val="bg2">
                    <a:lumMod val="10000"/>
                  </a:schemeClr>
                </a:solidFill>
              </a:rPr>
              <a:t>论文中的概念界定</a:t>
            </a:r>
            <a:r>
              <a:rPr lang="zh-CN" altLang="en-US" sz="2600" dirty="0" smtClean="0">
                <a:solidFill>
                  <a:schemeClr val="bg2">
                    <a:lumMod val="10000"/>
                  </a:schemeClr>
                </a:solidFill>
              </a:rPr>
              <a:t>；（</a:t>
            </a:r>
            <a:r>
              <a:rPr lang="zh-CN" altLang="en-US" sz="2600" dirty="0" smtClean="0">
                <a:solidFill>
                  <a:srgbClr val="FF0000"/>
                </a:solidFill>
              </a:rPr>
              <a:t>优先选择</a:t>
            </a:r>
            <a:r>
              <a:rPr lang="zh-CN" altLang="en-US" sz="2600" dirty="0" smtClean="0">
                <a:solidFill>
                  <a:schemeClr val="bg2">
                    <a:lumMod val="10000"/>
                  </a:schemeClr>
                </a:solidFill>
              </a:rPr>
              <a:t>）</a:t>
            </a:r>
            <a:endParaRPr lang="en-US" altLang="zh-CN" sz="2600" dirty="0" smtClean="0">
              <a:solidFill>
                <a:schemeClr val="bg2">
                  <a:lumMod val="10000"/>
                </a:schemeClr>
              </a:solidFill>
            </a:endParaRPr>
          </a:p>
          <a:p>
            <a:r>
              <a:rPr lang="en-US" altLang="zh-CN" sz="2600" dirty="0" smtClean="0">
                <a:solidFill>
                  <a:schemeClr val="bg2">
                    <a:lumMod val="10000"/>
                  </a:schemeClr>
                </a:solidFill>
              </a:rPr>
              <a:t>                  2.</a:t>
            </a:r>
            <a:r>
              <a:rPr lang="zh-CN" altLang="en-US" sz="2600" dirty="0" smtClean="0">
                <a:solidFill>
                  <a:schemeClr val="bg2">
                    <a:lumMod val="10000"/>
                  </a:schemeClr>
                </a:solidFill>
              </a:rPr>
              <a:t>可以</a:t>
            </a:r>
            <a:r>
              <a:rPr lang="zh-CN" altLang="en-US" sz="2600" dirty="0" smtClean="0">
                <a:solidFill>
                  <a:srgbClr val="FF0000"/>
                </a:solidFill>
              </a:rPr>
              <a:t>融合他人</a:t>
            </a:r>
            <a:r>
              <a:rPr lang="zh-CN" altLang="en-US" sz="2600" dirty="0" smtClean="0">
                <a:solidFill>
                  <a:schemeClr val="bg2">
                    <a:lumMod val="10000"/>
                  </a:schemeClr>
                </a:solidFill>
              </a:rPr>
              <a:t>论文中的概念界定提出自己的界定。</a:t>
            </a:r>
            <a:endParaRPr lang="zh-CN" altLang="en-US" sz="2600" dirty="0">
              <a:solidFill>
                <a:schemeClr val="bg2">
                  <a:lumMod val="10000"/>
                </a:schemeClr>
              </a:solidFill>
            </a:endParaRPr>
          </a:p>
          <a:p>
            <a:endParaRPr lang="en-US" altLang="zh-CN" dirty="0" smtClean="0"/>
          </a:p>
          <a:p>
            <a:endParaRPr lang="zh-CN" altLang="en-US" dirty="0"/>
          </a:p>
        </p:txBody>
      </p:sp>
    </p:spTree>
    <p:extLst>
      <p:ext uri="{BB962C8B-B14F-4D97-AF65-F5344CB8AC3E}">
        <p14:creationId xmlns:p14="http://schemas.microsoft.com/office/powerpoint/2010/main" val="1304473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24128" y="944444"/>
            <a:ext cx="10612701" cy="829927"/>
          </a:xfrm>
        </p:spPr>
        <p:txBody>
          <a:bodyPr>
            <a:normAutofit fontScale="90000"/>
          </a:bodyPr>
          <a:lstStyle/>
          <a:p>
            <a:r>
              <a:rPr lang="en-US" altLang="zh-CN" sz="3600" dirty="0"/>
              <a:t>2.</a:t>
            </a:r>
            <a:r>
              <a:rPr lang="zh-CN" altLang="en-US" sz="3600" dirty="0"/>
              <a:t>本课题的研究意义及其国内外同类研究现状</a:t>
            </a:r>
            <a:r>
              <a:rPr lang="zh-CN" altLang="en-US" dirty="0"/>
              <a:t/>
            </a:r>
            <a:br>
              <a:rPr lang="zh-CN" altLang="en-US" dirty="0"/>
            </a:br>
            <a:endParaRPr lang="zh-CN" altLang="en-US" dirty="0"/>
          </a:p>
        </p:txBody>
      </p:sp>
      <p:sp>
        <p:nvSpPr>
          <p:cNvPr id="3" name="内容占位符 2"/>
          <p:cNvSpPr>
            <a:spLocks noGrp="1"/>
          </p:cNvSpPr>
          <p:nvPr>
            <p:ph idx="1"/>
          </p:nvPr>
        </p:nvSpPr>
        <p:spPr>
          <a:xfrm>
            <a:off x="1024128" y="1774371"/>
            <a:ext cx="9948671" cy="4534989"/>
          </a:xfrm>
        </p:spPr>
        <p:txBody>
          <a:bodyPr>
            <a:normAutofit/>
          </a:bodyPr>
          <a:lstStyle/>
          <a:p>
            <a:r>
              <a:rPr lang="en-US" altLang="zh-CN" sz="2800" dirty="0" smtClean="0"/>
              <a:t>2.1</a:t>
            </a:r>
            <a:r>
              <a:rPr lang="zh-CN" altLang="en-US" sz="2800" dirty="0" smtClean="0"/>
              <a:t>本课题的研究意义</a:t>
            </a:r>
            <a:endParaRPr lang="en-US" altLang="zh-CN" sz="2800" dirty="0" smtClean="0"/>
          </a:p>
          <a:p>
            <a:r>
              <a:rPr lang="zh-CN" altLang="en-US" sz="2800" dirty="0" smtClean="0">
                <a:solidFill>
                  <a:srgbClr val="FF0000"/>
                </a:solidFill>
              </a:rPr>
              <a:t>结构</a:t>
            </a:r>
            <a:r>
              <a:rPr lang="zh-CN" altLang="en-US" sz="2800" dirty="0" smtClean="0">
                <a:solidFill>
                  <a:srgbClr val="FF0000"/>
                </a:solidFill>
                <a:sym typeface="Wingdings" panose="05000000000000000000" pitchFamily="2" charset="2"/>
              </a:rPr>
              <a:t>：</a:t>
            </a:r>
            <a:r>
              <a:rPr lang="zh-CN" altLang="en-US" sz="2800" dirty="0" smtClean="0">
                <a:sym typeface="Wingdings" panose="05000000000000000000" pitchFamily="2" charset="2"/>
              </a:rPr>
              <a:t>（</a:t>
            </a:r>
            <a:r>
              <a:rPr lang="en-US" altLang="zh-CN" sz="2800" dirty="0" smtClean="0">
                <a:sym typeface="Wingdings" panose="05000000000000000000" pitchFamily="2" charset="2"/>
              </a:rPr>
              <a:t>1</a:t>
            </a:r>
            <a:r>
              <a:rPr lang="zh-CN" altLang="en-US" sz="2800" dirty="0" smtClean="0">
                <a:sym typeface="Wingdings" panose="05000000000000000000" pitchFamily="2" charset="2"/>
              </a:rPr>
              <a:t>）理论意义（</a:t>
            </a:r>
            <a:r>
              <a:rPr lang="en-US" altLang="zh-CN" sz="2800" dirty="0" smtClean="0">
                <a:sym typeface="Wingdings" panose="05000000000000000000" pitchFamily="2" charset="2"/>
              </a:rPr>
              <a:t>2</a:t>
            </a:r>
            <a:r>
              <a:rPr lang="zh-CN" altLang="en-US" sz="2800" dirty="0" smtClean="0">
                <a:sym typeface="Wingdings" panose="05000000000000000000" pitchFamily="2" charset="2"/>
              </a:rPr>
              <a:t>）应用价值</a:t>
            </a:r>
            <a:endParaRPr lang="en-US" altLang="zh-CN" sz="2800" dirty="0" smtClean="0">
              <a:sym typeface="Wingdings" panose="05000000000000000000" pitchFamily="2" charset="2"/>
            </a:endParaRPr>
          </a:p>
          <a:p>
            <a:r>
              <a:rPr lang="en-US" altLang="zh-CN" sz="2800" dirty="0" smtClean="0">
                <a:sym typeface="Wingdings" panose="05000000000000000000" pitchFamily="2" charset="2"/>
              </a:rPr>
              <a:t>2.1.1</a:t>
            </a:r>
            <a:r>
              <a:rPr lang="zh-CN" altLang="en-US" sz="2800" dirty="0" smtClean="0">
                <a:sym typeface="Wingdings" panose="05000000000000000000" pitchFamily="2" charset="2"/>
              </a:rPr>
              <a:t>理论意义</a:t>
            </a:r>
            <a:endParaRPr lang="en-US" altLang="zh-CN" sz="2800" dirty="0" smtClean="0">
              <a:sym typeface="Wingdings" panose="05000000000000000000" pitchFamily="2" charset="2"/>
            </a:endParaRPr>
          </a:p>
          <a:p>
            <a:r>
              <a:rPr lang="zh-CN" altLang="en-US" sz="2800" dirty="0" smtClean="0">
                <a:sym typeface="Wingdings" panose="05000000000000000000" pitchFamily="2" charset="2"/>
              </a:rPr>
              <a:t>即课题有什么理论上的创新和突破。</a:t>
            </a:r>
            <a:endParaRPr lang="en-US" altLang="zh-CN" sz="2800" dirty="0" smtClean="0">
              <a:sym typeface="Wingdings" panose="05000000000000000000" pitchFamily="2" charset="2"/>
            </a:endParaRPr>
          </a:p>
          <a:p>
            <a:r>
              <a:rPr lang="zh-CN" altLang="en-US" sz="2800" dirty="0" smtClean="0">
                <a:sym typeface="Wingdings" panose="05000000000000000000" pitchFamily="2" charset="2"/>
              </a:rPr>
              <a:t>一般用词</a:t>
            </a:r>
            <a:r>
              <a:rPr lang="zh-CN" altLang="en-US" sz="2800" dirty="0">
                <a:sym typeface="Wingdings" panose="05000000000000000000" pitchFamily="2" charset="2"/>
              </a:rPr>
              <a:t>：</a:t>
            </a:r>
            <a:r>
              <a:rPr lang="zh-CN" altLang="en-US" sz="2800" dirty="0">
                <a:solidFill>
                  <a:srgbClr val="FF0000"/>
                </a:solidFill>
                <a:sym typeface="Wingdings" panose="05000000000000000000" pitchFamily="2" charset="2"/>
              </a:rPr>
              <a:t>细化和补充、阐述与</a:t>
            </a:r>
            <a:r>
              <a:rPr lang="zh-CN" altLang="en-US" sz="2800" dirty="0" smtClean="0">
                <a:solidFill>
                  <a:srgbClr val="FF0000"/>
                </a:solidFill>
                <a:sym typeface="Wingdings" panose="05000000000000000000" pitchFamily="2" charset="2"/>
              </a:rPr>
              <a:t>充实、赋予</a:t>
            </a:r>
            <a:r>
              <a:rPr lang="zh-CN" altLang="en-US" sz="2800" dirty="0">
                <a:solidFill>
                  <a:srgbClr val="FF0000"/>
                </a:solidFill>
                <a:sym typeface="Wingdings" panose="05000000000000000000" pitchFamily="2" charset="2"/>
              </a:rPr>
              <a:t>全新</a:t>
            </a:r>
            <a:r>
              <a:rPr lang="zh-CN" altLang="en-US" sz="2800" dirty="0" smtClean="0">
                <a:solidFill>
                  <a:srgbClr val="FF0000"/>
                </a:solidFill>
                <a:sym typeface="Wingdings" panose="05000000000000000000" pitchFamily="2" charset="2"/>
              </a:rPr>
              <a:t>内涵丰富</a:t>
            </a:r>
            <a:r>
              <a:rPr lang="zh-CN" altLang="en-US" sz="2800" dirty="0" smtClean="0">
                <a:sym typeface="Wingdings" panose="05000000000000000000" pitchFamily="2" charset="2"/>
              </a:rPr>
              <a:t>；</a:t>
            </a:r>
            <a:endParaRPr lang="en-US" altLang="zh-CN" sz="2800" dirty="0" smtClean="0">
              <a:sym typeface="Wingdings" panose="05000000000000000000" pitchFamily="2" charset="2"/>
            </a:endParaRPr>
          </a:p>
          <a:p>
            <a:r>
              <a:rPr lang="en-US" altLang="zh-CN" sz="2800" dirty="0">
                <a:sym typeface="Wingdings" panose="05000000000000000000" pitchFamily="2" charset="2"/>
              </a:rPr>
              <a:t> </a:t>
            </a:r>
            <a:r>
              <a:rPr lang="en-US" altLang="zh-CN" sz="2800" dirty="0" smtClean="0">
                <a:sym typeface="Wingdings" panose="05000000000000000000" pitchFamily="2" charset="2"/>
              </a:rPr>
              <a:t>                </a:t>
            </a:r>
            <a:r>
              <a:rPr lang="zh-CN" altLang="en-US" sz="2800" dirty="0" smtClean="0">
                <a:sym typeface="Wingdings" panose="05000000000000000000" pitchFamily="2" charset="2"/>
              </a:rPr>
              <a:t>拓展了相关理论的研究。</a:t>
            </a:r>
            <a:endParaRPr lang="en-US" altLang="zh-CN" sz="2800" dirty="0" smtClean="0">
              <a:sym typeface="Wingdings" panose="05000000000000000000" pitchFamily="2" charset="2"/>
            </a:endParaRPr>
          </a:p>
          <a:p>
            <a:r>
              <a:rPr lang="en-US" altLang="zh-CN" sz="2800" dirty="0">
                <a:sym typeface="Wingdings" panose="05000000000000000000" pitchFamily="2" charset="2"/>
              </a:rPr>
              <a:t> </a:t>
            </a:r>
            <a:r>
              <a:rPr lang="en-US" altLang="zh-CN" sz="2800" dirty="0" smtClean="0">
                <a:sym typeface="Wingdings" panose="05000000000000000000" pitchFamily="2" charset="2"/>
              </a:rPr>
              <a:t>                </a:t>
            </a:r>
            <a:r>
              <a:rPr lang="zh-CN" altLang="en-US" sz="2800" dirty="0" smtClean="0">
                <a:sym typeface="Wingdings" panose="05000000000000000000" pitchFamily="2" charset="2"/>
              </a:rPr>
              <a:t>是</a:t>
            </a:r>
            <a:r>
              <a:rPr lang="en-US" altLang="zh-CN" sz="2800" dirty="0" smtClean="0">
                <a:sym typeface="Wingdings" panose="05000000000000000000" pitchFamily="2" charset="2"/>
              </a:rPr>
              <a:t>…</a:t>
            </a:r>
            <a:r>
              <a:rPr lang="zh-CN" altLang="en-US" sz="2800" dirty="0" smtClean="0">
                <a:sym typeface="Wingdings" panose="05000000000000000000" pitchFamily="2" charset="2"/>
              </a:rPr>
              <a:t>相关研究理论的补充。</a:t>
            </a:r>
            <a:endParaRPr lang="en-US" altLang="zh-CN" sz="2800" dirty="0" smtClean="0">
              <a:sym typeface="Wingdings" panose="05000000000000000000" pitchFamily="2" charset="2"/>
            </a:endParaRPr>
          </a:p>
          <a:p>
            <a:r>
              <a:rPr lang="zh-CN" altLang="en-US" sz="2800" dirty="0" smtClean="0">
                <a:sym typeface="Wingdings" panose="05000000000000000000" pitchFamily="2" charset="2"/>
              </a:rPr>
              <a:t>忌讳</a:t>
            </a:r>
            <a:r>
              <a:rPr lang="zh-CN" altLang="en-US" sz="2800" dirty="0" smtClean="0">
                <a:sym typeface="Wingdings" panose="05000000000000000000" pitchFamily="2" charset="2"/>
              </a:rPr>
              <a:t>用词：开创了</a:t>
            </a:r>
            <a:r>
              <a:rPr lang="en-US" altLang="zh-CN" sz="2800" dirty="0" smtClean="0">
                <a:sym typeface="Wingdings" panose="05000000000000000000" pitchFamily="2" charset="2"/>
              </a:rPr>
              <a:t>…</a:t>
            </a:r>
            <a:r>
              <a:rPr lang="zh-CN" altLang="en-US" sz="2800" dirty="0" smtClean="0">
                <a:sym typeface="Wingdings" panose="05000000000000000000" pitchFamily="2" charset="2"/>
              </a:rPr>
              <a:t>理论研究的先河。颠覆了</a:t>
            </a:r>
            <a:r>
              <a:rPr lang="en-US" altLang="zh-CN" sz="2800" dirty="0" smtClean="0">
                <a:sym typeface="Wingdings" panose="05000000000000000000" pitchFamily="2" charset="2"/>
              </a:rPr>
              <a:t>…</a:t>
            </a:r>
            <a:r>
              <a:rPr lang="zh-CN" altLang="en-US" sz="2800" dirty="0" smtClean="0">
                <a:sym typeface="Wingdings" panose="05000000000000000000" pitchFamily="2" charset="2"/>
              </a:rPr>
              <a:t>理论。</a:t>
            </a:r>
            <a:endParaRPr lang="zh-CN" altLang="en-US" sz="2800" dirty="0"/>
          </a:p>
        </p:txBody>
      </p:sp>
    </p:spTree>
    <p:extLst>
      <p:ext uri="{BB962C8B-B14F-4D97-AF65-F5344CB8AC3E}">
        <p14:creationId xmlns:p14="http://schemas.microsoft.com/office/powerpoint/2010/main" val="4138981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813" y="1828801"/>
            <a:ext cx="11429129" cy="4023360"/>
          </a:xfrm>
        </p:spPr>
        <p:txBody>
          <a:bodyPr/>
          <a:lstStyle/>
          <a:p>
            <a:r>
              <a:rPr lang="en-US" altLang="zh-CN" sz="2800" dirty="0" smtClean="0"/>
              <a:t>2.1.1</a:t>
            </a:r>
            <a:r>
              <a:rPr lang="zh-CN" altLang="en-US" sz="2800" dirty="0" smtClean="0"/>
              <a:t>理论研究的意义</a:t>
            </a:r>
            <a:endParaRPr lang="en-US" altLang="zh-CN" sz="2800" dirty="0" smtClean="0"/>
          </a:p>
          <a:p>
            <a:r>
              <a:rPr lang="zh-CN" altLang="en-US" sz="2800" dirty="0" smtClean="0">
                <a:solidFill>
                  <a:srgbClr val="FF0000"/>
                </a:solidFill>
              </a:rPr>
              <a:t>例：孙艳丽</a:t>
            </a:r>
            <a:r>
              <a:rPr lang="en-US" altLang="zh-CN" sz="2800" dirty="0" smtClean="0">
                <a:solidFill>
                  <a:srgbClr val="FF0000"/>
                </a:solidFill>
              </a:rPr>
              <a:t>《</a:t>
            </a:r>
            <a:r>
              <a:rPr lang="zh-CN" altLang="en-US" sz="2800" dirty="0">
                <a:solidFill>
                  <a:srgbClr val="FF0000"/>
                </a:solidFill>
              </a:rPr>
              <a:t>高职思政课构建生命化教育模式的教学研究</a:t>
            </a:r>
            <a:r>
              <a:rPr lang="en-US" altLang="zh-CN" sz="2800" dirty="0" smtClean="0">
                <a:solidFill>
                  <a:srgbClr val="FF0000"/>
                </a:solidFill>
              </a:rPr>
              <a:t>》</a:t>
            </a:r>
            <a:r>
              <a:rPr lang="zh-CN" altLang="en-US" sz="2800" dirty="0" smtClean="0">
                <a:solidFill>
                  <a:srgbClr val="FF0000"/>
                </a:solidFill>
              </a:rPr>
              <a:t>沧州市课题</a:t>
            </a:r>
            <a:endParaRPr lang="en-US" altLang="zh-CN" sz="2800" dirty="0" smtClean="0">
              <a:solidFill>
                <a:srgbClr val="FF0000"/>
              </a:solidFill>
            </a:endParaRPr>
          </a:p>
          <a:p>
            <a:pPr marL="0" indent="0">
              <a:buNone/>
            </a:pPr>
            <a:r>
              <a:rPr lang="zh-CN" altLang="en-US" sz="2800" dirty="0" smtClean="0"/>
              <a:t>    </a:t>
            </a:r>
            <a:r>
              <a:rPr lang="zh-CN" altLang="en-US" sz="2800" dirty="0"/>
              <a:t> 本课题对高职思政课教学贯彻生命化教育的必要性进行了阐述，通过社会发展、教育发展、新课程标准、学生自身发展规律等角度阐明了在高职政治课堂教学中贯彻生命化教育的必要性，这对</a:t>
            </a:r>
            <a:r>
              <a:rPr lang="zh-CN" altLang="en-US" sz="2800" dirty="0">
                <a:solidFill>
                  <a:srgbClr val="FF0000"/>
                </a:solidFill>
              </a:rPr>
              <a:t>充实</a:t>
            </a:r>
            <a:r>
              <a:rPr lang="zh-CN" altLang="en-US" sz="2800" dirty="0"/>
              <a:t>生命化教育理论所研究的内容，</a:t>
            </a:r>
            <a:r>
              <a:rPr lang="zh-CN" altLang="en-US" sz="2800" dirty="0">
                <a:solidFill>
                  <a:srgbClr val="FF0000"/>
                </a:solidFill>
              </a:rPr>
              <a:t>发展</a:t>
            </a:r>
            <a:r>
              <a:rPr lang="zh-CN" altLang="en-US" sz="2800" dirty="0"/>
              <a:t>和</a:t>
            </a:r>
            <a:r>
              <a:rPr lang="zh-CN" altLang="en-US" sz="2800" dirty="0">
                <a:solidFill>
                  <a:srgbClr val="FF0000"/>
                </a:solidFill>
              </a:rPr>
              <a:t>完善</a:t>
            </a:r>
            <a:r>
              <a:rPr lang="zh-CN" altLang="en-US" sz="2800" dirty="0"/>
              <a:t>高职政治课堂</a:t>
            </a:r>
            <a:r>
              <a:rPr lang="zh-CN" altLang="en-US" sz="2800" dirty="0" smtClean="0"/>
              <a:t>教学相关理论具有</a:t>
            </a:r>
            <a:r>
              <a:rPr lang="zh-CN" altLang="en-US" sz="2800" dirty="0"/>
              <a:t>一定的理论意义。 </a:t>
            </a:r>
            <a:endParaRPr lang="zh-CN" altLang="en-US" sz="2400" dirty="0"/>
          </a:p>
        </p:txBody>
      </p:sp>
      <p:sp>
        <p:nvSpPr>
          <p:cNvPr id="4" name="标题 1"/>
          <p:cNvSpPr>
            <a:spLocks noGrp="1"/>
          </p:cNvSpPr>
          <p:nvPr>
            <p:ph type="title"/>
          </p:nvPr>
        </p:nvSpPr>
        <p:spPr>
          <a:xfrm>
            <a:off x="1024128" y="813816"/>
            <a:ext cx="9720072" cy="938784"/>
          </a:xfrm>
        </p:spPr>
        <p:txBody>
          <a:bodyPr>
            <a:normAutofit fontScale="90000"/>
          </a:bodyPr>
          <a:lstStyle/>
          <a:p>
            <a:r>
              <a:rPr lang="en-US" altLang="zh-CN" sz="3600" dirty="0"/>
              <a:t>2.</a:t>
            </a:r>
            <a:r>
              <a:rPr lang="zh-CN" altLang="en-US" sz="3600" dirty="0"/>
              <a:t>本课题的研究意义及其国内外同类研究现状</a:t>
            </a:r>
            <a:r>
              <a:rPr lang="zh-CN" altLang="en-US" dirty="0"/>
              <a:t/>
            </a:r>
            <a:br>
              <a:rPr lang="zh-CN" altLang="en-US" dirty="0"/>
            </a:br>
            <a:endParaRPr lang="zh-CN" altLang="en-US" dirty="0"/>
          </a:p>
        </p:txBody>
      </p:sp>
    </p:spTree>
    <p:extLst>
      <p:ext uri="{BB962C8B-B14F-4D97-AF65-F5344CB8AC3E}">
        <p14:creationId xmlns:p14="http://schemas.microsoft.com/office/powerpoint/2010/main" val="2635838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70859" y="1513114"/>
            <a:ext cx="10657114" cy="4996543"/>
          </a:xfrm>
        </p:spPr>
        <p:txBody>
          <a:bodyPr>
            <a:normAutofit/>
          </a:bodyPr>
          <a:lstStyle/>
          <a:p>
            <a:r>
              <a:rPr lang="zh-CN" altLang="en-US" dirty="0"/>
              <a:t>二、应用价值</a:t>
            </a:r>
          </a:p>
          <a:p>
            <a:r>
              <a:rPr lang="zh-CN" altLang="en-US" dirty="0" smtClean="0">
                <a:solidFill>
                  <a:srgbClr val="FF0000"/>
                </a:solidFill>
              </a:rPr>
              <a:t>例：梁少祯</a:t>
            </a:r>
            <a:r>
              <a:rPr lang="en-US" altLang="zh-CN" dirty="0" smtClean="0">
                <a:solidFill>
                  <a:srgbClr val="FF0000"/>
                </a:solidFill>
              </a:rPr>
              <a:t>《</a:t>
            </a:r>
            <a:r>
              <a:rPr lang="zh-CN" altLang="en-US" dirty="0">
                <a:solidFill>
                  <a:srgbClr val="FF0000"/>
                </a:solidFill>
              </a:rPr>
              <a:t>基于现代学徒制的高职导游人才培养模式研究</a:t>
            </a:r>
            <a:r>
              <a:rPr lang="en-US" altLang="zh-CN" dirty="0" smtClean="0">
                <a:solidFill>
                  <a:srgbClr val="FF0000"/>
                </a:solidFill>
              </a:rPr>
              <a:t>》</a:t>
            </a:r>
            <a:r>
              <a:rPr lang="zh-CN" altLang="en-US" dirty="0" smtClean="0">
                <a:solidFill>
                  <a:srgbClr val="FF0000"/>
                </a:solidFill>
              </a:rPr>
              <a:t>河北省教科所课题</a:t>
            </a:r>
            <a:endParaRPr lang="en-US" altLang="zh-CN" dirty="0" smtClean="0">
              <a:solidFill>
                <a:srgbClr val="FF0000"/>
              </a:solidFill>
            </a:endParaRPr>
          </a:p>
          <a:p>
            <a:r>
              <a:rPr lang="en-US" altLang="zh-CN" dirty="0" smtClean="0"/>
              <a:t>1</a:t>
            </a:r>
            <a:r>
              <a:rPr lang="zh-CN" altLang="en-US" dirty="0"/>
              <a:t>、中国旅游产业升级的</a:t>
            </a:r>
            <a:r>
              <a:rPr lang="zh-CN" altLang="en-US" dirty="0" smtClean="0"/>
              <a:t>需要。</a:t>
            </a:r>
            <a:endParaRPr lang="zh-CN" altLang="en-US" dirty="0"/>
          </a:p>
          <a:p>
            <a:r>
              <a:rPr lang="zh-CN" altLang="en-US" dirty="0" smtClean="0"/>
              <a:t>当下中国正处于产业升级的关键时期</a:t>
            </a:r>
            <a:r>
              <a:rPr lang="en-US" altLang="zh-CN" dirty="0" smtClean="0"/>
              <a:t>…….</a:t>
            </a:r>
          </a:p>
          <a:p>
            <a:r>
              <a:rPr lang="en-US" altLang="zh-CN" dirty="0" smtClean="0"/>
              <a:t>2</a:t>
            </a:r>
            <a:r>
              <a:rPr lang="zh-CN" altLang="en-US" dirty="0"/>
              <a:t>、构建现代职业教育体系的重要实现</a:t>
            </a:r>
            <a:r>
              <a:rPr lang="zh-CN" altLang="en-US" dirty="0" smtClean="0"/>
              <a:t>途径。</a:t>
            </a:r>
            <a:endParaRPr lang="zh-CN" altLang="en-US" dirty="0"/>
          </a:p>
          <a:p>
            <a:r>
              <a:rPr lang="zh-CN" altLang="en-US" dirty="0" smtClean="0"/>
              <a:t>现代职业教育的核心目标是实现充分且高质量的就业</a:t>
            </a:r>
            <a:r>
              <a:rPr lang="en-US" altLang="zh-CN" dirty="0" smtClean="0"/>
              <a:t>…..</a:t>
            </a:r>
          </a:p>
          <a:p>
            <a:r>
              <a:rPr lang="en-US" altLang="zh-CN" dirty="0" smtClean="0"/>
              <a:t>3</a:t>
            </a:r>
            <a:r>
              <a:rPr lang="zh-CN" altLang="en-US" dirty="0"/>
              <a:t>、解决毕业生就业问题的有效</a:t>
            </a:r>
            <a:r>
              <a:rPr lang="zh-CN" altLang="en-US" dirty="0" smtClean="0"/>
              <a:t>方式。</a:t>
            </a:r>
            <a:endParaRPr lang="zh-CN" altLang="en-US" dirty="0"/>
          </a:p>
          <a:p>
            <a:r>
              <a:rPr lang="zh-CN" altLang="en-US" dirty="0"/>
              <a:t>现代学徒制采用校企双方合作提供培训课程，学校学习与企业岗位培训相结合，更加注重 “做中学”，使学生上岗前得到良好锻炼，提前掌握职业技能，提高职业素养，实现“零距离上岗”，就业前景比较明朗，就业困境有望</a:t>
            </a:r>
            <a:r>
              <a:rPr lang="zh-CN" altLang="en-US" dirty="0" smtClean="0"/>
              <a:t>迎刃而解</a:t>
            </a:r>
            <a:r>
              <a:rPr lang="en-US" altLang="zh-CN" dirty="0" smtClean="0"/>
              <a:t>…</a:t>
            </a:r>
            <a:endParaRPr lang="zh-CN" altLang="en-US" dirty="0"/>
          </a:p>
          <a:p>
            <a:endParaRPr lang="zh-CN" altLang="en-US" dirty="0"/>
          </a:p>
        </p:txBody>
      </p:sp>
      <p:sp>
        <p:nvSpPr>
          <p:cNvPr id="4" name="标题 1"/>
          <p:cNvSpPr>
            <a:spLocks noGrp="1"/>
          </p:cNvSpPr>
          <p:nvPr>
            <p:ph type="title"/>
          </p:nvPr>
        </p:nvSpPr>
        <p:spPr>
          <a:xfrm>
            <a:off x="1024129" y="890016"/>
            <a:ext cx="9720072" cy="884355"/>
          </a:xfrm>
        </p:spPr>
        <p:txBody>
          <a:bodyPr>
            <a:normAutofit fontScale="90000"/>
          </a:bodyPr>
          <a:lstStyle/>
          <a:p>
            <a:r>
              <a:rPr lang="en-US" altLang="zh-CN" sz="3600" dirty="0"/>
              <a:t>2.</a:t>
            </a:r>
            <a:r>
              <a:rPr lang="zh-CN" altLang="en-US" sz="3600" dirty="0"/>
              <a:t>本课题的研究意义及其国内外同类研究现状</a:t>
            </a:r>
            <a:r>
              <a:rPr lang="zh-CN" altLang="en-US" dirty="0"/>
              <a:t/>
            </a:r>
            <a:br>
              <a:rPr lang="zh-CN" altLang="en-US" dirty="0"/>
            </a:br>
            <a:endParaRPr lang="zh-CN" altLang="en-US" dirty="0"/>
          </a:p>
        </p:txBody>
      </p:sp>
    </p:spTree>
    <p:extLst>
      <p:ext uri="{BB962C8B-B14F-4D97-AF65-F5344CB8AC3E}">
        <p14:creationId xmlns:p14="http://schemas.microsoft.com/office/powerpoint/2010/main" val="4013542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24128" y="1404257"/>
            <a:ext cx="4135701" cy="5344885"/>
          </a:xfrm>
        </p:spPr>
        <p:txBody>
          <a:bodyPr>
            <a:normAutofit/>
          </a:bodyPr>
          <a:lstStyle/>
          <a:p>
            <a:r>
              <a:rPr lang="en-US" altLang="zh-CN" sz="2400" dirty="0" smtClean="0"/>
              <a:t>2.2</a:t>
            </a:r>
            <a:r>
              <a:rPr lang="zh-CN" altLang="en-US" sz="2400" dirty="0" smtClean="0"/>
              <a:t>国内外研究综述</a:t>
            </a:r>
            <a:endParaRPr lang="en-US" altLang="zh-CN" sz="2400" dirty="0" smtClean="0"/>
          </a:p>
          <a:p>
            <a:r>
              <a:rPr lang="zh-CN" altLang="en-US" sz="2400" dirty="0" smtClean="0"/>
              <a:t>通过</a:t>
            </a:r>
            <a:r>
              <a:rPr lang="zh-CN" altLang="en-US" sz="2400" dirty="0"/>
              <a:t>查阅资料、搜索发现国内外近似或界于同一课题研究的</a:t>
            </a:r>
            <a:r>
              <a:rPr lang="zh-CN" altLang="en-US" sz="2400" dirty="0">
                <a:solidFill>
                  <a:srgbClr val="FF0000"/>
                </a:solidFill>
              </a:rPr>
              <a:t>历史</a:t>
            </a:r>
            <a:r>
              <a:rPr lang="zh-CN" altLang="en-US" sz="2400" dirty="0"/>
              <a:t>、</a:t>
            </a:r>
            <a:r>
              <a:rPr lang="zh-CN" altLang="en-US" sz="2400" dirty="0">
                <a:solidFill>
                  <a:srgbClr val="FF0000"/>
                </a:solidFill>
              </a:rPr>
              <a:t>现状</a:t>
            </a:r>
            <a:r>
              <a:rPr lang="zh-CN" altLang="en-US" sz="2400" dirty="0"/>
              <a:t>与</a:t>
            </a:r>
            <a:r>
              <a:rPr lang="zh-CN" altLang="en-US" sz="2400" dirty="0">
                <a:solidFill>
                  <a:srgbClr val="FF0000"/>
                </a:solidFill>
              </a:rPr>
              <a:t>趋势</a:t>
            </a:r>
            <a:r>
              <a:rPr lang="zh-CN" altLang="en-US" sz="2400" dirty="0"/>
              <a:t>。</a:t>
            </a:r>
          </a:p>
          <a:p>
            <a:r>
              <a:rPr lang="zh-CN" altLang="en-US" sz="2400" dirty="0" smtClean="0"/>
              <a:t>主要有哪些</a:t>
            </a:r>
            <a:r>
              <a:rPr lang="zh-CN" altLang="en-US" sz="2400" dirty="0" smtClean="0">
                <a:solidFill>
                  <a:srgbClr val="FF0000"/>
                </a:solidFill>
              </a:rPr>
              <a:t>研究成果、进展、局限和不足</a:t>
            </a:r>
            <a:r>
              <a:rPr lang="zh-CN" altLang="en-US" sz="2400" dirty="0" smtClean="0"/>
              <a:t>。</a:t>
            </a:r>
            <a:endParaRPr lang="en-US" altLang="zh-CN" sz="2400" dirty="0" smtClean="0"/>
          </a:p>
          <a:p>
            <a:pPr marL="0" indent="0">
              <a:buNone/>
            </a:pPr>
            <a:r>
              <a:rPr lang="zh-CN" altLang="en-US" dirty="0" smtClean="0">
                <a:solidFill>
                  <a:srgbClr val="FF0000"/>
                </a:solidFill>
              </a:rPr>
              <a:t>操作</a:t>
            </a:r>
            <a:r>
              <a:rPr lang="zh-CN" altLang="en-US" dirty="0" smtClean="0">
                <a:solidFill>
                  <a:srgbClr val="FF0000"/>
                </a:solidFill>
              </a:rPr>
              <a:t>方式：知网</a:t>
            </a:r>
            <a:r>
              <a:rPr lang="en-US" altLang="zh-CN" dirty="0" smtClean="0">
                <a:solidFill>
                  <a:srgbClr val="FF0000"/>
                </a:solidFill>
              </a:rPr>
              <a:t>/</a:t>
            </a:r>
            <a:r>
              <a:rPr lang="zh-CN" altLang="en-US" dirty="0" smtClean="0">
                <a:solidFill>
                  <a:srgbClr val="FF0000"/>
                </a:solidFill>
              </a:rPr>
              <a:t>万方等论文检索平台，以主题检索方式，查找相关论文。</a:t>
            </a:r>
            <a:endParaRPr lang="en-US" altLang="zh-CN" dirty="0" smtClean="0">
              <a:solidFill>
                <a:srgbClr val="FF0000"/>
              </a:solidFill>
            </a:endParaRPr>
          </a:p>
          <a:p>
            <a:r>
              <a:rPr lang="en-US" altLang="zh-CN" dirty="0" smtClean="0"/>
              <a:t>1.</a:t>
            </a:r>
            <a:r>
              <a:rPr lang="zh-CN" altLang="en-US" dirty="0" smtClean="0"/>
              <a:t>查看整篇文章。（</a:t>
            </a:r>
            <a:r>
              <a:rPr lang="zh-CN" altLang="en-US" dirty="0" smtClean="0">
                <a:solidFill>
                  <a:srgbClr val="FF0000"/>
                </a:solidFill>
              </a:rPr>
              <a:t>优先</a:t>
            </a:r>
            <a:r>
              <a:rPr lang="zh-CN" altLang="en-US" dirty="0" smtClean="0"/>
              <a:t>）</a:t>
            </a:r>
            <a:endParaRPr lang="en-US" altLang="zh-CN" dirty="0" smtClean="0"/>
          </a:p>
          <a:p>
            <a:r>
              <a:rPr lang="en-US" altLang="zh-CN" dirty="0" smtClean="0"/>
              <a:t>2.</a:t>
            </a:r>
            <a:r>
              <a:rPr lang="zh-CN" altLang="en-US" dirty="0" smtClean="0"/>
              <a:t>查看论文摘要。</a:t>
            </a:r>
            <a:endParaRPr lang="zh-CN" altLang="en-US" dirty="0"/>
          </a:p>
        </p:txBody>
      </p:sp>
      <p:sp>
        <p:nvSpPr>
          <p:cNvPr id="4" name="标题 1"/>
          <p:cNvSpPr>
            <a:spLocks noGrp="1"/>
          </p:cNvSpPr>
          <p:nvPr>
            <p:ph type="title"/>
          </p:nvPr>
        </p:nvSpPr>
        <p:spPr>
          <a:xfrm>
            <a:off x="1024129" y="857358"/>
            <a:ext cx="9720072" cy="710184"/>
          </a:xfrm>
        </p:spPr>
        <p:txBody>
          <a:bodyPr>
            <a:normAutofit fontScale="90000"/>
          </a:bodyPr>
          <a:lstStyle/>
          <a:p>
            <a:r>
              <a:rPr lang="en-US" altLang="zh-CN" sz="3600" dirty="0"/>
              <a:t>2.</a:t>
            </a:r>
            <a:r>
              <a:rPr lang="zh-CN" altLang="en-US" sz="3600" dirty="0"/>
              <a:t>本课题的研究意义及其国内外同类研究现状</a:t>
            </a:r>
            <a:r>
              <a:rPr lang="zh-CN" altLang="en-US" dirty="0"/>
              <a:t/>
            </a:r>
            <a:br>
              <a:rPr lang="zh-CN" altLang="en-US" dirty="0"/>
            </a:br>
            <a:endParaRPr lang="zh-CN" altLang="en-US" dirty="0"/>
          </a:p>
        </p:txBody>
      </p:sp>
      <p:pic>
        <p:nvPicPr>
          <p:cNvPr id="5" name="图片 4"/>
          <p:cNvPicPr>
            <a:picLocks noChangeAspect="1"/>
          </p:cNvPicPr>
          <p:nvPr/>
        </p:nvPicPr>
        <p:blipFill rotWithShape="1">
          <a:blip r:embed="rId2"/>
          <a:srcRect l="23482" t="17436"/>
          <a:stretch/>
        </p:blipFill>
        <p:spPr>
          <a:xfrm>
            <a:off x="5509096" y="1892362"/>
            <a:ext cx="6196448" cy="4266349"/>
          </a:xfrm>
          <a:prstGeom prst="rect">
            <a:avLst/>
          </a:prstGeom>
        </p:spPr>
      </p:pic>
    </p:spTree>
    <p:extLst>
      <p:ext uri="{BB962C8B-B14F-4D97-AF65-F5344CB8AC3E}">
        <p14:creationId xmlns:p14="http://schemas.microsoft.com/office/powerpoint/2010/main" val="2752610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11214" y="1883229"/>
            <a:ext cx="9720073" cy="4023360"/>
          </a:xfrm>
        </p:spPr>
        <p:txBody>
          <a:bodyPr/>
          <a:lstStyle/>
          <a:p>
            <a:r>
              <a:rPr lang="en-US" altLang="zh-CN" sz="2800" dirty="0" smtClean="0"/>
              <a:t>2.2.1 </a:t>
            </a:r>
            <a:r>
              <a:rPr lang="zh-CN" altLang="en-US" sz="2800" dirty="0" smtClean="0"/>
              <a:t>要点</a:t>
            </a:r>
            <a:r>
              <a:rPr lang="zh-CN" altLang="en-US" sz="2800" dirty="0"/>
              <a:t>：</a:t>
            </a:r>
          </a:p>
          <a:p>
            <a:r>
              <a:rPr lang="en-US" altLang="zh-CN" sz="2800" dirty="0"/>
              <a:t>1.</a:t>
            </a:r>
            <a:r>
              <a:rPr lang="zh-CN" altLang="en-US" sz="2800" dirty="0"/>
              <a:t>一般性地描述和概括相关研究历史和</a:t>
            </a:r>
            <a:r>
              <a:rPr lang="zh-CN" altLang="en-US" sz="2800" dirty="0" smtClean="0"/>
              <a:t>现状。</a:t>
            </a:r>
            <a:endParaRPr lang="en-US" altLang="zh-CN" sz="2800" dirty="0"/>
          </a:p>
          <a:p>
            <a:r>
              <a:rPr lang="en-US" altLang="zh-CN" sz="2800" dirty="0"/>
              <a:t>2.</a:t>
            </a:r>
            <a:r>
              <a:rPr lang="zh-CN" altLang="en-US" sz="2800" dirty="0"/>
              <a:t>列出和介绍代表性的</a:t>
            </a:r>
            <a:r>
              <a:rPr lang="zh-CN" altLang="en-US" sz="2800" dirty="0" smtClean="0"/>
              <a:t>专著、论文、资料等。</a:t>
            </a:r>
            <a:endParaRPr lang="en-US" altLang="zh-CN" sz="2800" dirty="0"/>
          </a:p>
          <a:p>
            <a:r>
              <a:rPr lang="en-US" altLang="zh-CN" sz="2800" dirty="0"/>
              <a:t>3. </a:t>
            </a:r>
            <a:r>
              <a:rPr lang="zh-CN" altLang="en-US" sz="2800" dirty="0"/>
              <a:t>相关课题上已经提出的主要</a:t>
            </a:r>
            <a:r>
              <a:rPr lang="zh-CN" altLang="en-US" sz="2800" dirty="0" smtClean="0"/>
              <a:t>理论、观点。</a:t>
            </a:r>
            <a:endParaRPr lang="en-US" altLang="zh-CN" sz="2800" dirty="0"/>
          </a:p>
          <a:p>
            <a:r>
              <a:rPr lang="en-US" altLang="zh-CN" sz="2800" dirty="0"/>
              <a:t>4.</a:t>
            </a:r>
            <a:r>
              <a:rPr lang="zh-CN" altLang="en-US" sz="2800" dirty="0"/>
              <a:t>对已有研究的</a:t>
            </a:r>
            <a:r>
              <a:rPr lang="zh-CN" altLang="en-US" sz="2800" dirty="0" smtClean="0"/>
              <a:t>评论：主要</a:t>
            </a:r>
            <a:r>
              <a:rPr lang="zh-CN" altLang="en-US" sz="2800" dirty="0"/>
              <a:t>是指出已有研究的局限或缺陷</a:t>
            </a:r>
            <a:r>
              <a:rPr lang="zh-CN" altLang="en-US" sz="2800" dirty="0" smtClean="0"/>
              <a:t>等。</a:t>
            </a:r>
            <a:endParaRPr lang="en-US" altLang="zh-CN" sz="2800" dirty="0"/>
          </a:p>
          <a:p>
            <a:r>
              <a:rPr lang="en-US" altLang="zh-CN" sz="2800" dirty="0"/>
              <a:t>5.</a:t>
            </a:r>
            <a:r>
              <a:rPr lang="zh-CN" altLang="en-US" sz="2800" dirty="0"/>
              <a:t>说明本课题将在哪些方面重点</a:t>
            </a:r>
            <a:r>
              <a:rPr lang="zh-CN" altLang="en-US" sz="2800" dirty="0" smtClean="0"/>
              <a:t>突破。</a:t>
            </a:r>
            <a:endParaRPr lang="en-US" altLang="zh-CN" sz="2800" dirty="0"/>
          </a:p>
          <a:p>
            <a:endParaRPr lang="zh-CN" altLang="en-US" dirty="0"/>
          </a:p>
        </p:txBody>
      </p:sp>
      <p:sp>
        <p:nvSpPr>
          <p:cNvPr id="4" name="标题 1"/>
          <p:cNvSpPr>
            <a:spLocks noGrp="1"/>
          </p:cNvSpPr>
          <p:nvPr>
            <p:ph type="title"/>
          </p:nvPr>
        </p:nvSpPr>
        <p:spPr>
          <a:xfrm>
            <a:off x="1024128" y="955331"/>
            <a:ext cx="9720072" cy="1004098"/>
          </a:xfrm>
        </p:spPr>
        <p:txBody>
          <a:bodyPr>
            <a:normAutofit fontScale="90000"/>
          </a:bodyPr>
          <a:lstStyle/>
          <a:p>
            <a:r>
              <a:rPr lang="en-US" altLang="zh-CN" sz="3600" dirty="0"/>
              <a:t>2.</a:t>
            </a:r>
            <a:r>
              <a:rPr lang="zh-CN" altLang="en-US" sz="3600" dirty="0"/>
              <a:t>本课题的研究意义及其国内外同类研究现状</a:t>
            </a:r>
            <a:r>
              <a:rPr lang="zh-CN" altLang="en-US" dirty="0"/>
              <a:t/>
            </a:r>
            <a:br>
              <a:rPr lang="zh-CN" altLang="en-US" dirty="0"/>
            </a:br>
            <a:endParaRPr lang="zh-CN" altLang="en-US" dirty="0"/>
          </a:p>
        </p:txBody>
      </p:sp>
    </p:spTree>
    <p:extLst>
      <p:ext uri="{BB962C8B-B14F-4D97-AF65-F5344CB8AC3E}">
        <p14:creationId xmlns:p14="http://schemas.microsoft.com/office/powerpoint/2010/main" val="35820767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积分">
  <a:themeElements>
    <a:clrScheme name="积分">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积分">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积分">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280</TotalTime>
  <Words>3402</Words>
  <Application>Microsoft Office PowerPoint</Application>
  <PresentationFormat>宽屏</PresentationFormat>
  <Paragraphs>211</Paragraphs>
  <Slides>31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31</vt:i4>
      </vt:variant>
    </vt:vector>
  </HeadingPairs>
  <TitlesOfParts>
    <vt:vector size="37" baseType="lpstr">
      <vt:lpstr>华文仿宋</vt:lpstr>
      <vt:lpstr>Tw Cen MT</vt:lpstr>
      <vt:lpstr>Tw Cen MT Condensed</vt:lpstr>
      <vt:lpstr>Wingdings</vt:lpstr>
      <vt:lpstr>Wingdings 3</vt:lpstr>
      <vt:lpstr>积分</vt:lpstr>
      <vt:lpstr>泊头职业学院校级课题论证</vt:lpstr>
      <vt:lpstr>校级课题论证</vt:lpstr>
      <vt:lpstr>1.课题的核心概念及其界定</vt:lpstr>
      <vt:lpstr>1.课题的核心概念及其界定</vt:lpstr>
      <vt:lpstr>2.本课题的研究意义及其国内外同类研究现状 </vt:lpstr>
      <vt:lpstr>2.本课题的研究意义及其国内外同类研究现状 </vt:lpstr>
      <vt:lpstr>2.本课题的研究意义及其国内外同类研究现状 </vt:lpstr>
      <vt:lpstr>2.本课题的研究意义及其国内外同类研究现状 </vt:lpstr>
      <vt:lpstr>2.本课题的研究意义及其国内外同类研究现状 </vt:lpstr>
      <vt:lpstr>2.本课题的研究意义及其国内外同类研究现状 </vt:lpstr>
      <vt:lpstr>2.本课题的研究意义及其国内外同类研究现状 </vt:lpstr>
      <vt:lpstr>2.本课题的研究意义及其国内外同类研究现状 </vt:lpstr>
      <vt:lpstr>2.本课题的研究意义及其国内外同类研究现状 </vt:lpstr>
      <vt:lpstr>2.本课题的研究意义及其国内外同类研究现状 </vt:lpstr>
      <vt:lpstr>2.本课题的研究意义及其国内外同类研究现状 </vt:lpstr>
      <vt:lpstr>3. 课题主要研究目标、内容、方案和进度及拟解决的关键问题 </vt:lpstr>
      <vt:lpstr>3. 课题主要研究目标、内容、方案和进度及拟解决的关键问题 </vt:lpstr>
      <vt:lpstr>3. 课题主要研究目标、内容、方案和进度及拟解决的关键问题 </vt:lpstr>
      <vt:lpstr>3. 课题主要研究目标、内容、方案和进度及拟解决的关键问题 </vt:lpstr>
      <vt:lpstr>3. 课题主要研究目标、内容、方案和进度及拟解决的关键问题 </vt:lpstr>
      <vt:lpstr>3. 课题主要研究目标、内容、方案和进度及拟解决的关键问题 </vt:lpstr>
      <vt:lpstr>3. 课题主要研究目标、内容、方案和进度及拟解决的关键问题 </vt:lpstr>
      <vt:lpstr>3. 课题主要研究目标、内容、方案和进度及拟解决的关键问题 </vt:lpstr>
      <vt:lpstr>3. 课题主要研究目标、内容、方案和进度及拟解决的关键问题 </vt:lpstr>
      <vt:lpstr>3. 课题主要研究目标、内容、方案和进度及拟解决的关键问题 </vt:lpstr>
      <vt:lpstr>3. 课题主要研究目标、内容、方案和进度及拟解决的关键问题 </vt:lpstr>
      <vt:lpstr>3. 课题主要研究目标、内容、方案和进度及拟解决的关键问题 </vt:lpstr>
      <vt:lpstr>4．与本课题有关的工作条件（包括研究工作基础、实验条件等人、财、物的条件）</vt:lpstr>
      <vt:lpstr>5．预期成果、成果应用去向和效益</vt:lpstr>
      <vt:lpstr>其他事项</vt:lpstr>
      <vt:lpstr>PowerPoint 演示文稿</vt:lpstr>
    </vt:vector>
  </TitlesOfParts>
  <Company>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泊头职业学院校级课题论证</dc:title>
  <dc:creator>xiejianxin</dc:creator>
  <cp:lastModifiedBy>xiejianxin</cp:lastModifiedBy>
  <cp:revision>61</cp:revision>
  <dcterms:created xsi:type="dcterms:W3CDTF">2017-06-07T01:26:30Z</dcterms:created>
  <dcterms:modified xsi:type="dcterms:W3CDTF">2017-06-09T03:17:47Z</dcterms:modified>
</cp:coreProperties>
</file>