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8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82DF51-68D3-4151-9389-EF05633D143F}" type="doc">
      <dgm:prSet loTypeId="urn:microsoft.com/office/officeart/2005/8/layout/pyramid1#1" loCatId="pyramid" qsTypeId="urn:microsoft.com/office/officeart/2005/8/quickstyle/3d1#2" qsCatId="3D" csTypeId="urn:microsoft.com/office/officeart/2005/8/colors/colorful1#1" csCatId="colorful" phldr="1"/>
      <dgm:spPr/>
    </dgm:pt>
    <dgm:pt modelId="{AD01F2CC-59E2-4493-9652-BB51200215E1}">
      <dgm:prSet phldrT="[文本]" custT="1"/>
      <dgm:spPr>
        <a:solidFill>
          <a:srgbClr val="FFFF66"/>
        </a:solidFill>
      </dgm:spPr>
      <dgm:t>
        <a:bodyPr/>
        <a:lstStyle/>
        <a:p>
          <a:pPr>
            <a:lnSpc>
              <a:spcPts val="1500"/>
            </a:lnSpc>
          </a:pPr>
          <a:r>
            <a:rPr lang="zh-CN" altLang="en-US" sz="1800" b="1" dirty="0" smtClean="0"/>
            <a:t>学校</a:t>
          </a:r>
          <a:endParaRPr lang="en-US" altLang="zh-CN" sz="1800" b="1" dirty="0" smtClean="0"/>
        </a:p>
        <a:p>
          <a:pPr>
            <a:lnSpc>
              <a:spcPts val="1500"/>
            </a:lnSpc>
          </a:pPr>
          <a:r>
            <a:rPr lang="zh-CN" altLang="en-US" sz="1800" b="1" dirty="0" smtClean="0"/>
            <a:t>层面</a:t>
          </a:r>
          <a:endParaRPr lang="zh-CN" altLang="en-US" sz="1800" b="1" dirty="0"/>
        </a:p>
      </dgm:t>
    </dgm:pt>
    <dgm:pt modelId="{743AF332-41A3-44FA-93D7-0A38C049D964}" type="parTrans" cxnId="{7A679D3D-AC2C-43E0-A72A-A51D031EF1E2}">
      <dgm:prSet/>
      <dgm:spPr/>
      <dgm:t>
        <a:bodyPr/>
        <a:lstStyle/>
        <a:p>
          <a:endParaRPr lang="zh-CN" altLang="en-US" sz="1800" b="1"/>
        </a:p>
      </dgm:t>
    </dgm:pt>
    <dgm:pt modelId="{CC5FA3EB-AD64-4305-BD80-2FF07365CD21}" type="sibTrans" cxnId="{7A679D3D-AC2C-43E0-A72A-A51D031EF1E2}">
      <dgm:prSet/>
      <dgm:spPr/>
      <dgm:t>
        <a:bodyPr/>
        <a:lstStyle/>
        <a:p>
          <a:endParaRPr lang="zh-CN" altLang="en-US" sz="1800" b="1"/>
        </a:p>
      </dgm:t>
    </dgm:pt>
    <dgm:pt modelId="{1986E337-3AA0-44E1-9654-A762518DF5EA}">
      <dgm:prSet phldrT="[文本]" custT="1"/>
      <dgm:spPr>
        <a:solidFill>
          <a:srgbClr val="FF9999"/>
        </a:solidFill>
      </dgm:spPr>
      <dgm:t>
        <a:bodyPr/>
        <a:lstStyle/>
        <a:p>
          <a:r>
            <a:rPr lang="zh-CN" altLang="en-US" sz="1800" b="1" dirty="0" smtClean="0"/>
            <a:t>专业层面</a:t>
          </a:r>
          <a:endParaRPr lang="zh-CN" altLang="en-US" sz="1800" b="1" dirty="0"/>
        </a:p>
      </dgm:t>
    </dgm:pt>
    <dgm:pt modelId="{1E697F5F-66E2-403B-AD49-F031EB2E88C7}" type="parTrans" cxnId="{3102972F-169C-4F07-823F-66349E1E08DD}">
      <dgm:prSet/>
      <dgm:spPr/>
      <dgm:t>
        <a:bodyPr/>
        <a:lstStyle/>
        <a:p>
          <a:endParaRPr lang="zh-CN" altLang="en-US" sz="1800" b="1"/>
        </a:p>
      </dgm:t>
    </dgm:pt>
    <dgm:pt modelId="{57AE3EBB-74D1-494B-83AD-17CCF771D86B}" type="sibTrans" cxnId="{3102972F-169C-4F07-823F-66349E1E08DD}">
      <dgm:prSet/>
      <dgm:spPr/>
      <dgm:t>
        <a:bodyPr/>
        <a:lstStyle/>
        <a:p>
          <a:endParaRPr lang="zh-CN" altLang="en-US" sz="1800" b="1"/>
        </a:p>
      </dgm:t>
    </dgm:pt>
    <dgm:pt modelId="{7EEE5FC4-1438-493B-9197-3C4F66B462FB}">
      <dgm:prSet phldrT="[文本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zh-CN" altLang="en-US" sz="1800" b="1" dirty="0" smtClean="0"/>
            <a:t>课程层面</a:t>
          </a:r>
          <a:endParaRPr lang="zh-CN" altLang="en-US" sz="1800" b="1" dirty="0"/>
        </a:p>
      </dgm:t>
    </dgm:pt>
    <dgm:pt modelId="{7F0654F9-43AE-4DDA-B779-A40717476864}" type="parTrans" cxnId="{9C9070D2-2BD1-458E-932E-A9180CC03921}">
      <dgm:prSet/>
      <dgm:spPr/>
      <dgm:t>
        <a:bodyPr/>
        <a:lstStyle/>
        <a:p>
          <a:endParaRPr lang="zh-CN" altLang="en-US" sz="1800" b="1"/>
        </a:p>
      </dgm:t>
    </dgm:pt>
    <dgm:pt modelId="{F4AC0AEA-A75F-4EEF-9685-A7173846D18C}" type="sibTrans" cxnId="{9C9070D2-2BD1-458E-932E-A9180CC03921}">
      <dgm:prSet/>
      <dgm:spPr/>
      <dgm:t>
        <a:bodyPr/>
        <a:lstStyle/>
        <a:p>
          <a:endParaRPr lang="zh-CN" altLang="en-US" sz="1800" b="1"/>
        </a:p>
      </dgm:t>
    </dgm:pt>
    <dgm:pt modelId="{DC0D9C2B-EAC6-4420-8A0B-0E05E8E6B0B2}">
      <dgm:prSet phldrT="[文本]" custT="1"/>
      <dgm:spPr>
        <a:solidFill>
          <a:srgbClr val="00FFFF"/>
        </a:solidFill>
      </dgm:spPr>
      <dgm:t>
        <a:bodyPr/>
        <a:lstStyle/>
        <a:p>
          <a:r>
            <a:rPr lang="zh-CN" altLang="en-US" sz="1800" b="1" dirty="0" smtClean="0"/>
            <a:t>教师层面</a:t>
          </a:r>
          <a:endParaRPr lang="zh-CN" altLang="en-US" sz="1800" b="1" dirty="0"/>
        </a:p>
      </dgm:t>
    </dgm:pt>
    <dgm:pt modelId="{116BB2B8-03E5-4182-B5C5-7982AE376480}" type="parTrans" cxnId="{4F98E432-A001-4463-B787-84AAF4083282}">
      <dgm:prSet/>
      <dgm:spPr/>
      <dgm:t>
        <a:bodyPr/>
        <a:lstStyle/>
        <a:p>
          <a:endParaRPr lang="zh-CN" altLang="en-US" sz="1800" b="1"/>
        </a:p>
      </dgm:t>
    </dgm:pt>
    <dgm:pt modelId="{82A0E4D6-63DD-4591-9940-6CD51B0EF228}" type="sibTrans" cxnId="{4F98E432-A001-4463-B787-84AAF4083282}">
      <dgm:prSet/>
      <dgm:spPr/>
      <dgm:t>
        <a:bodyPr/>
        <a:lstStyle/>
        <a:p>
          <a:endParaRPr lang="zh-CN" altLang="en-US" sz="1800" b="1"/>
        </a:p>
      </dgm:t>
    </dgm:pt>
    <dgm:pt modelId="{00113D9E-7BBF-40F4-B3D1-FFF31A86E246}">
      <dgm:prSet phldrT="[文本]" custT="1"/>
      <dgm:spPr>
        <a:solidFill>
          <a:srgbClr val="66FF99"/>
        </a:solidFill>
      </dgm:spPr>
      <dgm:t>
        <a:bodyPr/>
        <a:lstStyle/>
        <a:p>
          <a:r>
            <a:rPr lang="zh-CN" altLang="en-US" sz="1800" b="1" dirty="0" smtClean="0"/>
            <a:t>学生层面</a:t>
          </a:r>
          <a:endParaRPr lang="zh-CN" altLang="en-US" sz="1800" b="1" dirty="0"/>
        </a:p>
      </dgm:t>
    </dgm:pt>
    <dgm:pt modelId="{FB8C3FCC-CFF5-4FEA-9E00-F3ECE380BF92}" type="parTrans" cxnId="{638B0803-C0B3-4AFF-8A76-8C1CDDCCCD77}">
      <dgm:prSet/>
      <dgm:spPr/>
      <dgm:t>
        <a:bodyPr/>
        <a:lstStyle/>
        <a:p>
          <a:endParaRPr lang="zh-CN" altLang="en-US" sz="1800" b="1"/>
        </a:p>
      </dgm:t>
    </dgm:pt>
    <dgm:pt modelId="{CDF786BF-DF9F-49F9-AFF0-FBE3BA8ECE25}" type="sibTrans" cxnId="{638B0803-C0B3-4AFF-8A76-8C1CDDCCCD77}">
      <dgm:prSet/>
      <dgm:spPr/>
      <dgm:t>
        <a:bodyPr/>
        <a:lstStyle/>
        <a:p>
          <a:endParaRPr lang="zh-CN" altLang="en-US" sz="1800" b="1"/>
        </a:p>
      </dgm:t>
    </dgm:pt>
    <dgm:pt modelId="{B81C92CC-0797-45A1-89A8-704535FA67C3}" type="pres">
      <dgm:prSet presAssocID="{0282DF51-68D3-4151-9389-EF05633D143F}" presName="Name0" presStyleCnt="0">
        <dgm:presLayoutVars>
          <dgm:dir/>
          <dgm:animLvl val="lvl"/>
          <dgm:resizeHandles val="exact"/>
        </dgm:presLayoutVars>
      </dgm:prSet>
      <dgm:spPr/>
    </dgm:pt>
    <dgm:pt modelId="{FFD2F444-F594-4FC0-BC21-58B0789B2517}" type="pres">
      <dgm:prSet presAssocID="{AD01F2CC-59E2-4493-9652-BB51200215E1}" presName="Name8" presStyleCnt="0"/>
      <dgm:spPr/>
    </dgm:pt>
    <dgm:pt modelId="{297971A0-412C-4BDC-9360-B2B21475D90D}" type="pres">
      <dgm:prSet presAssocID="{AD01F2CC-59E2-4493-9652-BB51200215E1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0410B4F-A655-45DA-BA35-A70F46E518B5}" type="pres">
      <dgm:prSet presAssocID="{AD01F2CC-59E2-4493-9652-BB51200215E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CF2397F-F5D7-47AE-9918-9FF9A4596EF7}" type="pres">
      <dgm:prSet presAssocID="{1986E337-3AA0-44E1-9654-A762518DF5EA}" presName="Name8" presStyleCnt="0"/>
      <dgm:spPr/>
    </dgm:pt>
    <dgm:pt modelId="{EE34427D-7D71-48C0-B70C-89193BDAE32A}" type="pres">
      <dgm:prSet presAssocID="{1986E337-3AA0-44E1-9654-A762518DF5EA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CD2AAE7-9A7E-4906-92C2-7D6AE1ABF931}" type="pres">
      <dgm:prSet presAssocID="{1986E337-3AA0-44E1-9654-A762518DF5E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FB0AAAC-02B8-4346-B84F-598B04FC84CF}" type="pres">
      <dgm:prSet presAssocID="{7EEE5FC4-1438-493B-9197-3C4F66B462FB}" presName="Name8" presStyleCnt="0"/>
      <dgm:spPr/>
    </dgm:pt>
    <dgm:pt modelId="{864D038D-AC35-48F7-8BD9-75EA0ADA0F58}" type="pres">
      <dgm:prSet presAssocID="{7EEE5FC4-1438-493B-9197-3C4F66B462FB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E998E92-52F8-4E6A-9DA1-1DFF40B57929}" type="pres">
      <dgm:prSet presAssocID="{7EEE5FC4-1438-493B-9197-3C4F66B462F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A8FB0C5-052A-495A-83FE-7F49F2D4AB4A}" type="pres">
      <dgm:prSet presAssocID="{DC0D9C2B-EAC6-4420-8A0B-0E05E8E6B0B2}" presName="Name8" presStyleCnt="0"/>
      <dgm:spPr/>
    </dgm:pt>
    <dgm:pt modelId="{21C8BE8B-E22B-4D77-909E-F7F07E4643B9}" type="pres">
      <dgm:prSet presAssocID="{DC0D9C2B-EAC6-4420-8A0B-0E05E8E6B0B2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2D6F88A-CA8B-4AB2-91EF-C70602B1D5EE}" type="pres">
      <dgm:prSet presAssocID="{DC0D9C2B-EAC6-4420-8A0B-0E05E8E6B0B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AB6AB03-CEC8-4C08-8627-9FD417854429}" type="pres">
      <dgm:prSet presAssocID="{00113D9E-7BBF-40F4-B3D1-FFF31A86E246}" presName="Name8" presStyleCnt="0"/>
      <dgm:spPr/>
    </dgm:pt>
    <dgm:pt modelId="{17F0C87B-29E3-499C-AD6D-813960DF0CC7}" type="pres">
      <dgm:prSet presAssocID="{00113D9E-7BBF-40F4-B3D1-FFF31A86E246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2767915-0208-420F-9ABD-0C250C150FDD}" type="pres">
      <dgm:prSet presAssocID="{00113D9E-7BBF-40F4-B3D1-FFF31A86E24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EE700631-311D-447A-B8EA-E2C582886637}" type="presOf" srcId="{AD01F2CC-59E2-4493-9652-BB51200215E1}" destId="{50410B4F-A655-45DA-BA35-A70F46E518B5}" srcOrd="1" destOrd="0" presId="urn:microsoft.com/office/officeart/2005/8/layout/pyramid1#1"/>
    <dgm:cxn modelId="{7A679D3D-AC2C-43E0-A72A-A51D031EF1E2}" srcId="{0282DF51-68D3-4151-9389-EF05633D143F}" destId="{AD01F2CC-59E2-4493-9652-BB51200215E1}" srcOrd="0" destOrd="0" parTransId="{743AF332-41A3-44FA-93D7-0A38C049D964}" sibTransId="{CC5FA3EB-AD64-4305-BD80-2FF07365CD21}"/>
    <dgm:cxn modelId="{4F98E432-A001-4463-B787-84AAF4083282}" srcId="{0282DF51-68D3-4151-9389-EF05633D143F}" destId="{DC0D9C2B-EAC6-4420-8A0B-0E05E8E6B0B2}" srcOrd="3" destOrd="0" parTransId="{116BB2B8-03E5-4182-B5C5-7982AE376480}" sibTransId="{82A0E4D6-63DD-4591-9940-6CD51B0EF228}"/>
    <dgm:cxn modelId="{9C9070D2-2BD1-458E-932E-A9180CC03921}" srcId="{0282DF51-68D3-4151-9389-EF05633D143F}" destId="{7EEE5FC4-1438-493B-9197-3C4F66B462FB}" srcOrd="2" destOrd="0" parTransId="{7F0654F9-43AE-4DDA-B779-A40717476864}" sibTransId="{F4AC0AEA-A75F-4EEF-9685-A7173846D18C}"/>
    <dgm:cxn modelId="{3102972F-169C-4F07-823F-66349E1E08DD}" srcId="{0282DF51-68D3-4151-9389-EF05633D143F}" destId="{1986E337-3AA0-44E1-9654-A762518DF5EA}" srcOrd="1" destOrd="0" parTransId="{1E697F5F-66E2-403B-AD49-F031EB2E88C7}" sibTransId="{57AE3EBB-74D1-494B-83AD-17CCF771D86B}"/>
    <dgm:cxn modelId="{638B0803-C0B3-4AFF-8A76-8C1CDDCCCD77}" srcId="{0282DF51-68D3-4151-9389-EF05633D143F}" destId="{00113D9E-7BBF-40F4-B3D1-FFF31A86E246}" srcOrd="4" destOrd="0" parTransId="{FB8C3FCC-CFF5-4FEA-9E00-F3ECE380BF92}" sibTransId="{CDF786BF-DF9F-49F9-AFF0-FBE3BA8ECE25}"/>
    <dgm:cxn modelId="{96D585C3-F122-485C-AEDD-398FAD065931}" type="presOf" srcId="{DC0D9C2B-EAC6-4420-8A0B-0E05E8E6B0B2}" destId="{72D6F88A-CA8B-4AB2-91EF-C70602B1D5EE}" srcOrd="1" destOrd="0" presId="urn:microsoft.com/office/officeart/2005/8/layout/pyramid1#1"/>
    <dgm:cxn modelId="{F8D97319-4A19-42D9-B3B3-30DC64CC2F5A}" type="presOf" srcId="{00113D9E-7BBF-40F4-B3D1-FFF31A86E246}" destId="{17F0C87B-29E3-499C-AD6D-813960DF0CC7}" srcOrd="0" destOrd="0" presId="urn:microsoft.com/office/officeart/2005/8/layout/pyramid1#1"/>
    <dgm:cxn modelId="{005FA4DB-DC70-498C-93D4-47781C19C89E}" type="presOf" srcId="{1986E337-3AA0-44E1-9654-A762518DF5EA}" destId="{5CD2AAE7-9A7E-4906-92C2-7D6AE1ABF931}" srcOrd="1" destOrd="0" presId="urn:microsoft.com/office/officeart/2005/8/layout/pyramid1#1"/>
    <dgm:cxn modelId="{141E19EB-7AE0-4313-8FF5-929772F07C7A}" type="presOf" srcId="{AD01F2CC-59E2-4493-9652-BB51200215E1}" destId="{297971A0-412C-4BDC-9360-B2B21475D90D}" srcOrd="0" destOrd="0" presId="urn:microsoft.com/office/officeart/2005/8/layout/pyramid1#1"/>
    <dgm:cxn modelId="{AD599AC0-17DD-474F-BCAB-A8A8E3C147DF}" type="presOf" srcId="{7EEE5FC4-1438-493B-9197-3C4F66B462FB}" destId="{864D038D-AC35-48F7-8BD9-75EA0ADA0F58}" srcOrd="0" destOrd="0" presId="urn:microsoft.com/office/officeart/2005/8/layout/pyramid1#1"/>
    <dgm:cxn modelId="{B6452395-065C-4906-966C-B9C16C1DE60C}" type="presOf" srcId="{0282DF51-68D3-4151-9389-EF05633D143F}" destId="{B81C92CC-0797-45A1-89A8-704535FA67C3}" srcOrd="0" destOrd="0" presId="urn:microsoft.com/office/officeart/2005/8/layout/pyramid1#1"/>
    <dgm:cxn modelId="{09FC174B-49F9-4729-9083-81B0199CC695}" type="presOf" srcId="{1986E337-3AA0-44E1-9654-A762518DF5EA}" destId="{EE34427D-7D71-48C0-B70C-89193BDAE32A}" srcOrd="0" destOrd="0" presId="urn:microsoft.com/office/officeart/2005/8/layout/pyramid1#1"/>
    <dgm:cxn modelId="{2781804C-E05D-4EA0-B55D-B2F4A16361FB}" type="presOf" srcId="{7EEE5FC4-1438-493B-9197-3C4F66B462FB}" destId="{AE998E92-52F8-4E6A-9DA1-1DFF40B57929}" srcOrd="1" destOrd="0" presId="urn:microsoft.com/office/officeart/2005/8/layout/pyramid1#1"/>
    <dgm:cxn modelId="{4A681DDF-165C-4DE2-9648-A23079075442}" type="presOf" srcId="{DC0D9C2B-EAC6-4420-8A0B-0E05E8E6B0B2}" destId="{21C8BE8B-E22B-4D77-909E-F7F07E4643B9}" srcOrd="0" destOrd="0" presId="urn:microsoft.com/office/officeart/2005/8/layout/pyramid1#1"/>
    <dgm:cxn modelId="{208F4926-822E-43B4-9978-62A340B1ED74}" type="presOf" srcId="{00113D9E-7BBF-40F4-B3D1-FFF31A86E246}" destId="{02767915-0208-420F-9ABD-0C250C150FDD}" srcOrd="1" destOrd="0" presId="urn:microsoft.com/office/officeart/2005/8/layout/pyramid1#1"/>
    <dgm:cxn modelId="{021E16ED-304F-4C34-8E38-BBDE69283E75}" type="presParOf" srcId="{B81C92CC-0797-45A1-89A8-704535FA67C3}" destId="{FFD2F444-F594-4FC0-BC21-58B0789B2517}" srcOrd="0" destOrd="0" presId="urn:microsoft.com/office/officeart/2005/8/layout/pyramid1#1"/>
    <dgm:cxn modelId="{608B958F-A7B0-4896-BA76-D152043EBD75}" type="presParOf" srcId="{FFD2F444-F594-4FC0-BC21-58B0789B2517}" destId="{297971A0-412C-4BDC-9360-B2B21475D90D}" srcOrd="0" destOrd="0" presId="urn:microsoft.com/office/officeart/2005/8/layout/pyramid1#1"/>
    <dgm:cxn modelId="{1B9D24D1-375E-41B3-A367-DB31AF853838}" type="presParOf" srcId="{FFD2F444-F594-4FC0-BC21-58B0789B2517}" destId="{50410B4F-A655-45DA-BA35-A70F46E518B5}" srcOrd="1" destOrd="0" presId="urn:microsoft.com/office/officeart/2005/8/layout/pyramid1#1"/>
    <dgm:cxn modelId="{03E769C5-037B-4C0E-80E7-3F5D6E56657F}" type="presParOf" srcId="{B81C92CC-0797-45A1-89A8-704535FA67C3}" destId="{4CF2397F-F5D7-47AE-9918-9FF9A4596EF7}" srcOrd="1" destOrd="0" presId="urn:microsoft.com/office/officeart/2005/8/layout/pyramid1#1"/>
    <dgm:cxn modelId="{851E71F3-8BF5-4F44-A146-26E75ADE07F4}" type="presParOf" srcId="{4CF2397F-F5D7-47AE-9918-9FF9A4596EF7}" destId="{EE34427D-7D71-48C0-B70C-89193BDAE32A}" srcOrd="0" destOrd="0" presId="urn:microsoft.com/office/officeart/2005/8/layout/pyramid1#1"/>
    <dgm:cxn modelId="{0D5C379B-767F-41F2-90AE-761CEDDE9023}" type="presParOf" srcId="{4CF2397F-F5D7-47AE-9918-9FF9A4596EF7}" destId="{5CD2AAE7-9A7E-4906-92C2-7D6AE1ABF931}" srcOrd="1" destOrd="0" presId="urn:microsoft.com/office/officeart/2005/8/layout/pyramid1#1"/>
    <dgm:cxn modelId="{6A0F14D7-7B60-4000-9F9E-77833786BB56}" type="presParOf" srcId="{B81C92CC-0797-45A1-89A8-704535FA67C3}" destId="{7FB0AAAC-02B8-4346-B84F-598B04FC84CF}" srcOrd="2" destOrd="0" presId="urn:microsoft.com/office/officeart/2005/8/layout/pyramid1#1"/>
    <dgm:cxn modelId="{F87321D8-99F0-4954-A104-FBF74C7D2E13}" type="presParOf" srcId="{7FB0AAAC-02B8-4346-B84F-598B04FC84CF}" destId="{864D038D-AC35-48F7-8BD9-75EA0ADA0F58}" srcOrd="0" destOrd="0" presId="urn:microsoft.com/office/officeart/2005/8/layout/pyramid1#1"/>
    <dgm:cxn modelId="{18EDAD38-4423-4572-801C-95350B688221}" type="presParOf" srcId="{7FB0AAAC-02B8-4346-B84F-598B04FC84CF}" destId="{AE998E92-52F8-4E6A-9DA1-1DFF40B57929}" srcOrd="1" destOrd="0" presId="urn:microsoft.com/office/officeart/2005/8/layout/pyramid1#1"/>
    <dgm:cxn modelId="{73F3D388-1AEE-4331-A8AF-5F63D10ECA22}" type="presParOf" srcId="{B81C92CC-0797-45A1-89A8-704535FA67C3}" destId="{5A8FB0C5-052A-495A-83FE-7F49F2D4AB4A}" srcOrd="3" destOrd="0" presId="urn:microsoft.com/office/officeart/2005/8/layout/pyramid1#1"/>
    <dgm:cxn modelId="{DEA1C305-B4DF-4720-9F30-D00FFB056479}" type="presParOf" srcId="{5A8FB0C5-052A-495A-83FE-7F49F2D4AB4A}" destId="{21C8BE8B-E22B-4D77-909E-F7F07E4643B9}" srcOrd="0" destOrd="0" presId="urn:microsoft.com/office/officeart/2005/8/layout/pyramid1#1"/>
    <dgm:cxn modelId="{70FE40C4-29D2-4DE2-BDE8-65724D57A926}" type="presParOf" srcId="{5A8FB0C5-052A-495A-83FE-7F49F2D4AB4A}" destId="{72D6F88A-CA8B-4AB2-91EF-C70602B1D5EE}" srcOrd="1" destOrd="0" presId="urn:microsoft.com/office/officeart/2005/8/layout/pyramid1#1"/>
    <dgm:cxn modelId="{C8B68BFD-9271-467A-AF1F-1A250E2D07A2}" type="presParOf" srcId="{B81C92CC-0797-45A1-89A8-704535FA67C3}" destId="{FAB6AB03-CEC8-4C08-8627-9FD417854429}" srcOrd="4" destOrd="0" presId="urn:microsoft.com/office/officeart/2005/8/layout/pyramid1#1"/>
    <dgm:cxn modelId="{7FD96EEF-AE22-4925-91C4-458674776170}" type="presParOf" srcId="{FAB6AB03-CEC8-4C08-8627-9FD417854429}" destId="{17F0C87B-29E3-499C-AD6D-813960DF0CC7}" srcOrd="0" destOrd="0" presId="urn:microsoft.com/office/officeart/2005/8/layout/pyramid1#1"/>
    <dgm:cxn modelId="{139401D9-B431-493E-A92E-D331D01BCE99}" type="presParOf" srcId="{FAB6AB03-CEC8-4C08-8627-9FD417854429}" destId="{02767915-0208-420F-9ABD-0C250C150FDD}" srcOrd="1" destOrd="0" presId="urn:microsoft.com/office/officeart/2005/8/layout/pyramid1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6F4883-B67D-48F1-8C37-E26A30BBCBC5}" type="doc">
      <dgm:prSet loTypeId="urn:microsoft.com/office/officeart/2005/8/layout/pyramid2#1" loCatId="pyramid" qsTypeId="urn:microsoft.com/office/officeart/2005/8/quickstyle/simple1#3" qsCatId="simple" csTypeId="urn:microsoft.com/office/officeart/2005/8/colors/accent1_2#2" csCatId="accent1" phldr="1"/>
      <dgm:spPr/>
    </dgm:pt>
    <dgm:pt modelId="{96594786-6686-4FD8-8982-D8422954B67B}">
      <dgm:prSet phldrT="[文本]" custT="1"/>
      <dgm:spPr/>
      <dgm:t>
        <a:bodyPr/>
        <a:lstStyle/>
        <a:p>
          <a:pPr algn="l"/>
          <a:r>
            <a:rPr lang="zh-CN" altLang="en-US" sz="2000" dirty="0" smtClean="0">
              <a:solidFill>
                <a:srgbClr val="FF0000"/>
              </a:solidFill>
              <a:latin typeface="方正粗宋简体" pitchFamily="65" charset="-122"/>
              <a:ea typeface="方正粗宋简体" pitchFamily="65" charset="-122"/>
            </a:rPr>
            <a:t>质量行为文化：</a:t>
          </a:r>
          <a:r>
            <a:rPr lang="zh-CN" altLang="en-US" sz="2000" dirty="0" smtClean="0">
              <a:latin typeface="黑体" panose="02010609060101010101" pitchFamily="2" charset="-122"/>
              <a:ea typeface="黑体" panose="02010609060101010101" pitchFamily="2" charset="-122"/>
            </a:rPr>
            <a:t>质量比赛、</a:t>
          </a:r>
          <a:r>
            <a:rPr lang="zh-CN" altLang="en-US" sz="2000" dirty="0" smtClean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rPr>
            <a:t>质量展示、质量讲堂、质量宣传</a:t>
          </a:r>
          <a:endParaRPr lang="en-US" altLang="zh-CN" sz="2000" dirty="0" smtClean="0">
            <a:solidFill>
              <a:schemeClr val="tx1"/>
            </a:solidFill>
            <a:latin typeface="黑体" panose="02010609060101010101" pitchFamily="2" charset="-122"/>
            <a:ea typeface="黑体" panose="02010609060101010101" pitchFamily="2" charset="-122"/>
          </a:endParaRPr>
        </a:p>
        <a:p>
          <a:pPr algn="l"/>
          <a:r>
            <a:rPr lang="en-US" altLang="zh-CN" sz="2000" dirty="0" smtClean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rPr>
            <a:t>              </a:t>
          </a:r>
          <a:r>
            <a:rPr lang="zh-CN" altLang="en-US" sz="2000" dirty="0" smtClean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rPr>
            <a:t>月、质量评审、质量交流等</a:t>
          </a:r>
          <a:endParaRPr lang="zh-CN" altLang="en-US" sz="2000" dirty="0">
            <a:solidFill>
              <a:schemeClr val="tx1"/>
            </a:solidFill>
            <a:latin typeface="黑体" panose="02010609060101010101" pitchFamily="2" charset="-122"/>
            <a:ea typeface="黑体" panose="02010609060101010101" pitchFamily="2" charset="-122"/>
          </a:endParaRPr>
        </a:p>
      </dgm:t>
    </dgm:pt>
    <dgm:pt modelId="{4DD77752-74FE-412C-88B4-A11A90FFF24B}" type="parTrans" cxnId="{71ED3CA8-8191-4496-8069-683CE9B5A2FB}">
      <dgm:prSet/>
      <dgm:spPr/>
      <dgm:t>
        <a:bodyPr/>
        <a:lstStyle/>
        <a:p>
          <a:endParaRPr lang="zh-CN" altLang="en-US"/>
        </a:p>
      </dgm:t>
    </dgm:pt>
    <dgm:pt modelId="{177D5A70-A224-4894-A73E-0942356CC15F}" type="sibTrans" cxnId="{71ED3CA8-8191-4496-8069-683CE9B5A2FB}">
      <dgm:prSet/>
      <dgm:spPr/>
      <dgm:t>
        <a:bodyPr/>
        <a:lstStyle/>
        <a:p>
          <a:endParaRPr lang="zh-CN" altLang="en-US"/>
        </a:p>
      </dgm:t>
    </dgm:pt>
    <dgm:pt modelId="{CA074D6D-05C8-4B1A-B8CF-FCE33E4C7FF7}">
      <dgm:prSet phldrT="[文本]" custT="1"/>
      <dgm:spPr/>
      <dgm:t>
        <a:bodyPr/>
        <a:lstStyle/>
        <a:p>
          <a:pPr algn="l"/>
          <a:r>
            <a:rPr lang="zh-CN" altLang="en-US" sz="2000" dirty="0" smtClean="0">
              <a:solidFill>
                <a:srgbClr val="FF0000"/>
              </a:solidFill>
              <a:latin typeface="方正粗宋简体" pitchFamily="65" charset="-122"/>
              <a:ea typeface="方正粗宋简体" pitchFamily="65" charset="-122"/>
            </a:rPr>
            <a:t>质量制度文化：</a:t>
          </a:r>
          <a:r>
            <a:rPr lang="zh-CN" altLang="en-US" sz="2000" dirty="0" smtClean="0">
              <a:latin typeface="黑体" panose="02010609060101010101" pitchFamily="2" charset="-122"/>
              <a:ea typeface="黑体" panose="02010609060101010101" pitchFamily="2" charset="-122"/>
            </a:rPr>
            <a:t>追求质量、追求效率，体现在评优评先、晋</a:t>
          </a:r>
          <a:endParaRPr lang="en-US" altLang="zh-CN" sz="2000" dirty="0" smtClean="0">
            <a:latin typeface="黑体" panose="02010609060101010101" pitchFamily="2" charset="-122"/>
            <a:ea typeface="黑体" panose="02010609060101010101" pitchFamily="2" charset="-122"/>
          </a:endParaRPr>
        </a:p>
        <a:p>
          <a:pPr algn="l"/>
          <a:r>
            <a:rPr lang="en-US" altLang="zh-CN" sz="2000" dirty="0" smtClean="0">
              <a:latin typeface="黑体" panose="02010609060101010101" pitchFamily="2" charset="-122"/>
              <a:ea typeface="黑体" panose="02010609060101010101" pitchFamily="2" charset="-122"/>
            </a:rPr>
            <a:t>              </a:t>
          </a:r>
          <a:r>
            <a:rPr lang="zh-CN" altLang="en-US" sz="2000" dirty="0" smtClean="0">
              <a:latin typeface="黑体" panose="02010609060101010101" pitchFamily="2" charset="-122"/>
              <a:ea typeface="黑体" panose="02010609060101010101" pitchFamily="2" charset="-122"/>
            </a:rPr>
            <a:t>级晋升、薪酬分配、岗位设置中</a:t>
          </a:r>
          <a:endParaRPr lang="zh-CN" altLang="en-US" sz="2000" dirty="0">
            <a:latin typeface="黑体" panose="02010609060101010101" pitchFamily="2" charset="-122"/>
            <a:ea typeface="黑体" panose="02010609060101010101" pitchFamily="2" charset="-122"/>
          </a:endParaRPr>
        </a:p>
      </dgm:t>
    </dgm:pt>
    <dgm:pt modelId="{DD67CAF1-C1A0-4AC0-B8AC-3A64181A433D}" type="parTrans" cxnId="{913380A4-1EA0-4E3A-B8C0-5F156921CDF6}">
      <dgm:prSet/>
      <dgm:spPr/>
      <dgm:t>
        <a:bodyPr/>
        <a:lstStyle/>
        <a:p>
          <a:endParaRPr lang="zh-CN" altLang="en-US"/>
        </a:p>
      </dgm:t>
    </dgm:pt>
    <dgm:pt modelId="{46E8059F-3E95-4F3D-B316-204EB5E31665}" type="sibTrans" cxnId="{913380A4-1EA0-4E3A-B8C0-5F156921CDF6}">
      <dgm:prSet/>
      <dgm:spPr/>
      <dgm:t>
        <a:bodyPr/>
        <a:lstStyle/>
        <a:p>
          <a:endParaRPr lang="zh-CN" altLang="en-US"/>
        </a:p>
      </dgm:t>
    </dgm:pt>
    <dgm:pt modelId="{E10AC5C9-03E0-4C55-9524-EF69596C3DA0}">
      <dgm:prSet phldrT="[文本]" custT="1"/>
      <dgm:spPr/>
      <dgm:t>
        <a:bodyPr/>
        <a:lstStyle/>
        <a:p>
          <a:pPr algn="l"/>
          <a:r>
            <a:rPr lang="zh-CN" altLang="en-US" sz="2000" dirty="0" smtClean="0">
              <a:solidFill>
                <a:srgbClr val="FF0000"/>
              </a:solidFill>
              <a:latin typeface="方正粗宋简体" pitchFamily="65" charset="-122"/>
              <a:ea typeface="方正粗宋简体" pitchFamily="65" charset="-122"/>
            </a:rPr>
            <a:t>质量物质文化：</a:t>
          </a:r>
          <a:r>
            <a:rPr lang="zh-CN" altLang="en-US" sz="2000" dirty="0" smtClean="0">
              <a:latin typeface="黑体" panose="02010609060101010101" pitchFamily="2" charset="-122"/>
              <a:ea typeface="黑体" panose="02010609060101010101" pitchFamily="2" charset="-122"/>
            </a:rPr>
            <a:t>质量环境建设、特色标识建设、特色景观</a:t>
          </a:r>
          <a:endParaRPr lang="en-US" altLang="zh-CN" sz="2000" dirty="0" smtClean="0">
            <a:latin typeface="黑体" panose="02010609060101010101" pitchFamily="2" charset="-122"/>
            <a:ea typeface="黑体" panose="02010609060101010101" pitchFamily="2" charset="-122"/>
          </a:endParaRPr>
        </a:p>
        <a:p>
          <a:pPr algn="l"/>
          <a:r>
            <a:rPr lang="en-US" altLang="zh-CN" sz="2000" dirty="0" smtClean="0">
              <a:latin typeface="黑体" panose="02010609060101010101" pitchFamily="2" charset="-122"/>
              <a:ea typeface="黑体" panose="02010609060101010101" pitchFamily="2" charset="-122"/>
            </a:rPr>
            <a:t>               </a:t>
          </a:r>
          <a:r>
            <a:rPr lang="zh-CN" altLang="en-US" sz="2000" dirty="0" smtClean="0">
              <a:latin typeface="黑体" panose="02010609060101010101" pitchFamily="2" charset="-122"/>
              <a:ea typeface="黑体" panose="02010609060101010101" pitchFamily="2" charset="-122"/>
            </a:rPr>
            <a:t>建设、特色文化长廊、质量形象设施</a:t>
          </a:r>
          <a:endParaRPr lang="zh-CN" altLang="en-US" sz="2000" dirty="0">
            <a:latin typeface="黑体" panose="02010609060101010101" pitchFamily="2" charset="-122"/>
            <a:ea typeface="黑体" panose="02010609060101010101" pitchFamily="2" charset="-122"/>
          </a:endParaRPr>
        </a:p>
      </dgm:t>
    </dgm:pt>
    <dgm:pt modelId="{D7B74245-0A44-4EBE-9971-85E4411E6760}" type="parTrans" cxnId="{3D66F373-8613-4270-A50E-3FB978B2E111}">
      <dgm:prSet/>
      <dgm:spPr/>
      <dgm:t>
        <a:bodyPr/>
        <a:lstStyle/>
        <a:p>
          <a:endParaRPr lang="zh-CN" altLang="en-US"/>
        </a:p>
      </dgm:t>
    </dgm:pt>
    <dgm:pt modelId="{C01E93DF-5621-4F76-811C-AECD61753B07}" type="sibTrans" cxnId="{3D66F373-8613-4270-A50E-3FB978B2E111}">
      <dgm:prSet/>
      <dgm:spPr/>
      <dgm:t>
        <a:bodyPr/>
        <a:lstStyle/>
        <a:p>
          <a:endParaRPr lang="zh-CN" altLang="en-US"/>
        </a:p>
      </dgm:t>
    </dgm:pt>
    <dgm:pt modelId="{26CDA1ED-4B4F-4A81-AC7B-23C33E2DB99C}" type="pres">
      <dgm:prSet presAssocID="{0F6F4883-B67D-48F1-8C37-E26A30BBCBC5}" presName="compositeShape" presStyleCnt="0">
        <dgm:presLayoutVars>
          <dgm:dir/>
          <dgm:resizeHandles/>
        </dgm:presLayoutVars>
      </dgm:prSet>
      <dgm:spPr/>
    </dgm:pt>
    <dgm:pt modelId="{D48C98B1-AC52-45BD-A128-7760333D01C4}" type="pres">
      <dgm:prSet presAssocID="{0F6F4883-B67D-48F1-8C37-E26A30BBCBC5}" presName="pyramid" presStyleLbl="node1" presStyleIdx="0" presStyleCnt="1" custScaleX="81166" custLinFactNeighborX="-33228"/>
      <dgm:spPr>
        <a:solidFill>
          <a:srgbClr val="00B050"/>
        </a:solidFill>
      </dgm:spPr>
    </dgm:pt>
    <dgm:pt modelId="{7657E56F-D285-46A2-B98D-E2B00F09CA68}" type="pres">
      <dgm:prSet presAssocID="{0F6F4883-B67D-48F1-8C37-E26A30BBCBC5}" presName="theList" presStyleCnt="0"/>
      <dgm:spPr/>
    </dgm:pt>
    <dgm:pt modelId="{E39FC01D-EF3F-4D15-A756-6A0B7AAC3F2C}" type="pres">
      <dgm:prSet presAssocID="{96594786-6686-4FD8-8982-D8422954B67B}" presName="aNode" presStyleLbl="fgAcc1" presStyleIdx="0" presStyleCnt="3" custScaleX="260494" custLinFactNeighborX="3876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0EF558D-9298-4284-8219-A795657A1C35}" type="pres">
      <dgm:prSet presAssocID="{96594786-6686-4FD8-8982-D8422954B67B}" presName="aSpace" presStyleCnt="0"/>
      <dgm:spPr/>
    </dgm:pt>
    <dgm:pt modelId="{0EC2F877-A9DC-4723-A0C6-E673309003C9}" type="pres">
      <dgm:prSet presAssocID="{CA074D6D-05C8-4B1A-B8CF-FCE33E4C7FF7}" presName="aNode" presStyleLbl="fgAcc1" presStyleIdx="1" presStyleCnt="3" custScaleX="260494" custLinFactNeighborX="3876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7F1B6C3-1C51-4856-97AC-91979E7123D0}" type="pres">
      <dgm:prSet presAssocID="{CA074D6D-05C8-4B1A-B8CF-FCE33E4C7FF7}" presName="aSpace" presStyleCnt="0"/>
      <dgm:spPr/>
    </dgm:pt>
    <dgm:pt modelId="{04526A44-525A-4375-BE51-330650E9F189}" type="pres">
      <dgm:prSet presAssocID="{E10AC5C9-03E0-4C55-9524-EF69596C3DA0}" presName="aNode" presStyleLbl="fgAcc1" presStyleIdx="2" presStyleCnt="3" custScaleX="260494" custLinFactNeighborX="3876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B0384E6-3B46-4C20-8690-83344CA4B79B}" type="pres">
      <dgm:prSet presAssocID="{E10AC5C9-03E0-4C55-9524-EF69596C3DA0}" presName="aSpace" presStyleCnt="0"/>
      <dgm:spPr/>
    </dgm:pt>
  </dgm:ptLst>
  <dgm:cxnLst>
    <dgm:cxn modelId="{3D66F373-8613-4270-A50E-3FB978B2E111}" srcId="{0F6F4883-B67D-48F1-8C37-E26A30BBCBC5}" destId="{E10AC5C9-03E0-4C55-9524-EF69596C3DA0}" srcOrd="2" destOrd="0" parTransId="{D7B74245-0A44-4EBE-9971-85E4411E6760}" sibTransId="{C01E93DF-5621-4F76-811C-AECD61753B07}"/>
    <dgm:cxn modelId="{4AAFF297-B72C-419E-8656-08E2E68369D5}" type="presOf" srcId="{E10AC5C9-03E0-4C55-9524-EF69596C3DA0}" destId="{04526A44-525A-4375-BE51-330650E9F189}" srcOrd="0" destOrd="0" presId="urn:microsoft.com/office/officeart/2005/8/layout/pyramid2#1"/>
    <dgm:cxn modelId="{913380A4-1EA0-4E3A-B8C0-5F156921CDF6}" srcId="{0F6F4883-B67D-48F1-8C37-E26A30BBCBC5}" destId="{CA074D6D-05C8-4B1A-B8CF-FCE33E4C7FF7}" srcOrd="1" destOrd="0" parTransId="{DD67CAF1-C1A0-4AC0-B8AC-3A64181A433D}" sibTransId="{46E8059F-3E95-4F3D-B316-204EB5E31665}"/>
    <dgm:cxn modelId="{71ED3CA8-8191-4496-8069-683CE9B5A2FB}" srcId="{0F6F4883-B67D-48F1-8C37-E26A30BBCBC5}" destId="{96594786-6686-4FD8-8982-D8422954B67B}" srcOrd="0" destOrd="0" parTransId="{4DD77752-74FE-412C-88B4-A11A90FFF24B}" sibTransId="{177D5A70-A224-4894-A73E-0942356CC15F}"/>
    <dgm:cxn modelId="{F9C192A8-0D12-401C-8DE6-E687B1787D43}" type="presOf" srcId="{CA074D6D-05C8-4B1A-B8CF-FCE33E4C7FF7}" destId="{0EC2F877-A9DC-4723-A0C6-E673309003C9}" srcOrd="0" destOrd="0" presId="urn:microsoft.com/office/officeart/2005/8/layout/pyramid2#1"/>
    <dgm:cxn modelId="{D520CBF0-27D4-4381-A9A4-3FC80B6A7840}" type="presOf" srcId="{96594786-6686-4FD8-8982-D8422954B67B}" destId="{E39FC01D-EF3F-4D15-A756-6A0B7AAC3F2C}" srcOrd="0" destOrd="0" presId="urn:microsoft.com/office/officeart/2005/8/layout/pyramid2#1"/>
    <dgm:cxn modelId="{18C0CC54-4AFE-47A5-AEC6-538F7AF835CA}" type="presOf" srcId="{0F6F4883-B67D-48F1-8C37-E26A30BBCBC5}" destId="{26CDA1ED-4B4F-4A81-AC7B-23C33E2DB99C}" srcOrd="0" destOrd="0" presId="urn:microsoft.com/office/officeart/2005/8/layout/pyramid2#1"/>
    <dgm:cxn modelId="{E661A27B-DD52-4D64-9685-E80DC50BDCB1}" type="presParOf" srcId="{26CDA1ED-4B4F-4A81-AC7B-23C33E2DB99C}" destId="{D48C98B1-AC52-45BD-A128-7760333D01C4}" srcOrd="0" destOrd="0" presId="urn:microsoft.com/office/officeart/2005/8/layout/pyramid2#1"/>
    <dgm:cxn modelId="{C2CF88A1-3E29-4B02-86E5-1CED40DF759A}" type="presParOf" srcId="{26CDA1ED-4B4F-4A81-AC7B-23C33E2DB99C}" destId="{7657E56F-D285-46A2-B98D-E2B00F09CA68}" srcOrd="1" destOrd="0" presId="urn:microsoft.com/office/officeart/2005/8/layout/pyramid2#1"/>
    <dgm:cxn modelId="{EDC8D20C-C2A8-494E-B087-F45A2E91ADE2}" type="presParOf" srcId="{7657E56F-D285-46A2-B98D-E2B00F09CA68}" destId="{E39FC01D-EF3F-4D15-A756-6A0B7AAC3F2C}" srcOrd="0" destOrd="0" presId="urn:microsoft.com/office/officeart/2005/8/layout/pyramid2#1"/>
    <dgm:cxn modelId="{04C0E58C-B159-488B-91D9-66AEF939043C}" type="presParOf" srcId="{7657E56F-D285-46A2-B98D-E2B00F09CA68}" destId="{50EF558D-9298-4284-8219-A795657A1C35}" srcOrd="1" destOrd="0" presId="urn:microsoft.com/office/officeart/2005/8/layout/pyramid2#1"/>
    <dgm:cxn modelId="{2A32F350-8A1B-4E87-9A42-5D05A16EB926}" type="presParOf" srcId="{7657E56F-D285-46A2-B98D-E2B00F09CA68}" destId="{0EC2F877-A9DC-4723-A0C6-E673309003C9}" srcOrd="2" destOrd="0" presId="urn:microsoft.com/office/officeart/2005/8/layout/pyramid2#1"/>
    <dgm:cxn modelId="{AD79F483-0BDB-4378-8304-E0C63C2AE0D6}" type="presParOf" srcId="{7657E56F-D285-46A2-B98D-E2B00F09CA68}" destId="{D7F1B6C3-1C51-4856-97AC-91979E7123D0}" srcOrd="3" destOrd="0" presId="urn:microsoft.com/office/officeart/2005/8/layout/pyramid2#1"/>
    <dgm:cxn modelId="{A56A6296-4597-4767-A108-C8FAA54BC117}" type="presParOf" srcId="{7657E56F-D285-46A2-B98D-E2B00F09CA68}" destId="{04526A44-525A-4375-BE51-330650E9F189}" srcOrd="4" destOrd="0" presId="urn:microsoft.com/office/officeart/2005/8/layout/pyramid2#1"/>
    <dgm:cxn modelId="{124FB2DA-B737-44ED-9EFB-776CC4AC738C}" type="presParOf" srcId="{7657E56F-D285-46A2-B98D-E2B00F09CA68}" destId="{6B0384E6-3B46-4C20-8690-83344CA4B79B}" srcOrd="5" destOrd="0" presId="urn:microsoft.com/office/officeart/2005/8/layout/pyramid2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7971A0-412C-4BDC-9360-B2B21475D90D}">
      <dsp:nvSpPr>
        <dsp:cNvPr id="0" name=""/>
        <dsp:cNvSpPr/>
      </dsp:nvSpPr>
      <dsp:spPr>
        <a:xfrm>
          <a:off x="1652868" y="0"/>
          <a:ext cx="826433" cy="812799"/>
        </a:xfrm>
        <a:prstGeom prst="trapezoid">
          <a:avLst>
            <a:gd name="adj" fmla="val 50839"/>
          </a:avLst>
        </a:prstGeom>
        <a:solidFill>
          <a:srgbClr val="FFFF66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ts val="15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b="1" kern="1200" dirty="0" smtClean="0"/>
            <a:t>学校</a:t>
          </a:r>
          <a:endParaRPr lang="en-US" altLang="zh-CN" sz="1800" b="1" kern="1200" dirty="0" smtClean="0"/>
        </a:p>
        <a:p>
          <a:pPr lvl="0" algn="ctr" defTabSz="800100">
            <a:lnSpc>
              <a:spcPts val="15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b="1" kern="1200" dirty="0" smtClean="0"/>
            <a:t>层面</a:t>
          </a:r>
          <a:endParaRPr lang="zh-CN" altLang="en-US" sz="1800" b="1" kern="1200" dirty="0"/>
        </a:p>
      </dsp:txBody>
      <dsp:txXfrm>
        <a:off x="1652868" y="0"/>
        <a:ext cx="826433" cy="812799"/>
      </dsp:txXfrm>
    </dsp:sp>
    <dsp:sp modelId="{EE34427D-7D71-48C0-B70C-89193BDAE32A}">
      <dsp:nvSpPr>
        <dsp:cNvPr id="0" name=""/>
        <dsp:cNvSpPr/>
      </dsp:nvSpPr>
      <dsp:spPr>
        <a:xfrm>
          <a:off x="1239651" y="812799"/>
          <a:ext cx="1652867" cy="812799"/>
        </a:xfrm>
        <a:prstGeom prst="trapezoid">
          <a:avLst>
            <a:gd name="adj" fmla="val 50839"/>
          </a:avLst>
        </a:prstGeom>
        <a:solidFill>
          <a:srgbClr val="FF9999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b="1" kern="1200" dirty="0" smtClean="0"/>
            <a:t>专业层面</a:t>
          </a:r>
          <a:endParaRPr lang="zh-CN" altLang="en-US" sz="1800" b="1" kern="1200" dirty="0"/>
        </a:p>
      </dsp:txBody>
      <dsp:txXfrm>
        <a:off x="1528902" y="812799"/>
        <a:ext cx="1074364" cy="812799"/>
      </dsp:txXfrm>
    </dsp:sp>
    <dsp:sp modelId="{864D038D-AC35-48F7-8BD9-75EA0ADA0F58}">
      <dsp:nvSpPr>
        <dsp:cNvPr id="0" name=""/>
        <dsp:cNvSpPr/>
      </dsp:nvSpPr>
      <dsp:spPr>
        <a:xfrm>
          <a:off x="826434" y="1625599"/>
          <a:ext cx="2479301" cy="812799"/>
        </a:xfrm>
        <a:prstGeom prst="trapezoid">
          <a:avLst>
            <a:gd name="adj" fmla="val 50839"/>
          </a:avLst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b="1" kern="1200" dirty="0" smtClean="0"/>
            <a:t>课程层面</a:t>
          </a:r>
          <a:endParaRPr lang="zh-CN" altLang="en-US" sz="1800" b="1" kern="1200" dirty="0"/>
        </a:p>
      </dsp:txBody>
      <dsp:txXfrm>
        <a:off x="1260311" y="1625599"/>
        <a:ext cx="1611546" cy="812799"/>
      </dsp:txXfrm>
    </dsp:sp>
    <dsp:sp modelId="{21C8BE8B-E22B-4D77-909E-F7F07E4643B9}">
      <dsp:nvSpPr>
        <dsp:cNvPr id="0" name=""/>
        <dsp:cNvSpPr/>
      </dsp:nvSpPr>
      <dsp:spPr>
        <a:xfrm>
          <a:off x="413217" y="2438399"/>
          <a:ext cx="3305735" cy="812799"/>
        </a:xfrm>
        <a:prstGeom prst="trapezoid">
          <a:avLst>
            <a:gd name="adj" fmla="val 50839"/>
          </a:avLst>
        </a:prstGeom>
        <a:solidFill>
          <a:srgbClr val="00FFFF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b="1" kern="1200" dirty="0" smtClean="0"/>
            <a:t>教师层面</a:t>
          </a:r>
          <a:endParaRPr lang="zh-CN" altLang="en-US" sz="1800" b="1" kern="1200" dirty="0"/>
        </a:p>
      </dsp:txBody>
      <dsp:txXfrm>
        <a:off x="991720" y="2438399"/>
        <a:ext cx="2148728" cy="812799"/>
      </dsp:txXfrm>
    </dsp:sp>
    <dsp:sp modelId="{17F0C87B-29E3-499C-AD6D-813960DF0CC7}">
      <dsp:nvSpPr>
        <dsp:cNvPr id="0" name=""/>
        <dsp:cNvSpPr/>
      </dsp:nvSpPr>
      <dsp:spPr>
        <a:xfrm>
          <a:off x="0" y="3251199"/>
          <a:ext cx="4132169" cy="812799"/>
        </a:xfrm>
        <a:prstGeom prst="trapezoid">
          <a:avLst>
            <a:gd name="adj" fmla="val 50839"/>
          </a:avLst>
        </a:prstGeom>
        <a:solidFill>
          <a:srgbClr val="66FF99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b="1" kern="1200" dirty="0" smtClean="0"/>
            <a:t>学生层面</a:t>
          </a:r>
          <a:endParaRPr lang="zh-CN" altLang="en-US" sz="1800" b="1" kern="1200" dirty="0"/>
        </a:p>
      </dsp:txBody>
      <dsp:txXfrm>
        <a:off x="723129" y="3251199"/>
        <a:ext cx="2685910" cy="8127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8C98B1-AC52-45BD-A128-7760333D01C4}">
      <dsp:nvSpPr>
        <dsp:cNvPr id="0" name=""/>
        <dsp:cNvSpPr/>
      </dsp:nvSpPr>
      <dsp:spPr>
        <a:xfrm>
          <a:off x="72008" y="0"/>
          <a:ext cx="3298586" cy="4064000"/>
        </a:xfrm>
        <a:prstGeom prst="triangle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9FC01D-EF3F-4D15-A756-6A0B7AAC3F2C}">
      <dsp:nvSpPr>
        <dsp:cNvPr id="0" name=""/>
        <dsp:cNvSpPr/>
      </dsp:nvSpPr>
      <dsp:spPr>
        <a:xfrm>
          <a:off x="1903766" y="408582"/>
          <a:ext cx="6881209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dirty="0" smtClean="0">
              <a:solidFill>
                <a:srgbClr val="FF0000"/>
              </a:solidFill>
              <a:latin typeface="方正粗宋简体" pitchFamily="65" charset="-122"/>
              <a:ea typeface="方正粗宋简体" pitchFamily="65" charset="-122"/>
            </a:rPr>
            <a:t>质量行为文化：</a:t>
          </a:r>
          <a:r>
            <a:rPr lang="zh-CN" altLang="en-US" sz="2000" kern="1200" dirty="0" smtClean="0">
              <a:latin typeface="黑体" panose="02010609060101010101" pitchFamily="2" charset="-122"/>
              <a:ea typeface="黑体" panose="02010609060101010101" pitchFamily="2" charset="-122"/>
            </a:rPr>
            <a:t>质量比赛、</a:t>
          </a:r>
          <a:r>
            <a:rPr lang="zh-CN" altLang="en-US" sz="2000" kern="1200" dirty="0" smtClean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rPr>
            <a:t>质量展示、质量讲堂、质量宣传</a:t>
          </a:r>
          <a:endParaRPr lang="en-US" altLang="zh-CN" sz="2000" kern="1200" dirty="0" smtClean="0">
            <a:solidFill>
              <a:schemeClr val="tx1"/>
            </a:solidFill>
            <a:latin typeface="黑体" panose="02010609060101010101" pitchFamily="2" charset="-122"/>
            <a:ea typeface="黑体" panose="02010609060101010101" pitchFamily="2" charset="-122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dirty="0" smtClean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rPr>
            <a:t>              </a:t>
          </a:r>
          <a:r>
            <a:rPr lang="zh-CN" altLang="en-US" sz="2000" kern="1200" dirty="0" smtClean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rPr>
            <a:t>月、质量评审、质量交流等</a:t>
          </a:r>
          <a:endParaRPr lang="zh-CN" altLang="en-US" sz="2000" kern="1200" dirty="0">
            <a:solidFill>
              <a:schemeClr val="tx1"/>
            </a:solidFill>
            <a:latin typeface="黑体" panose="02010609060101010101" pitchFamily="2" charset="-122"/>
            <a:ea typeface="黑体" panose="02010609060101010101" pitchFamily="2" charset="-122"/>
          </a:endParaRPr>
        </a:p>
      </dsp:txBody>
      <dsp:txXfrm>
        <a:off x="1950728" y="455544"/>
        <a:ext cx="6787285" cy="868101"/>
      </dsp:txXfrm>
    </dsp:sp>
    <dsp:sp modelId="{0EC2F877-A9DC-4723-A0C6-E673309003C9}">
      <dsp:nvSpPr>
        <dsp:cNvPr id="0" name=""/>
        <dsp:cNvSpPr/>
      </dsp:nvSpPr>
      <dsp:spPr>
        <a:xfrm>
          <a:off x="1903766" y="1490860"/>
          <a:ext cx="6881209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dirty="0" smtClean="0">
              <a:solidFill>
                <a:srgbClr val="FF0000"/>
              </a:solidFill>
              <a:latin typeface="方正粗宋简体" pitchFamily="65" charset="-122"/>
              <a:ea typeface="方正粗宋简体" pitchFamily="65" charset="-122"/>
            </a:rPr>
            <a:t>质量制度文化：</a:t>
          </a:r>
          <a:r>
            <a:rPr lang="zh-CN" altLang="en-US" sz="2000" kern="1200" dirty="0" smtClean="0">
              <a:latin typeface="黑体" panose="02010609060101010101" pitchFamily="2" charset="-122"/>
              <a:ea typeface="黑体" panose="02010609060101010101" pitchFamily="2" charset="-122"/>
            </a:rPr>
            <a:t>追求质量、追求效率，体现在评优评先、晋</a:t>
          </a:r>
          <a:endParaRPr lang="en-US" altLang="zh-CN" sz="2000" kern="1200" dirty="0" smtClean="0">
            <a:latin typeface="黑体" panose="02010609060101010101" pitchFamily="2" charset="-122"/>
            <a:ea typeface="黑体" panose="02010609060101010101" pitchFamily="2" charset="-122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dirty="0" smtClean="0">
              <a:latin typeface="黑体" panose="02010609060101010101" pitchFamily="2" charset="-122"/>
              <a:ea typeface="黑体" panose="02010609060101010101" pitchFamily="2" charset="-122"/>
            </a:rPr>
            <a:t>              </a:t>
          </a:r>
          <a:r>
            <a:rPr lang="zh-CN" altLang="en-US" sz="2000" kern="1200" dirty="0" smtClean="0">
              <a:latin typeface="黑体" panose="02010609060101010101" pitchFamily="2" charset="-122"/>
              <a:ea typeface="黑体" panose="02010609060101010101" pitchFamily="2" charset="-122"/>
            </a:rPr>
            <a:t>级晋升、薪酬分配、岗位设置中</a:t>
          </a:r>
          <a:endParaRPr lang="zh-CN" altLang="en-US" sz="2000" kern="1200" dirty="0">
            <a:latin typeface="黑体" panose="02010609060101010101" pitchFamily="2" charset="-122"/>
            <a:ea typeface="黑体" panose="02010609060101010101" pitchFamily="2" charset="-122"/>
          </a:endParaRPr>
        </a:p>
      </dsp:txBody>
      <dsp:txXfrm>
        <a:off x="1950728" y="1537822"/>
        <a:ext cx="6787285" cy="868101"/>
      </dsp:txXfrm>
    </dsp:sp>
    <dsp:sp modelId="{04526A44-525A-4375-BE51-330650E9F189}">
      <dsp:nvSpPr>
        <dsp:cNvPr id="0" name=""/>
        <dsp:cNvSpPr/>
      </dsp:nvSpPr>
      <dsp:spPr>
        <a:xfrm>
          <a:off x="1903766" y="2573139"/>
          <a:ext cx="6881209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dirty="0" smtClean="0">
              <a:solidFill>
                <a:srgbClr val="FF0000"/>
              </a:solidFill>
              <a:latin typeface="方正粗宋简体" pitchFamily="65" charset="-122"/>
              <a:ea typeface="方正粗宋简体" pitchFamily="65" charset="-122"/>
            </a:rPr>
            <a:t>质量物质文化：</a:t>
          </a:r>
          <a:r>
            <a:rPr lang="zh-CN" altLang="en-US" sz="2000" kern="1200" dirty="0" smtClean="0">
              <a:latin typeface="黑体" panose="02010609060101010101" pitchFamily="2" charset="-122"/>
              <a:ea typeface="黑体" panose="02010609060101010101" pitchFamily="2" charset="-122"/>
            </a:rPr>
            <a:t>质量环境建设、特色标识建设、特色景观</a:t>
          </a:r>
          <a:endParaRPr lang="en-US" altLang="zh-CN" sz="2000" kern="1200" dirty="0" smtClean="0">
            <a:latin typeface="黑体" panose="02010609060101010101" pitchFamily="2" charset="-122"/>
            <a:ea typeface="黑体" panose="02010609060101010101" pitchFamily="2" charset="-122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dirty="0" smtClean="0">
              <a:latin typeface="黑体" panose="02010609060101010101" pitchFamily="2" charset="-122"/>
              <a:ea typeface="黑体" panose="02010609060101010101" pitchFamily="2" charset="-122"/>
            </a:rPr>
            <a:t>               </a:t>
          </a:r>
          <a:r>
            <a:rPr lang="zh-CN" altLang="en-US" sz="2000" kern="1200" dirty="0" smtClean="0">
              <a:latin typeface="黑体" panose="02010609060101010101" pitchFamily="2" charset="-122"/>
              <a:ea typeface="黑体" panose="02010609060101010101" pitchFamily="2" charset="-122"/>
            </a:rPr>
            <a:t>建设、特色文化长廊、质量形象设施</a:t>
          </a:r>
          <a:endParaRPr lang="zh-CN" altLang="en-US" sz="2000" kern="1200" dirty="0">
            <a:latin typeface="黑体" panose="02010609060101010101" pitchFamily="2" charset="-122"/>
            <a:ea typeface="黑体" panose="02010609060101010101" pitchFamily="2" charset="-122"/>
          </a:endParaRPr>
        </a:p>
      </dsp:txBody>
      <dsp:txXfrm>
        <a:off x="1950728" y="2620101"/>
        <a:ext cx="6787285" cy="8681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#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pyraLvlNode" val="level"/>
          <dgm:param type="pyraAcctTxNode" val="acctTx"/>
          <dgm:param type="pyraAcctBkgdNode" val="acctBkgd"/>
          <dgm:param type="linDir" val="fromB"/>
          <dgm:param type="txDir" val="fromT"/>
          <dgm:param type="pyraAcctPos" val="aft"/>
          <dgm:param type="pyraAcctTxMar" val="step"/>
        </dgm:alg>
      </dgm:if>
      <dgm:else name="Name3">
        <dgm:alg type="pyra">
          <dgm:param type="pyraLvlNode" val="level"/>
          <dgm:param type="pyraAcctTxNode" val="acctTx"/>
          <dgm:param type="pyraAcctBkgdNode" val="acctBkgd"/>
          <dgm:param type="linDir" val="fromB"/>
          <dgm:param type="txDir" val="fromT"/>
          <dgm:param type="pyraAcctPos" val="bef"/>
          <dgm:param type="pyraAcctTxMar" val="step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#1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dir/>
      <dgm:resizeHandles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#2">
  <dgm:title val=""/>
  <dgm:desc val=""/>
  <dgm:catLst>
    <dgm:cat type="3D" pri="11100"/>
  </dgm:catLst>
  <dgm:scene3d>
    <a:camera prst="orthographicFront"/>
    <a:lightRig rig="threePt" dir="t"/>
  </dgm:scene3d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AE417-4E2A-4F54-AA20-99ABDCCD5D63}" type="datetimeFigureOut">
              <a:rPr lang="zh-CN" altLang="en-US" smtClean="0"/>
              <a:t>2017/5/17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120B9C-3862-4A1E-ABBC-135A354933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6154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6492D-253C-41A9-9428-AC8171BB499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43081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6492D-253C-41A9-9428-AC8171BB4993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10881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6492D-253C-41A9-9428-AC8171BB499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88507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6492D-253C-41A9-9428-AC8171BB4993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58968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6492D-253C-41A9-9428-AC8171BB4993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25202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6492D-253C-41A9-9428-AC8171BB4993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22081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6492D-253C-41A9-9428-AC8171BB4993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65125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6492D-253C-41A9-9428-AC8171BB4993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64972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6492D-253C-41A9-9428-AC8171BB4993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26954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6492D-253C-41A9-9428-AC8171BB4993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10802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6492D-253C-41A9-9428-AC8171BB4993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4883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6492D-253C-41A9-9428-AC8171BB499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65512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6492D-253C-41A9-9428-AC8171BB4993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31372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6492D-253C-41A9-9428-AC8171BB4993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04488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6492D-253C-41A9-9428-AC8171BB4993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05638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6492D-253C-41A9-9428-AC8171BB4993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26260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6492D-253C-41A9-9428-AC8171BB4993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34336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6492D-253C-41A9-9428-AC8171BB4993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4442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6492D-253C-41A9-9428-AC8171BB4993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86917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6492D-253C-41A9-9428-AC8171BB4993}" type="slidenum">
              <a:rPr lang="zh-CN" altLang="en-US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767112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6492D-253C-41A9-9428-AC8171BB4993}" type="slidenum">
              <a:rPr lang="zh-CN" altLang="en-US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379320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6492D-253C-41A9-9428-AC8171BB4993}" type="slidenum">
              <a:rPr lang="zh-CN" altLang="en-US" smtClean="0"/>
              <a:t>29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3400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6492D-253C-41A9-9428-AC8171BB499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706302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6492D-253C-41A9-9428-AC8171BB4993}" type="slidenum">
              <a:rPr lang="zh-CN" altLang="en-US" smtClean="0"/>
              <a:t>30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76658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6492D-253C-41A9-9428-AC8171BB499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753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6492D-253C-41A9-9428-AC8171BB499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6388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6492D-253C-41A9-9428-AC8171BB4993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35923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6492D-253C-41A9-9428-AC8171BB4993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72879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6492D-253C-41A9-9428-AC8171BB4993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327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6492D-253C-41A9-9428-AC8171BB4993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055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89E1B-73A9-413A-A4D5-398754467218}" type="datetimeFigureOut">
              <a:rPr lang="zh-CN" altLang="en-US" smtClean="0"/>
              <a:t>2017/5/17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5FA4-D195-43D9-A511-4D3DB72707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0511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89E1B-73A9-413A-A4D5-398754467218}" type="datetimeFigureOut">
              <a:rPr lang="zh-CN" altLang="en-US" smtClean="0"/>
              <a:t>2017/5/17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5FA4-D195-43D9-A511-4D3DB72707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2584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89E1B-73A9-413A-A4D5-398754467218}" type="datetimeFigureOut">
              <a:rPr lang="zh-CN" altLang="en-US" smtClean="0"/>
              <a:t>2017/5/17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5FA4-D195-43D9-A511-4D3DB72707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0881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89E1B-73A9-413A-A4D5-398754467218}" type="datetimeFigureOut">
              <a:rPr lang="zh-CN" altLang="en-US" smtClean="0"/>
              <a:t>2017/5/17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5FA4-D195-43D9-A511-4D3DB72707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2162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89E1B-73A9-413A-A4D5-398754467218}" type="datetimeFigureOut">
              <a:rPr lang="zh-CN" altLang="en-US" smtClean="0"/>
              <a:t>2017/5/17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5FA4-D195-43D9-A511-4D3DB72707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1303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89E1B-73A9-413A-A4D5-398754467218}" type="datetimeFigureOut">
              <a:rPr lang="zh-CN" altLang="en-US" smtClean="0"/>
              <a:t>2017/5/17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5FA4-D195-43D9-A511-4D3DB72707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9227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89E1B-73A9-413A-A4D5-398754467218}" type="datetimeFigureOut">
              <a:rPr lang="zh-CN" altLang="en-US" smtClean="0"/>
              <a:t>2017/5/17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5FA4-D195-43D9-A511-4D3DB72707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3129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89E1B-73A9-413A-A4D5-398754467218}" type="datetimeFigureOut">
              <a:rPr lang="zh-CN" altLang="en-US" smtClean="0"/>
              <a:t>2017/5/17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5FA4-D195-43D9-A511-4D3DB72707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0534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89E1B-73A9-413A-A4D5-398754467218}" type="datetimeFigureOut">
              <a:rPr lang="zh-CN" altLang="en-US" smtClean="0"/>
              <a:t>2017/5/17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5FA4-D195-43D9-A511-4D3DB72707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7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89E1B-73A9-413A-A4D5-398754467218}" type="datetimeFigureOut">
              <a:rPr lang="zh-CN" altLang="en-US" smtClean="0"/>
              <a:t>2017/5/17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5FA4-D195-43D9-A511-4D3DB72707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43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89E1B-73A9-413A-A4D5-398754467218}" type="datetimeFigureOut">
              <a:rPr lang="zh-CN" altLang="en-US" smtClean="0"/>
              <a:t>2017/5/17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5FA4-D195-43D9-A511-4D3DB72707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512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89E1B-73A9-413A-A4D5-398754467218}" type="datetimeFigureOut">
              <a:rPr lang="zh-CN" altLang="en-US" smtClean="0"/>
              <a:t>2017/5/17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85FA4-D195-43D9-A511-4D3DB72707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5665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XX&#23398;&#38498;&#23703;&#20301;&#35828;&#26126;&#20070;&#27719;&#24635;_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&#20248;&#36136;&#26657;&#24314;&#35774;&#26631;&#20934;.ppt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&#27743;&#33487;&#30465;&#20013;&#31561;&#32844;&#19994;&#25945;&#32946;&#21644;&#20116;&#24180;&#21046;&#39640;&#31561;&#32844;&#19994;&#25945;&#32946;&#19987;&#19994;&#24314;&#35774;&#26631;&#20934;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&#39592;&#24178;&#19987;&#19994;&#24314;&#35774;&#26631;&#20934;.ppt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&#21046;&#20919;&#25216;&#26415;&#35838;&#31243;&#26631;&#20934;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&#28246;&#21271;&#30465;&#39640;&#26657;&#31934;&#21697;&#22312;&#32447;&#24320;&#25918;&#35838;&#31243;&#24314;&#35774;&#25216;&#26415;&#26631;&#20934;&#65288;&#35797;&#34892;&#65289;.pdf" TargetMode="External"/><Relationship Id="rId4" Type="http://schemas.openxmlformats.org/officeDocument/2006/relationships/hyperlink" Target="&#25945;&#24072;&#25945;&#23398;&#24037;&#20316;&#25163;&#20876;&#27169;&#26495;.pdf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&#40644;&#20872;&#32844;&#19994;&#25216;&#26415;&#23398;&#38498;&#20449;&#24687;&#21270;&#24212;&#29992;&#33021;&#21147;&#26631;&#20934;.docx" TargetMode="External"/><Relationship Id="rId3" Type="http://schemas.openxmlformats.org/officeDocument/2006/relationships/hyperlink" Target="&#40644;&#20872;&#32844;&#19994;&#25216;&#26415;&#23398;&#38498;&#21452;&#24072;&#32032;&#36136;&#25945;&#24072;&#35748;&#23450;&#19982;&#31649;&#29702;&#21150;&#27861;20110930.doc" TargetMode="External"/><Relationship Id="rId7" Type="http://schemas.openxmlformats.org/officeDocument/2006/relationships/hyperlink" Target="&#31185;&#23398;&#30740;&#31350;&#33021;&#21147;&#35780;&#20215;&#26631;&#20934;.doc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&#25945;&#32946;&#25945;&#32946;&#33021;&#21147;&#35780;&#20215;&#26631;&#20934;.doc" TargetMode="External"/><Relationship Id="rId5" Type="http://schemas.openxmlformats.org/officeDocument/2006/relationships/hyperlink" Target="&#40644;&#20872;&#32844;&#19994;&#25216;&#26415;&#23398;&#38498;&#19987;&#19994;&#65288;&#23398;&#26415;&#12289;&#25216;&#26415;&#65289;&#24102;&#22836;&#20154;&#36873;&#25300;&#19982;&#31649;&#29702;&#26242;&#34892;&#21150;&#27861;.doc" TargetMode="External"/><Relationship Id="rId4" Type="http://schemas.openxmlformats.org/officeDocument/2006/relationships/hyperlink" Target="&#40644;&#20872;&#32844;&#19994;&#25216;&#26415;&#23398;&#38498;&#39592;&#24178;&#25945;&#24072;&#35780;&#36873;&#31649;&#29702;&#21150;&#27861;.doc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&#26576;&#26576;&#32844;&#19994;&#25216;&#26415;&#23398;&#38498;&#21046;&#24230;.doc" TargetMode="External"/><Relationship Id="rId3" Type="http://schemas.openxmlformats.org/officeDocument/2006/relationships/hyperlink" Target="&#40644;&#20872;&#32844;&#19994;&#25216;&#26415;&#23398;&#38498;&#31456;&#31243;.docx" TargetMode="External"/><Relationship Id="rId7" Type="http://schemas.openxmlformats.org/officeDocument/2006/relationships/hyperlink" Target="&#20013;&#20849;&#40644;&#20872;&#32844;&#19994;&#25216;&#26415;&#23398;&#38498;&#22996;&#21592;&#20250;&#20851;&#20110;&#21360;&#21457;&#12298;&#40644;&#20872;&#32844;&#19994;&#25216;&#26415;&#23398;&#38498;&#25945;&#32844;&#24037;&#20195;&#34920;&#22823;&#20250;&#24037;&#20316;&#35268;&#31243;&#12299;&#30340;&#36890;&#30693;.doc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&#40644;&#20872;&#32844;&#19994;&#25216;&#26415;&#23398;&#38498;&#20851;&#20110;&#21360;&#21457;&#12298;&#23398;&#26657;&#23398;&#26415;&#22996;&#21592;&#20250;&#35268;&#31243;&#12299;&#30340;&#36890;&#30693;.doc" TargetMode="External"/><Relationship Id="rId5" Type="http://schemas.openxmlformats.org/officeDocument/2006/relationships/hyperlink" Target="&#20013;&#20849;&#40644;&#20872;&#32844;&#19994;&#25216;&#26415;&#23398;&#38498;&#22996;&#21592;&#20250;&#20851;&#20110;&#21360;&#21457;&#12298;&#40644;&#20872;&#32844;&#19994;&#25216;&#26415;&#23398;&#38498;&#26657;&#38271;&#21150;&#20844;&#20250;&#35758;&#20107;&#35268;&#21017;&#12299;&#30340;&#36890;&#30693;.doc" TargetMode="External"/><Relationship Id="rId4" Type="http://schemas.openxmlformats.org/officeDocument/2006/relationships/hyperlink" Target="&#20013;&#20849;&#40644;&#20872;&#32844;&#19994;&#25216;&#26415;&#23398;&#38498;&#22996;&#21592;&#20250;&#20851;&#20110;&#21360;&#21457;&#12298;&#20013;&#20849;&#40644;&#20872;&#32844;&#19994;&#25216;&#26415;&#23398;&#38498;&#22996;&#21592;&#20250;&#20250;&#35758;&#35758;&#20107;&#35268;&#21017;&#12299;&#30340;&#36890;&#30693;.doc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&#25191;&#34892;&#30340;&#26680;&#24515;&#35201;&#32032;.ppt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&#40644;&#20872;&#32844;&#19994;&#25216;&#26415;&#23398;&#38498;&#8220;&#21313;&#19977;&#20116;&#8221;&#65288;2016-2020&#24180;&#65289;&#20107;&#19994;&#21457;&#23637;&#35268;&#21010;.pdf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&#30563;&#23548;&#24037;&#20316;&#26426;&#21046;.ppt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&#25945;&#23398;&#21453;&#39304;.pptx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6456040" y="188640"/>
            <a:ext cx="41044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5A14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CN" sz="2800" b="1" dirty="0">
                <a:solidFill>
                  <a:srgbClr val="C00000"/>
                </a:solidFill>
                <a:latin typeface="黑体" panose="02010609060101010101" pitchFamily="2" charset="-122"/>
                <a:cs typeface="+mj-cs"/>
              </a:rPr>
              <a:t>4.1 </a:t>
            </a:r>
            <a:r>
              <a:rPr lang="zh-CN" altLang="en-US" sz="2800" b="1" dirty="0">
                <a:solidFill>
                  <a:srgbClr val="C00000"/>
                </a:solidFill>
                <a:latin typeface="黑体" panose="02010609060101010101" pitchFamily="2" charset="-122"/>
                <a:cs typeface="+mj-cs"/>
              </a:rPr>
              <a:t>目</a:t>
            </a:r>
            <a:r>
              <a:rPr lang="zh-CN" altLang="en-US" sz="2800" b="1" dirty="0">
                <a:solidFill>
                  <a:srgbClr val="C00000"/>
                </a:solidFill>
                <a:latin typeface="黑体" panose="02010609060101010101" pitchFamily="2" charset="-122"/>
                <a:cs typeface="+mj-cs"/>
              </a:rPr>
              <a:t>标链的建设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 flipV="1">
            <a:off x="6023992" y="790991"/>
            <a:ext cx="4644008" cy="45720"/>
          </a:xfrm>
          <a:prstGeom prst="rect">
            <a:avLst/>
          </a:prstGeom>
          <a:solidFill>
            <a:srgbClr val="7030A0">
              <a:alpha val="89803"/>
            </a:srgbClr>
          </a:solidFill>
          <a:ln>
            <a:noFill/>
          </a:ln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95286" y="1021660"/>
            <a:ext cx="8965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四、</a:t>
            </a:r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目</a:t>
            </a:r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标体系</a:t>
            </a:r>
            <a:endParaRPr lang="zh-CN" altLang="en-US" sz="3200" b="1" dirty="0">
              <a:solidFill>
                <a:srgbClr val="CC0099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2279576" y="1772816"/>
          <a:ext cx="7920880" cy="4254204"/>
        </p:xfrm>
        <a:graphic>
          <a:graphicData uri="http://schemas.openxmlformats.org/drawingml/2006/table">
            <a:tbl>
              <a:tblPr/>
              <a:tblGrid>
                <a:gridCol w="2437194"/>
                <a:gridCol w="2284869"/>
                <a:gridCol w="3198817"/>
              </a:tblGrid>
              <a:tr h="92182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>
                          <a:solidFill>
                            <a:srgbClr val="FFFFFF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项目</a:t>
                      </a:r>
                      <a:endParaRPr lang="zh-CN" altLang="en-US" sz="2400" dirty="0" smtClean="0">
                        <a:solidFill>
                          <a:srgbClr val="FFFFFF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altLang="zh-CN" sz="2400" dirty="0" smtClean="0">
                          <a:solidFill>
                            <a:srgbClr val="FFFFFF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层级</a:t>
                      </a:r>
                      <a:endParaRPr lang="zh-CN" altLang="en-US" sz="2400" dirty="0" smtClean="0">
                        <a:solidFill>
                          <a:srgbClr val="FFFFFF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0" cmpd="sng">
                      <a:solidFill>
                        <a:srgbClr val="000000"/>
                      </a:solidFill>
                      <a:prstDash val="solid"/>
                    </a:lnL>
                    <a:lnR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" cmpd="sng">
                      <a:solidFill>
                        <a:srgbClr val="000000"/>
                      </a:solidFill>
                      <a:prstDash val="solid"/>
                    </a:lnT>
                    <a:lnB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2400" dirty="0" smtClean="0">
                          <a:solidFill>
                            <a:srgbClr val="FFFFFF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黑体" panose="02010609060101010101" pitchFamily="2" charset="-122"/>
                        </a:rPr>
                        <a:t>规划（计划）</a:t>
                      </a:r>
                      <a:endParaRPr lang="zh-CN" altLang="en-US" sz="2400" dirty="0" smtClean="0">
                        <a:solidFill>
                          <a:srgbClr val="FFFFFF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黑体" panose="02010609060101010101" pitchFamily="2" charset="-122"/>
                      </a:endParaRPr>
                    </a:p>
                  </a:txBody>
                  <a:tcPr>
                    <a:lnL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>
                          <a:solidFill>
                            <a:srgbClr val="FFFFFF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黑体" panose="02010609060101010101" pitchFamily="2" charset="-122"/>
                        </a:rPr>
                        <a:t>目标</a:t>
                      </a:r>
                      <a:endParaRPr lang="zh-CN" altLang="en-US" sz="2400" dirty="0" smtClean="0">
                        <a:solidFill>
                          <a:srgbClr val="FFFFFF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黑体" panose="02010609060101010101" pitchFamily="2" charset="-122"/>
                      </a:endParaRPr>
                    </a:p>
                  </a:txBody>
                  <a:tcPr>
                    <a:lnL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529196">
                <a:tc>
                  <a:txBody>
                    <a:bodyPr/>
                    <a:lstStyle/>
                    <a:p>
                      <a:pPr algn="l"/>
                      <a:r>
                        <a:rPr lang="en-US" altLang="zh-CN" sz="2400" dirty="0" smtClean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学校</a:t>
                      </a:r>
                      <a:endParaRPr lang="zh-CN" altLang="en-US" sz="2400" dirty="0" smtClean="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2400" b="1" dirty="0" smtClean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altLang="zh-CN" sz="2400" dirty="0" smtClean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十三五”规划</a:t>
                      </a:r>
                      <a:endParaRPr lang="zh-CN" altLang="en-US" sz="2400" dirty="0" smtClean="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2400" b="1" dirty="0" smtClean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altLang="zh-CN" sz="2400" dirty="0" smtClean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十三五”规划目标</a:t>
                      </a:r>
                      <a:endParaRPr lang="zh-CN" altLang="en-US" sz="2400" dirty="0" smtClean="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29196">
                <a:tc>
                  <a:txBody>
                    <a:bodyPr/>
                    <a:lstStyle/>
                    <a:p>
                      <a:pPr algn="l"/>
                      <a:r>
                        <a:rPr lang="en-US" altLang="zh-CN" sz="2400" dirty="0" smtClean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部门（系院）</a:t>
                      </a:r>
                      <a:endParaRPr lang="zh-CN" altLang="en-US" sz="2400" dirty="0" smtClean="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2400" dirty="0" smtClean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子规划</a:t>
                      </a:r>
                      <a:endParaRPr lang="zh-CN" altLang="en-US" sz="2400" dirty="0" smtClean="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2400" dirty="0" smtClean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子规划目标</a:t>
                      </a:r>
                      <a:endParaRPr lang="zh-CN" altLang="en-US" sz="2400" dirty="0" smtClean="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29196">
                <a:tc>
                  <a:txBody>
                    <a:bodyPr/>
                    <a:lstStyle/>
                    <a:p>
                      <a:pPr algn="l"/>
                      <a:r>
                        <a:rPr lang="en-US" altLang="zh-CN" sz="2400" dirty="0" smtClean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专业</a:t>
                      </a:r>
                      <a:endParaRPr lang="zh-CN" altLang="en-US" sz="2400" dirty="0" smtClean="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2400" dirty="0" smtClean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专业建设规划</a:t>
                      </a:r>
                      <a:endParaRPr lang="zh-CN" altLang="en-US" sz="2400" dirty="0" smtClean="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2400" dirty="0" smtClean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专业建设目标</a:t>
                      </a:r>
                      <a:endParaRPr lang="zh-CN" altLang="en-US" sz="2400" dirty="0" smtClean="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29196">
                <a:tc>
                  <a:txBody>
                    <a:bodyPr/>
                    <a:lstStyle/>
                    <a:p>
                      <a:pPr algn="l"/>
                      <a:r>
                        <a:rPr lang="en-US" altLang="zh-CN" sz="2400" dirty="0" smtClean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课程</a:t>
                      </a:r>
                      <a:endParaRPr lang="zh-CN" altLang="en-US" sz="2400" dirty="0" smtClean="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2400" dirty="0" smtClean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课程建设规划</a:t>
                      </a:r>
                      <a:endParaRPr lang="zh-CN" altLang="en-US" sz="2400" dirty="0" smtClean="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2400" dirty="0" smtClean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课程建设目标</a:t>
                      </a:r>
                      <a:endParaRPr lang="zh-CN" altLang="en-US" sz="2400" dirty="0" smtClean="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21828">
                <a:tc>
                  <a:txBody>
                    <a:bodyPr/>
                    <a:lstStyle/>
                    <a:p>
                      <a:pPr algn="l"/>
                      <a:r>
                        <a:rPr lang="en-US" altLang="zh-CN" sz="2400" dirty="0" smtClean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教师</a:t>
                      </a:r>
                      <a:endParaRPr lang="zh-CN" altLang="en-US" sz="2400" dirty="0" smtClean="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2400" dirty="0" smtClean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课程教学方案；</a:t>
                      </a:r>
                      <a:endParaRPr lang="zh-CN" altLang="en-US" sz="2400" dirty="0" smtClean="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altLang="zh-CN" sz="2400" dirty="0" smtClean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自身发展规划</a:t>
                      </a:r>
                      <a:endParaRPr lang="zh-CN" altLang="en-US" sz="2400" dirty="0" smtClean="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2400" dirty="0" smtClean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课程教学目标</a:t>
                      </a:r>
                      <a:endParaRPr lang="zh-CN" altLang="en-US" sz="2400" dirty="0" smtClean="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altLang="zh-CN" sz="2400" dirty="0" smtClean="0">
                          <a:solidFill>
                            <a:srgbClr val="00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本人发展目标</a:t>
                      </a:r>
                      <a:endParaRPr lang="zh-CN" altLang="en-US" sz="2400" dirty="0" smtClean="0">
                        <a:solidFill>
                          <a:srgbClr val="00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0" name="TextBox 1"/>
          <p:cNvSpPr txBox="1"/>
          <p:nvPr/>
        </p:nvSpPr>
        <p:spPr>
          <a:xfrm>
            <a:off x="2138658" y="6241330"/>
            <a:ext cx="8309967" cy="276999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defTabSz="-635">
              <a:lnSpc>
                <a:spcPts val="1800"/>
              </a:lnSpc>
            </a:pPr>
            <a:r>
              <a:rPr lang="en-US" altLang="zh-CN" dirty="0">
                <a:solidFill>
                  <a:srgbClr val="C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各层级规划中的形成的目标链和标准链，就是质量标准建设，是诊改工作的前提。</a:t>
            </a:r>
          </a:p>
        </p:txBody>
      </p:sp>
    </p:spTree>
    <p:extLst>
      <p:ext uri="{BB962C8B-B14F-4D97-AF65-F5344CB8AC3E}">
        <p14:creationId xmlns:p14="http://schemas.microsoft.com/office/powerpoint/2010/main" val="51732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6456040" y="188640"/>
            <a:ext cx="41044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5A14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4.2 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标准链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的建设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 flipV="1">
            <a:off x="6023992" y="790991"/>
            <a:ext cx="4644008" cy="45720"/>
          </a:xfrm>
          <a:prstGeom prst="rect">
            <a:avLst/>
          </a:prstGeom>
          <a:solidFill>
            <a:srgbClr val="7030A0">
              <a:alpha val="89803"/>
            </a:srgbClr>
          </a:solidFill>
          <a:ln>
            <a:noFill/>
          </a:ln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43282" y="1395934"/>
            <a:ext cx="85374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标准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是用来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判定是不是某一事物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的具体的、可衡量、可测量的精确准则。</a:t>
            </a:r>
            <a:endParaRPr lang="en-US" altLang="zh-CN" sz="28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   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标准链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是与目标链对应的测量目标的系列标准。</a:t>
            </a:r>
            <a:endParaRPr lang="zh-CN" altLang="en-US" sz="28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15480" y="811393"/>
            <a:ext cx="89652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28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28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一、什么是标准、标准链</a:t>
            </a:r>
            <a:endParaRPr lang="zh-CN" altLang="en-US" sz="2800" b="1" dirty="0">
              <a:solidFill>
                <a:srgbClr val="CC0099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747806" y="2780928"/>
            <a:ext cx="8640026" cy="4064000"/>
            <a:chOff x="223806" y="2780928"/>
            <a:chExt cx="8640026" cy="4064000"/>
          </a:xfrm>
        </p:grpSpPr>
        <p:graphicFrame>
          <p:nvGraphicFramePr>
            <p:cNvPr id="6" name="图示 5"/>
            <p:cNvGraphicFramePr/>
            <p:nvPr/>
          </p:nvGraphicFramePr>
          <p:xfrm>
            <a:off x="223806" y="2780928"/>
            <a:ext cx="413217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7" name="圆角矩形 6"/>
            <p:cNvSpPr/>
            <p:nvPr/>
          </p:nvSpPr>
          <p:spPr>
            <a:xfrm>
              <a:off x="4479071" y="3823054"/>
              <a:ext cx="885017" cy="573693"/>
            </a:xfrm>
            <a:prstGeom prst="roundRect">
              <a:avLst/>
            </a:prstGeom>
            <a:solidFill>
              <a:srgbClr val="FF99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107287" tIns="53643" rIns="107287" bIns="53643" rtlCol="0" anchor="ctr"/>
            <a:lstStyle/>
            <a:p>
              <a:pPr algn="ctr"/>
              <a:r>
                <a:rPr lang="zh-CN" altLang="en-US" sz="1200" dirty="0">
                  <a:latin typeface="黑体" panose="02010609060101010101" pitchFamily="2" charset="-122"/>
                  <a:ea typeface="黑体" panose="02010609060101010101" pitchFamily="2" charset="-122"/>
                </a:rPr>
                <a:t>专业教学标准</a:t>
              </a:r>
              <a:endParaRPr lang="zh-CN" altLang="en-US" sz="1200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8" name="圆角矩形 7"/>
            <p:cNvSpPr/>
            <p:nvPr/>
          </p:nvSpPr>
          <p:spPr>
            <a:xfrm>
              <a:off x="6579254" y="3823055"/>
              <a:ext cx="908663" cy="573693"/>
            </a:xfrm>
            <a:prstGeom prst="roundRect">
              <a:avLst/>
            </a:prstGeom>
            <a:solidFill>
              <a:srgbClr val="FF99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107287" tIns="53643" rIns="107287" bIns="53643" rtlCol="0" anchor="ctr"/>
            <a:lstStyle/>
            <a:p>
              <a:pPr algn="ctr"/>
              <a:r>
                <a:rPr lang="zh-CN" altLang="en-US" sz="1200" dirty="0"/>
                <a:t>基地建设标准</a:t>
              </a:r>
              <a:endParaRPr lang="zh-CN" altLang="en-US" sz="1200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9" name="圆角矩形 8"/>
            <p:cNvSpPr/>
            <p:nvPr/>
          </p:nvSpPr>
          <p:spPr>
            <a:xfrm>
              <a:off x="5508104" y="3823055"/>
              <a:ext cx="944452" cy="573693"/>
            </a:xfrm>
            <a:prstGeom prst="roundRect">
              <a:avLst/>
            </a:prstGeom>
            <a:solidFill>
              <a:srgbClr val="FF99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107287" tIns="53643" rIns="107287" bIns="53643" rtlCol="0" anchor="ctr"/>
            <a:lstStyle/>
            <a:p>
              <a:pPr algn="ctr"/>
              <a:r>
                <a:rPr lang="zh-CN" altLang="en-US" sz="1200" dirty="0">
                  <a:latin typeface="黑体" panose="02010609060101010101" pitchFamily="2" charset="-122"/>
                  <a:ea typeface="黑体" panose="02010609060101010101" pitchFamily="2" charset="-122"/>
                </a:rPr>
                <a:t>教学建设标准</a:t>
              </a:r>
            </a:p>
          </p:txBody>
        </p:sp>
        <p:sp>
          <p:nvSpPr>
            <p:cNvPr id="10" name="圆角矩形 9"/>
            <p:cNvSpPr/>
            <p:nvPr/>
          </p:nvSpPr>
          <p:spPr>
            <a:xfrm>
              <a:off x="4571999" y="5375587"/>
              <a:ext cx="1001651" cy="573693"/>
            </a:xfrm>
            <a:prstGeom prst="roundRect">
              <a:avLst/>
            </a:prstGeom>
            <a:solidFill>
              <a:srgbClr val="00FFFF"/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107287" tIns="53643" rIns="107287" bIns="53643" rtlCol="0" anchor="ctr"/>
            <a:lstStyle/>
            <a:p>
              <a:pPr algn="ctr"/>
              <a:r>
                <a:rPr lang="zh-CN" altLang="en-US" sz="1200" dirty="0">
                  <a:latin typeface="黑体" panose="02010609060101010101" pitchFamily="2" charset="-122"/>
                  <a:ea typeface="黑体" panose="02010609060101010101" pitchFamily="2" charset="-122"/>
                </a:rPr>
                <a:t>教师任职标准</a:t>
              </a:r>
              <a:endParaRPr lang="zh-CN" altLang="en-US" sz="1200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1" name="圆角矩形 10"/>
            <p:cNvSpPr/>
            <p:nvPr/>
          </p:nvSpPr>
          <p:spPr>
            <a:xfrm>
              <a:off x="6839001" y="5375587"/>
              <a:ext cx="907634" cy="573693"/>
            </a:xfrm>
            <a:prstGeom prst="roundRect">
              <a:avLst/>
            </a:prstGeom>
            <a:solidFill>
              <a:srgbClr val="00FFFF"/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107287" tIns="53643" rIns="107287" bIns="53643" rtlCol="0" anchor="ctr"/>
            <a:lstStyle/>
            <a:p>
              <a:pPr algn="ctr"/>
              <a:r>
                <a:rPr lang="zh-CN" altLang="en-US" sz="1200" dirty="0">
                  <a:latin typeface="黑体" panose="02010609060101010101" pitchFamily="2" charset="-122"/>
                  <a:ea typeface="黑体" panose="02010609060101010101" pitchFamily="2" charset="-122"/>
                </a:rPr>
                <a:t>双师素</a:t>
              </a:r>
              <a:r>
                <a:rPr lang="zh-CN" altLang="en-US" sz="1200" dirty="0">
                  <a:latin typeface="黑体" panose="02010609060101010101" pitchFamily="2" charset="-122"/>
                  <a:ea typeface="黑体" panose="02010609060101010101" pitchFamily="2" charset="-122"/>
                </a:rPr>
                <a:t>质</a:t>
              </a:r>
              <a:endParaRPr lang="en-US" altLang="zh-CN" sz="1200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  <a:p>
              <a:pPr algn="ctr"/>
              <a:r>
                <a:rPr lang="zh-CN" altLang="en-US" sz="1200" dirty="0">
                  <a:latin typeface="黑体" panose="02010609060101010101" pitchFamily="2" charset="-122"/>
                  <a:ea typeface="黑体" panose="02010609060101010101" pitchFamily="2" charset="-122"/>
                </a:rPr>
                <a:t>标</a:t>
              </a:r>
              <a:r>
                <a:rPr lang="zh-CN" altLang="en-US" sz="1200" dirty="0">
                  <a:latin typeface="黑体" panose="02010609060101010101" pitchFamily="2" charset="-122"/>
                  <a:ea typeface="黑体" panose="02010609060101010101" pitchFamily="2" charset="-122"/>
                </a:rPr>
                <a:t>准</a:t>
              </a:r>
            </a:p>
          </p:txBody>
        </p:sp>
        <p:sp>
          <p:nvSpPr>
            <p:cNvPr id="12" name="圆角矩形 11"/>
            <p:cNvSpPr/>
            <p:nvPr/>
          </p:nvSpPr>
          <p:spPr>
            <a:xfrm>
              <a:off x="7892507" y="5375587"/>
              <a:ext cx="969336" cy="573693"/>
            </a:xfrm>
            <a:prstGeom prst="roundRect">
              <a:avLst/>
            </a:prstGeom>
            <a:solidFill>
              <a:srgbClr val="00FFFF"/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107287" tIns="53643" rIns="107287" bIns="53643" rtlCol="0" anchor="ctr"/>
            <a:lstStyle/>
            <a:p>
              <a:pPr algn="ctr"/>
              <a:r>
                <a:rPr lang="zh-CN" altLang="en-US" sz="1200" dirty="0">
                  <a:latin typeface="黑体" panose="02010609060101010101" pitchFamily="2" charset="-122"/>
                  <a:ea typeface="黑体" panose="02010609060101010101" pitchFamily="2" charset="-122"/>
                </a:rPr>
                <a:t>能力考核标准</a:t>
              </a:r>
            </a:p>
          </p:txBody>
        </p:sp>
        <p:sp>
          <p:nvSpPr>
            <p:cNvPr id="13" name="圆角矩形 12"/>
            <p:cNvSpPr/>
            <p:nvPr/>
          </p:nvSpPr>
          <p:spPr>
            <a:xfrm>
              <a:off x="4571999" y="6125751"/>
              <a:ext cx="1239209" cy="573693"/>
            </a:xfrm>
            <a:prstGeom prst="roundRect">
              <a:avLst/>
            </a:prstGeom>
            <a:solidFill>
              <a:srgbClr val="66FF99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42239" tIns="53643" rIns="42239" bIns="53643" rtlCol="0" anchor="ctr"/>
            <a:lstStyle/>
            <a:p>
              <a:pPr algn="ctr"/>
              <a:r>
                <a:rPr lang="zh-CN" altLang="en-US" sz="1200" dirty="0">
                  <a:latin typeface="黑体" panose="02010609060101010101" pitchFamily="2" charset="-122"/>
                  <a:ea typeface="黑体" panose="02010609060101010101" pitchFamily="2" charset="-122"/>
                </a:rPr>
                <a:t>学生能力与素质评价标准格</a:t>
              </a:r>
            </a:p>
          </p:txBody>
        </p:sp>
        <p:sp>
          <p:nvSpPr>
            <p:cNvPr id="14" name="圆角矩形 13"/>
            <p:cNvSpPr/>
            <p:nvPr/>
          </p:nvSpPr>
          <p:spPr>
            <a:xfrm>
              <a:off x="6016847" y="6128401"/>
              <a:ext cx="1339661" cy="573693"/>
            </a:xfrm>
            <a:prstGeom prst="roundRect">
              <a:avLst/>
            </a:prstGeom>
            <a:solidFill>
              <a:srgbClr val="66FF99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42239" tIns="53643" rIns="42239" bIns="53643" rtlCol="0" anchor="ctr"/>
            <a:lstStyle/>
            <a:p>
              <a:pPr algn="ctr"/>
              <a:r>
                <a:rPr lang="zh-CN" altLang="en-US" sz="1200" dirty="0">
                  <a:latin typeface="黑体" panose="02010609060101010101" pitchFamily="2" charset="-122"/>
                  <a:ea typeface="黑体" panose="02010609060101010101" pitchFamily="2" charset="-122"/>
                </a:rPr>
                <a:t>学生能力与素质培养标准</a:t>
              </a:r>
              <a:endParaRPr lang="zh-CN" altLang="en-US" sz="1200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5" name="圆角矩形 14"/>
            <p:cNvSpPr/>
            <p:nvPr/>
          </p:nvSpPr>
          <p:spPr>
            <a:xfrm>
              <a:off x="7675549" y="6128401"/>
              <a:ext cx="1072915" cy="573693"/>
            </a:xfrm>
            <a:prstGeom prst="roundRect">
              <a:avLst/>
            </a:prstGeom>
            <a:solidFill>
              <a:srgbClr val="66FF99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42239" tIns="53643" rIns="42239" bIns="53643" rtlCol="0" anchor="ctr"/>
            <a:lstStyle/>
            <a:p>
              <a:pPr algn="ctr"/>
              <a:r>
                <a:rPr lang="zh-CN" altLang="en-US" sz="1200" dirty="0">
                  <a:latin typeface="黑体" panose="02010609060101010101" pitchFamily="2" charset="-122"/>
                  <a:ea typeface="黑体" panose="02010609060101010101" pitchFamily="2" charset="-122"/>
                </a:rPr>
                <a:t>学业考核评价标准</a:t>
              </a:r>
              <a:endParaRPr lang="zh-CN" altLang="en-US" sz="1200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6" name="圆角矩形 15"/>
            <p:cNvSpPr/>
            <p:nvPr/>
          </p:nvSpPr>
          <p:spPr>
            <a:xfrm>
              <a:off x="4436301" y="3031777"/>
              <a:ext cx="927787" cy="573693"/>
            </a:xfrm>
            <a:prstGeom prst="roundRect">
              <a:avLst/>
            </a:prstGeom>
            <a:solidFill>
              <a:srgbClr val="FFFF66"/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107287" tIns="53643" rIns="107287" bIns="53643" rtlCol="0" anchor="ctr"/>
            <a:lstStyle/>
            <a:p>
              <a:pPr algn="ctr"/>
              <a:r>
                <a:rPr lang="zh-CN" altLang="zh-CN" sz="1200" dirty="0"/>
                <a:t>教学过程</a:t>
              </a:r>
              <a:r>
                <a:rPr lang="zh-CN" altLang="zh-CN" sz="1200" dirty="0"/>
                <a:t>标准</a:t>
              </a:r>
              <a:endParaRPr lang="zh-CN" altLang="en-US" sz="1200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5509960" y="3031777"/>
              <a:ext cx="1183169" cy="573693"/>
            </a:xfrm>
            <a:prstGeom prst="roundRect">
              <a:avLst/>
            </a:prstGeom>
            <a:solidFill>
              <a:srgbClr val="FFFF66"/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107287" tIns="53643" rIns="107287" bIns="53643" rtlCol="0" anchor="ctr"/>
            <a:lstStyle/>
            <a:p>
              <a:pPr algn="ctr"/>
              <a:r>
                <a:rPr lang="zh-CN" altLang="en-US" sz="1200" dirty="0"/>
                <a:t>管理</a:t>
              </a:r>
              <a:r>
                <a:rPr lang="zh-CN" altLang="en-US" sz="1200" dirty="0"/>
                <a:t>服务</a:t>
              </a:r>
              <a:endParaRPr lang="en-US" altLang="zh-CN" sz="1200" dirty="0"/>
            </a:p>
            <a:p>
              <a:pPr algn="ctr"/>
              <a:r>
                <a:rPr lang="zh-CN" altLang="en-US" sz="1200" dirty="0"/>
                <a:t>标</a:t>
              </a:r>
              <a:r>
                <a:rPr lang="zh-CN" altLang="en-US" sz="1200" dirty="0"/>
                <a:t>准</a:t>
              </a:r>
              <a:endParaRPr lang="zh-CN" altLang="en-US" sz="1200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20" name="圆角矩形 19"/>
            <p:cNvSpPr/>
            <p:nvPr/>
          </p:nvSpPr>
          <p:spPr>
            <a:xfrm>
              <a:off x="6839001" y="3031777"/>
              <a:ext cx="907634" cy="573693"/>
            </a:xfrm>
            <a:prstGeom prst="roundRect">
              <a:avLst/>
            </a:prstGeom>
            <a:solidFill>
              <a:srgbClr val="FFFF66"/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107287" tIns="53643" rIns="107287" bIns="53643" rtlCol="0" anchor="ctr"/>
            <a:lstStyle/>
            <a:p>
              <a:pPr algn="ctr"/>
              <a:r>
                <a:rPr lang="zh-CN" altLang="en-US" sz="1200" dirty="0"/>
                <a:t>岗位工作标准</a:t>
              </a:r>
              <a:endParaRPr lang="zh-CN" altLang="en-US" sz="1200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7892507" y="3031777"/>
              <a:ext cx="907634" cy="573693"/>
            </a:xfrm>
            <a:prstGeom prst="roundRect">
              <a:avLst/>
            </a:prstGeom>
            <a:solidFill>
              <a:srgbClr val="FFFF66"/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107287" tIns="53643" rIns="107287" bIns="53643" rtlCol="0" anchor="ctr"/>
            <a:lstStyle/>
            <a:p>
              <a:pPr algn="ctr"/>
              <a:r>
                <a:rPr lang="zh-CN" altLang="en-US" sz="1200" dirty="0"/>
                <a:t>条件保障标准</a:t>
              </a:r>
              <a:endParaRPr lang="zh-CN" altLang="en-US" sz="1200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22" name="圆角矩形 21"/>
            <p:cNvSpPr/>
            <p:nvPr/>
          </p:nvSpPr>
          <p:spPr>
            <a:xfrm>
              <a:off x="7699339" y="3823866"/>
              <a:ext cx="1098442" cy="573693"/>
            </a:xfrm>
            <a:prstGeom prst="roundRect">
              <a:avLst/>
            </a:prstGeom>
            <a:solidFill>
              <a:srgbClr val="FF99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107287" tIns="53643" rIns="107287" bIns="53643" rtlCol="0" anchor="ctr"/>
            <a:lstStyle/>
            <a:p>
              <a:pPr algn="ctr"/>
              <a:r>
                <a:rPr lang="zh-CN" altLang="en-US" sz="1200" dirty="0"/>
                <a:t>毕业生能力标准</a:t>
              </a:r>
              <a:endParaRPr lang="zh-CN" altLang="en-US" sz="1200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23" name="圆角矩形 22"/>
            <p:cNvSpPr/>
            <p:nvPr/>
          </p:nvSpPr>
          <p:spPr>
            <a:xfrm>
              <a:off x="5811209" y="5375587"/>
              <a:ext cx="921031" cy="573693"/>
            </a:xfrm>
            <a:prstGeom prst="roundRect">
              <a:avLst/>
            </a:prstGeom>
            <a:solidFill>
              <a:srgbClr val="00FFFF"/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107287" tIns="53643" rIns="107287" bIns="53643" rtlCol="0" anchor="ctr"/>
            <a:lstStyle/>
            <a:p>
              <a:pPr algn="ctr"/>
              <a:r>
                <a:rPr lang="zh-CN" altLang="en-US" sz="1200" dirty="0"/>
                <a:t>教师发</a:t>
              </a:r>
              <a:r>
                <a:rPr lang="zh-CN" altLang="en-US" sz="1200" dirty="0"/>
                <a:t>展</a:t>
              </a:r>
              <a:endParaRPr lang="en-US" altLang="zh-CN" sz="1200" dirty="0"/>
            </a:p>
            <a:p>
              <a:pPr algn="ctr"/>
              <a:r>
                <a:rPr lang="zh-CN" altLang="en-US" sz="1200" dirty="0"/>
                <a:t>标</a:t>
              </a:r>
              <a:r>
                <a:rPr lang="zh-CN" altLang="en-US" sz="1200" dirty="0"/>
                <a:t>准</a:t>
              </a:r>
              <a:endParaRPr lang="zh-CN" altLang="en-US" sz="1200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24" name="圆角矩形 23"/>
            <p:cNvSpPr/>
            <p:nvPr/>
          </p:nvSpPr>
          <p:spPr>
            <a:xfrm>
              <a:off x="4499992" y="4655507"/>
              <a:ext cx="927787" cy="573693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107287" tIns="53643" rIns="107287" bIns="53643" rtlCol="0" anchor="ctr"/>
            <a:lstStyle/>
            <a:p>
              <a:pPr algn="ctr"/>
              <a:r>
                <a:rPr lang="zh-CN" altLang="en-US" sz="1200" dirty="0"/>
                <a:t>课程标准</a:t>
              </a:r>
              <a:endParaRPr lang="zh-CN" altLang="en-US" sz="1200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25" name="圆角矩形 24"/>
            <p:cNvSpPr/>
            <p:nvPr/>
          </p:nvSpPr>
          <p:spPr>
            <a:xfrm>
              <a:off x="5573651" y="4655507"/>
              <a:ext cx="1183169" cy="573693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107287" tIns="53643" rIns="107287" bIns="53643" rtlCol="0" anchor="ctr"/>
            <a:lstStyle/>
            <a:p>
              <a:pPr algn="ctr"/>
              <a:r>
                <a:rPr lang="zh-CN" altLang="en-US" sz="1200" dirty="0"/>
                <a:t>顶岗实</a:t>
              </a:r>
              <a:r>
                <a:rPr lang="zh-CN" altLang="en-US" sz="1200" dirty="0"/>
                <a:t>习</a:t>
              </a:r>
              <a:endParaRPr lang="en-US" altLang="zh-CN" sz="1200" dirty="0"/>
            </a:p>
            <a:p>
              <a:pPr algn="ctr"/>
              <a:r>
                <a:rPr lang="zh-CN" altLang="en-US" sz="1200" dirty="0"/>
                <a:t>标</a:t>
              </a:r>
              <a:r>
                <a:rPr lang="zh-CN" altLang="en-US" sz="1200" dirty="0"/>
                <a:t>准</a:t>
              </a:r>
              <a:endParaRPr lang="zh-CN" altLang="en-US" sz="1200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26" name="圆角矩形 25"/>
            <p:cNvSpPr/>
            <p:nvPr/>
          </p:nvSpPr>
          <p:spPr>
            <a:xfrm>
              <a:off x="6902692" y="4655507"/>
              <a:ext cx="907634" cy="573693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107287" tIns="53643" rIns="107287" bIns="53643" rtlCol="0" anchor="ctr"/>
            <a:lstStyle/>
            <a:p>
              <a:pPr algn="ctr"/>
              <a:r>
                <a:rPr lang="zh-CN" altLang="en-US" sz="1200" dirty="0"/>
                <a:t>资源建设标准</a:t>
              </a:r>
              <a:endParaRPr lang="zh-CN" altLang="en-US" sz="1200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7956198" y="4655507"/>
              <a:ext cx="907634" cy="573693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107287" tIns="53643" rIns="107287" bIns="53643" rtlCol="0" anchor="ctr"/>
            <a:lstStyle/>
            <a:p>
              <a:pPr algn="ctr"/>
              <a:r>
                <a:rPr lang="zh-CN" altLang="en-US" sz="1200" dirty="0"/>
                <a:t>教材选用规范</a:t>
              </a:r>
              <a:endParaRPr lang="zh-CN" altLang="en-US" sz="1200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21396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6456040" y="188640"/>
            <a:ext cx="41044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5A14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4.2  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标准链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的建设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 flipV="1">
            <a:off x="6023992" y="790991"/>
            <a:ext cx="4644008" cy="45720"/>
          </a:xfrm>
          <a:prstGeom prst="rect">
            <a:avLst/>
          </a:prstGeom>
          <a:solidFill>
            <a:srgbClr val="7030A0">
              <a:alpha val="89803"/>
            </a:srgbClr>
          </a:solidFill>
          <a:ln>
            <a:noFill/>
          </a:ln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23088" y="1606200"/>
            <a:ext cx="853740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1.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符合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国家的政策，贯彻国家的法律法规；</a:t>
            </a: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2.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积极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采用国际标准；</a:t>
            </a: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3.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充分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考虑使用要求；</a:t>
            </a: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4.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技术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先进、经济合理；</a:t>
            </a: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5</a:t>
            </a:r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从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全局出发，考虑全社会的综合效益；</a:t>
            </a: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6.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有关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标准应协调配套；</a:t>
            </a: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7.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广泛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调动各方面的积极性；</a:t>
            </a: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8.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适时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制定，适时复审。</a:t>
            </a:r>
            <a:endParaRPr lang="en-US" altLang="zh-CN" sz="28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95286" y="1021660"/>
            <a:ext cx="8965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二</a:t>
            </a:r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、制定标准的原则</a:t>
            </a:r>
            <a:endParaRPr lang="zh-CN" altLang="en-US" sz="3200" b="1" dirty="0">
              <a:solidFill>
                <a:srgbClr val="CC0099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9541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6456040" y="188640"/>
            <a:ext cx="41044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5A14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4.2  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标准链的建设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 flipV="1">
            <a:off x="6023992" y="790991"/>
            <a:ext cx="4644008" cy="45720"/>
          </a:xfrm>
          <a:prstGeom prst="rect">
            <a:avLst/>
          </a:prstGeom>
          <a:solidFill>
            <a:srgbClr val="7030A0">
              <a:alpha val="89803"/>
            </a:srgbClr>
          </a:solidFill>
          <a:ln>
            <a:noFill/>
          </a:ln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23088" y="1606199"/>
            <a:ext cx="85374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1.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  <a:hlinkClick r:id="rId3" action="ppaction://hlinkfile"/>
              </a:rPr>
              <a:t>岗位职责标准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2.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  <a:hlinkClick r:id="rId4" action="ppaction://hlinkpres?slideindex=1&amp;slidetitle="/>
              </a:rPr>
              <a:t>优质高职院校建设标准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3</a:t>
            </a:r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…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；</a:t>
            </a:r>
            <a:endParaRPr lang="en-US" altLang="zh-CN" sz="28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95286" y="1021660"/>
            <a:ext cx="8965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三、学校层面的标准建设</a:t>
            </a:r>
            <a:endParaRPr lang="zh-CN" altLang="en-US" sz="3200" b="1" dirty="0">
              <a:solidFill>
                <a:srgbClr val="CC0099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09183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6456040" y="188640"/>
            <a:ext cx="41044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5A14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4.2  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标准链的建设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 flipV="1">
            <a:off x="6023992" y="790991"/>
            <a:ext cx="4644008" cy="45720"/>
          </a:xfrm>
          <a:prstGeom prst="rect">
            <a:avLst/>
          </a:prstGeom>
          <a:solidFill>
            <a:srgbClr val="7030A0">
              <a:alpha val="89803"/>
            </a:srgbClr>
          </a:solidFill>
          <a:ln>
            <a:noFill/>
          </a:ln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23088" y="1606200"/>
            <a:ext cx="853740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1.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专业教学标准；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2.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  <a:hlinkClick r:id="rId3" action="ppaction://hlinkfile"/>
              </a:rPr>
              <a:t>专业建设标准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3.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人才培养方案修订标准；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4.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  <a:hlinkClick r:id="rId4" action="ppaction://hlinkpres?slideindex=1&amp;slidetitle="/>
              </a:rPr>
              <a:t>骨干专业建设标准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5.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专业资源库建设标准；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6.…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。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lang="en-US" altLang="zh-CN" sz="28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95286" y="1021660"/>
            <a:ext cx="8965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三、专业层面的标准建设</a:t>
            </a:r>
            <a:endParaRPr lang="zh-CN" altLang="en-US" sz="3200" b="1" dirty="0">
              <a:solidFill>
                <a:srgbClr val="CC0099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22678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6456040" y="188640"/>
            <a:ext cx="41044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5A14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4.2  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标准链的建设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 flipV="1">
            <a:off x="6023992" y="790991"/>
            <a:ext cx="4644008" cy="45720"/>
          </a:xfrm>
          <a:prstGeom prst="rect">
            <a:avLst/>
          </a:prstGeom>
          <a:solidFill>
            <a:srgbClr val="7030A0">
              <a:alpha val="89803"/>
            </a:srgbClr>
          </a:solidFill>
          <a:ln>
            <a:noFill/>
          </a:ln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23088" y="1606200"/>
            <a:ext cx="853740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1.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  <a:hlinkClick r:id="rId3" action="ppaction://hlinkfile"/>
              </a:rPr>
              <a:t>课程标准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2.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  <a:hlinkClick r:id="rId4" action="ppaction://hlinkfile"/>
              </a:rPr>
              <a:t>课程教学手册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3.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课堂教学质量标准；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4.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课程资源建设标准；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5.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教材选用标准；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6.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优质课程标准；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7.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  <a:hlinkClick r:id="rId5" action="ppaction://hlinkfile"/>
              </a:rPr>
              <a:t>精品资源共享开放课程标准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8.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课程考核质量标准；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9.…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。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lang="en-US" altLang="zh-CN" sz="28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95286" y="1021660"/>
            <a:ext cx="8965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四、课程层面的标准建设</a:t>
            </a:r>
            <a:endParaRPr lang="zh-CN" altLang="en-US" sz="3200" b="1" dirty="0">
              <a:solidFill>
                <a:srgbClr val="CC0099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3393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6456040" y="188640"/>
            <a:ext cx="41044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5A14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4.2  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标准链的建设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 flipV="1">
            <a:off x="6023992" y="790991"/>
            <a:ext cx="4644008" cy="45720"/>
          </a:xfrm>
          <a:prstGeom prst="rect">
            <a:avLst/>
          </a:prstGeom>
          <a:solidFill>
            <a:srgbClr val="7030A0">
              <a:alpha val="89803"/>
            </a:srgbClr>
          </a:solidFill>
          <a:ln>
            <a:noFill/>
          </a:ln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23088" y="1606200"/>
            <a:ext cx="853740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1.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  <a:hlinkClick r:id="rId3" action="ppaction://hlinkfile"/>
              </a:rPr>
              <a:t>双师素质认定与考核标准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2.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  <a:hlinkClick r:id="rId4" action="ppaction://hlinkfile"/>
              </a:rPr>
              <a:t>骨干教师认定与考核标准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3.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  <a:hlinkClick r:id="rId5" action="ppaction://hlinkfile"/>
              </a:rPr>
              <a:t>带头人选拔与考核标准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4.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  <a:hlinkClick r:id="rId6" action="ppaction://hlinkfile"/>
              </a:rPr>
              <a:t>教学能力考核标准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5.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  <a:hlinkClick r:id="rId7" action="ppaction://hlinkfile"/>
              </a:rPr>
              <a:t>科研服务能力考核标准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6.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专业实践能力考核标准；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7.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  <a:hlinkClick r:id="rId8" action="ppaction://hlinkfile"/>
              </a:rPr>
              <a:t>信息技术应用能力考核标准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8.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兼职教师聘任与考核标准；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9.…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。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lang="en-US" altLang="zh-CN" sz="28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95286" y="1021660"/>
            <a:ext cx="8965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五、教师层面的标准建设</a:t>
            </a:r>
            <a:endParaRPr lang="zh-CN" altLang="en-US" sz="3200" b="1" dirty="0">
              <a:solidFill>
                <a:srgbClr val="CC0099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85618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6456040" y="188640"/>
            <a:ext cx="41044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5A14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4.2  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标准链的建设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 flipV="1">
            <a:off x="6023992" y="790991"/>
            <a:ext cx="4644008" cy="45720"/>
          </a:xfrm>
          <a:prstGeom prst="rect">
            <a:avLst/>
          </a:prstGeom>
          <a:solidFill>
            <a:srgbClr val="7030A0">
              <a:alpha val="89803"/>
            </a:srgbClr>
          </a:solidFill>
          <a:ln>
            <a:noFill/>
          </a:ln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95286" y="1021660"/>
            <a:ext cx="8965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五、学生层面的标准建设</a:t>
            </a:r>
            <a:endParaRPr lang="zh-CN" altLang="en-US" sz="3200" b="1" dirty="0">
              <a:solidFill>
                <a:srgbClr val="CC0099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323754" y="1844825"/>
            <a:ext cx="2107951" cy="2647785"/>
            <a:chOff x="-36512" y="2132856"/>
            <a:chExt cx="2107951" cy="2647785"/>
          </a:xfrm>
        </p:grpSpPr>
        <p:sp>
          <p:nvSpPr>
            <p:cNvPr id="6" name="TextBox 5"/>
            <p:cNvSpPr txBox="1"/>
            <p:nvPr/>
          </p:nvSpPr>
          <p:spPr>
            <a:xfrm>
              <a:off x="-36512" y="2132856"/>
              <a:ext cx="210795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>
                  <a:solidFill>
                    <a:srgbClr val="0000FF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 </a:t>
              </a:r>
              <a:r>
                <a:rPr lang="en-US" altLang="zh-CN" sz="2000" b="1" dirty="0">
                  <a:solidFill>
                    <a:srgbClr val="0000FF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  </a:t>
              </a:r>
              <a:r>
                <a:rPr lang="zh-CN" altLang="en-US" sz="2000" b="1" dirty="0">
                  <a:solidFill>
                    <a:srgbClr val="0000FF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学业发展标准</a:t>
              </a:r>
              <a:endParaRPr lang="zh-CN" altLang="en-US" sz="2000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7" name="TextBox 1"/>
            <p:cNvSpPr txBox="1"/>
            <p:nvPr/>
          </p:nvSpPr>
          <p:spPr>
            <a:xfrm>
              <a:off x="192107" y="2708920"/>
              <a:ext cx="1795363" cy="2071721"/>
            </a:xfrm>
            <a:prstGeom prst="rect">
              <a:avLst/>
            </a:prstGeom>
            <a:noFill/>
          </p:spPr>
          <p:txBody>
            <a:bodyPr wrap="none" lIns="0" tIns="0" rIns="0" rtlCol="0">
              <a:spAutoFit/>
            </a:bodyPr>
            <a:lstStyle/>
            <a:p>
              <a:pPr algn="r" defTabSz="-635">
                <a:lnSpc>
                  <a:spcPts val="1500"/>
                </a:lnSpc>
                <a:tabLst>
                  <a:tab pos="152400" algn="l"/>
                  <a:tab pos="457200" algn="l"/>
                </a:tabLst>
              </a:pPr>
              <a:r>
                <a:rPr lang="en-US" altLang="zh-CN" sz="3200" b="1" dirty="0">
                  <a:latin typeface="黑体" panose="02010609060101010101" pitchFamily="2" charset="-122"/>
                  <a:ea typeface="黑体" panose="02010609060101010101" pitchFamily="2" charset="-122"/>
                </a:rPr>
                <a:t>		</a:t>
              </a:r>
              <a:r>
                <a:rPr lang="en-US" altLang="zh-CN" sz="2000" b="1" dirty="0">
                  <a:solidFill>
                    <a:srgbClr val="000000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微软雅黑" panose="020B0503020204020204" pitchFamily="34" charset="-122"/>
                </a:rPr>
                <a:t>学业目标</a:t>
              </a:r>
            </a:p>
            <a:p>
              <a:pPr algn="r">
                <a:lnSpc>
                  <a:spcPts val="1000"/>
                </a:lnSpc>
              </a:pPr>
              <a:endPara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  <a:p>
              <a:pPr algn="r" defTabSz="-635">
                <a:lnSpc>
                  <a:spcPts val="1700"/>
                </a:lnSpc>
                <a:tabLst>
                  <a:tab pos="152400" algn="l"/>
                  <a:tab pos="457200" algn="l"/>
                </a:tabLst>
              </a:pPr>
              <a:r>
                <a:rPr lang="en-US" altLang="zh-CN" sz="3200" b="1" dirty="0">
                  <a:latin typeface="黑体" panose="02010609060101010101" pitchFamily="2" charset="-122"/>
                  <a:ea typeface="黑体" panose="02010609060101010101" pitchFamily="2" charset="-122"/>
                </a:rPr>
                <a:t>		</a:t>
              </a:r>
              <a:r>
                <a:rPr lang="en-US" altLang="zh-CN" sz="2000" b="1" dirty="0">
                  <a:solidFill>
                    <a:srgbClr val="000000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微软雅黑" panose="020B0503020204020204" pitchFamily="34" charset="-122"/>
                </a:rPr>
                <a:t>时间管理</a:t>
              </a:r>
            </a:p>
            <a:p>
              <a:pPr algn="r">
                <a:lnSpc>
                  <a:spcPts val="1000"/>
                </a:lnSpc>
              </a:pPr>
              <a:endPara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  <a:p>
              <a:pPr algn="r" defTabSz="-635">
                <a:lnSpc>
                  <a:spcPts val="1800"/>
                </a:lnSpc>
                <a:tabLst>
                  <a:tab pos="152400" algn="l"/>
                  <a:tab pos="457200" algn="l"/>
                </a:tabLst>
              </a:pPr>
              <a:r>
                <a:rPr lang="en-US" altLang="zh-CN" sz="2000" b="1" dirty="0">
                  <a:solidFill>
                    <a:srgbClr val="000000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微软雅黑" panose="020B0503020204020204" pitchFamily="34" charset="-122"/>
                </a:rPr>
                <a:t>学习能力与技巧</a:t>
              </a:r>
            </a:p>
            <a:p>
              <a:pPr algn="r">
                <a:lnSpc>
                  <a:spcPts val="1000"/>
                </a:lnSpc>
              </a:pPr>
              <a:endPara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  <a:p>
              <a:pPr algn="r" defTabSz="-635">
                <a:lnSpc>
                  <a:spcPts val="1800"/>
                </a:lnSpc>
                <a:tabLst>
                  <a:tab pos="152400" algn="l"/>
                  <a:tab pos="457200" algn="l"/>
                </a:tabLst>
              </a:pPr>
              <a:r>
                <a:rPr lang="en-US" altLang="zh-CN" sz="2000" b="1" dirty="0">
                  <a:solidFill>
                    <a:srgbClr val="000000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微软雅黑" panose="020B0503020204020204" pitchFamily="34" charset="-122"/>
                </a:rPr>
                <a:t>思考与表达能力</a:t>
              </a:r>
            </a:p>
            <a:p>
              <a:pPr algn="r">
                <a:lnSpc>
                  <a:spcPts val="1000"/>
                </a:lnSpc>
              </a:pPr>
              <a:endPara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  <a:p>
              <a:pPr algn="r" defTabSz="-635">
                <a:lnSpc>
                  <a:spcPts val="1800"/>
                </a:lnSpc>
                <a:tabLst>
                  <a:tab pos="152400" algn="l"/>
                  <a:tab pos="457200" algn="l"/>
                </a:tabLst>
              </a:pPr>
              <a:r>
                <a:rPr lang="en-US" altLang="zh-CN" sz="3200" b="1" dirty="0">
                  <a:latin typeface="黑体" panose="02010609060101010101" pitchFamily="2" charset="-122"/>
                  <a:ea typeface="黑体" panose="02010609060101010101" pitchFamily="2" charset="-122"/>
                </a:rPr>
                <a:t>		</a:t>
              </a:r>
              <a:r>
                <a:rPr lang="en-US" altLang="zh-CN" sz="2000" b="1" dirty="0">
                  <a:solidFill>
                    <a:srgbClr val="000000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微软雅黑" panose="020B0503020204020204" pitchFamily="34" charset="-122"/>
                </a:rPr>
                <a:t>朋辈学习</a:t>
              </a:r>
            </a:p>
            <a:p>
              <a:pPr algn="r">
                <a:lnSpc>
                  <a:spcPts val="1000"/>
                </a:lnSpc>
              </a:pPr>
              <a:endPara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  <a:p>
              <a:pPr algn="r" defTabSz="-635">
                <a:lnSpc>
                  <a:spcPts val="1800"/>
                </a:lnSpc>
                <a:tabLst>
                  <a:tab pos="152400" algn="l"/>
                  <a:tab pos="457200" algn="l"/>
                </a:tabLst>
              </a:pPr>
              <a:r>
                <a:rPr lang="en-US" altLang="zh-CN" sz="3200" b="1" dirty="0">
                  <a:latin typeface="黑体" panose="02010609060101010101" pitchFamily="2" charset="-122"/>
                  <a:ea typeface="黑体" panose="02010609060101010101" pitchFamily="2" charset="-122"/>
                </a:rPr>
                <a:t>	</a:t>
              </a:r>
              <a:r>
                <a:rPr lang="en-US" altLang="zh-CN" sz="2000" b="1" dirty="0">
                  <a:solidFill>
                    <a:srgbClr val="000000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微软雅黑" panose="020B0503020204020204" pitchFamily="34" charset="-122"/>
                </a:rPr>
                <a:t>学业提升计划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3485218" y="1914015"/>
            <a:ext cx="2322751" cy="2472047"/>
            <a:chOff x="-167478" y="2132856"/>
            <a:chExt cx="2238917" cy="1675134"/>
          </a:xfrm>
        </p:grpSpPr>
        <p:sp>
          <p:nvSpPr>
            <p:cNvPr id="10" name="TextBox 9"/>
            <p:cNvSpPr txBox="1"/>
            <p:nvPr/>
          </p:nvSpPr>
          <p:spPr>
            <a:xfrm>
              <a:off x="-36512" y="2132856"/>
              <a:ext cx="2107951" cy="2711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>
                  <a:solidFill>
                    <a:srgbClr val="0000FF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 </a:t>
              </a:r>
              <a:r>
                <a:rPr lang="en-US" altLang="zh-CN" sz="2000" b="1" dirty="0">
                  <a:solidFill>
                    <a:srgbClr val="0000FF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  </a:t>
              </a:r>
              <a:r>
                <a:rPr lang="zh-CN" altLang="en-US" sz="2000" b="1" dirty="0">
                  <a:solidFill>
                    <a:srgbClr val="0000FF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职业发展标准</a:t>
              </a:r>
              <a:endParaRPr lang="zh-CN" altLang="en-US" sz="2000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1" name="TextBox 1"/>
            <p:cNvSpPr txBox="1"/>
            <p:nvPr/>
          </p:nvSpPr>
          <p:spPr>
            <a:xfrm>
              <a:off x="-167478" y="2400218"/>
              <a:ext cx="2238917" cy="1407772"/>
            </a:xfrm>
            <a:prstGeom prst="rect">
              <a:avLst/>
            </a:prstGeom>
            <a:noFill/>
          </p:spPr>
          <p:txBody>
            <a:bodyPr wrap="none" lIns="0" tIns="0" rIns="0" rtlCol="0">
              <a:spAutoFit/>
            </a:bodyPr>
            <a:lstStyle/>
            <a:p>
              <a:pPr algn="r" defTabSz="-635">
                <a:tabLst>
                  <a:tab pos="152400" algn="l"/>
                  <a:tab pos="457200" algn="l"/>
                </a:tabLst>
              </a:pPr>
              <a:r>
                <a:rPr lang="en-US" altLang="zh-CN" sz="3200" b="1" dirty="0">
                  <a:latin typeface="黑体" panose="02010609060101010101" pitchFamily="2" charset="-122"/>
                  <a:ea typeface="黑体" panose="02010609060101010101" pitchFamily="2" charset="-122"/>
                </a:rPr>
                <a:t>		</a:t>
              </a:r>
              <a:r>
                <a:rPr lang="zh-CN" altLang="en-US" sz="2000" b="1" dirty="0">
                  <a:solidFill>
                    <a:srgbClr val="000000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微软雅黑" panose="020B0503020204020204" pitchFamily="34" charset="-122"/>
                </a:rPr>
                <a:t>设定职业目标</a:t>
              </a:r>
            </a:p>
            <a:p>
              <a:pPr algn="r" defTabSz="-635">
                <a:tabLst>
                  <a:tab pos="152400" algn="l"/>
                  <a:tab pos="457200" algn="l"/>
                </a:tabLst>
              </a:pPr>
              <a:r>
                <a:rPr lang="zh-CN" altLang="en-US" sz="2000" b="1" dirty="0">
                  <a:solidFill>
                    <a:srgbClr val="000000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微软雅黑" panose="020B0503020204020204" pitchFamily="34" charset="-122"/>
                </a:rPr>
                <a:t>	做好职业规划</a:t>
              </a:r>
            </a:p>
            <a:p>
              <a:pPr algn="r" defTabSz="-635">
                <a:tabLst>
                  <a:tab pos="152400" algn="l"/>
                  <a:tab pos="457200" algn="l"/>
                </a:tabLst>
              </a:pPr>
              <a:r>
                <a:rPr lang="zh-CN" altLang="en-US" sz="2000" b="1" dirty="0">
                  <a:solidFill>
                    <a:srgbClr val="000000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微软雅黑" panose="020B0503020204020204" pitchFamily="34" charset="-122"/>
                </a:rPr>
                <a:t>	职业能力拓展</a:t>
              </a:r>
            </a:p>
            <a:p>
              <a:pPr algn="r" defTabSz="-635">
                <a:tabLst>
                  <a:tab pos="152400" algn="l"/>
                  <a:tab pos="457200" algn="l"/>
                </a:tabLst>
              </a:pPr>
              <a:r>
                <a:rPr lang="zh-CN" altLang="en-US" sz="2000" b="1" dirty="0">
                  <a:solidFill>
                    <a:srgbClr val="000000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微软雅黑" panose="020B0503020204020204" pitchFamily="34" charset="-122"/>
                </a:rPr>
                <a:t>创新创业意识与能力</a:t>
              </a:r>
            </a:p>
            <a:p>
              <a:pPr algn="r" defTabSz="-635">
                <a:tabLst>
                  <a:tab pos="152400" algn="l"/>
                  <a:tab pos="457200" algn="l"/>
                </a:tabLst>
              </a:pPr>
              <a:r>
                <a:rPr lang="zh-CN" altLang="en-US" sz="2000" b="1" dirty="0">
                  <a:solidFill>
                    <a:srgbClr val="000000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微软雅黑" panose="020B0503020204020204" pitchFamily="34" charset="-122"/>
                </a:rPr>
                <a:t>		职业准备</a:t>
              </a:r>
            </a:p>
            <a:p>
              <a:pPr algn="r" defTabSz="-635">
                <a:tabLst>
                  <a:tab pos="152400" algn="l"/>
                  <a:tab pos="457200" algn="l"/>
                </a:tabLst>
              </a:pPr>
              <a:r>
                <a:rPr lang="zh-CN" altLang="en-US" sz="2000" b="1" dirty="0">
                  <a:solidFill>
                    <a:srgbClr val="000000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微软雅黑" panose="020B0503020204020204" pitchFamily="34" charset="-122"/>
                </a:rPr>
                <a:t>		寻找工作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5761105" y="1875898"/>
            <a:ext cx="2476640" cy="3143192"/>
            <a:chOff x="-208896" y="2132856"/>
            <a:chExt cx="2476640" cy="1955052"/>
          </a:xfrm>
        </p:grpSpPr>
        <p:sp>
          <p:nvSpPr>
            <p:cNvPr id="13" name="TextBox 12"/>
            <p:cNvSpPr txBox="1"/>
            <p:nvPr/>
          </p:nvSpPr>
          <p:spPr>
            <a:xfrm>
              <a:off x="-36512" y="2132856"/>
              <a:ext cx="2107951" cy="2488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>
                  <a:solidFill>
                    <a:srgbClr val="0000FF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 </a:t>
              </a:r>
              <a:r>
                <a:rPr lang="en-US" altLang="zh-CN" sz="2000" b="1" dirty="0">
                  <a:solidFill>
                    <a:srgbClr val="0000FF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  </a:t>
              </a:r>
              <a:r>
                <a:rPr lang="zh-CN" altLang="en-US" sz="2000" b="1" dirty="0">
                  <a:solidFill>
                    <a:srgbClr val="0000FF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个人发展标准</a:t>
              </a:r>
              <a:endParaRPr lang="zh-CN" altLang="en-US" sz="2000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4" name="TextBox 1"/>
            <p:cNvSpPr txBox="1"/>
            <p:nvPr/>
          </p:nvSpPr>
          <p:spPr>
            <a:xfrm>
              <a:off x="-208896" y="2412845"/>
              <a:ext cx="2476640" cy="1675063"/>
            </a:xfrm>
            <a:prstGeom prst="rect">
              <a:avLst/>
            </a:prstGeom>
            <a:noFill/>
          </p:spPr>
          <p:txBody>
            <a:bodyPr wrap="none" lIns="0" tIns="0" rIns="0" rtlCol="0">
              <a:spAutoFit/>
            </a:bodyPr>
            <a:lstStyle/>
            <a:p>
              <a:pPr algn="r" defTabSz="-635">
                <a:tabLst>
                  <a:tab pos="152400" algn="l"/>
                  <a:tab pos="457200" algn="l"/>
                </a:tabLst>
              </a:pPr>
              <a:r>
                <a:rPr lang="en-US" altLang="zh-CN" sz="3200" b="1" dirty="0">
                  <a:latin typeface="黑体" panose="02010609060101010101" pitchFamily="2" charset="-122"/>
                  <a:ea typeface="黑体" panose="02010609060101010101" pitchFamily="2" charset="-122"/>
                </a:rPr>
                <a:t>		</a:t>
              </a:r>
              <a:r>
                <a:rPr lang="zh-CN" altLang="en-US" sz="2000" b="1" dirty="0">
                  <a:solidFill>
                    <a:srgbClr val="000000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微软雅黑" panose="020B0503020204020204" pitchFamily="34" charset="-122"/>
                </a:rPr>
                <a:t>设定个人目标</a:t>
              </a:r>
            </a:p>
            <a:p>
              <a:pPr algn="r" defTabSz="-635">
                <a:tabLst>
                  <a:tab pos="152400" algn="l"/>
                  <a:tab pos="457200" algn="l"/>
                </a:tabLst>
              </a:pPr>
              <a:r>
                <a:rPr lang="zh-CN" altLang="en-US" sz="2000" b="1" dirty="0">
                  <a:solidFill>
                    <a:srgbClr val="000000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微软雅黑" panose="020B0503020204020204" pitchFamily="34" charset="-122"/>
                </a:rPr>
                <a:t>		了解与接受自己</a:t>
              </a:r>
            </a:p>
            <a:p>
              <a:pPr algn="r" defTabSz="-635">
                <a:tabLst>
                  <a:tab pos="152400" algn="l"/>
                  <a:tab pos="457200" algn="l"/>
                </a:tabLst>
              </a:pPr>
              <a:r>
                <a:rPr lang="zh-CN" altLang="en-US" sz="2000" b="1" dirty="0">
                  <a:solidFill>
                    <a:srgbClr val="000000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微软雅黑" panose="020B0503020204020204" pitchFamily="34" charset="-122"/>
                </a:rPr>
                <a:t>	生命意识与身体健康</a:t>
              </a:r>
            </a:p>
            <a:p>
              <a:pPr algn="r" defTabSz="-635">
                <a:tabLst>
                  <a:tab pos="152400" algn="l"/>
                  <a:tab pos="457200" algn="l"/>
                </a:tabLst>
              </a:pPr>
              <a:r>
                <a:rPr lang="zh-CN" altLang="en-US" sz="2000" b="1" dirty="0">
                  <a:solidFill>
                    <a:srgbClr val="000000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微软雅黑" panose="020B0503020204020204" pitchFamily="34" charset="-122"/>
                </a:rPr>
                <a:t>		减压与情绪管理</a:t>
              </a:r>
            </a:p>
            <a:p>
              <a:pPr algn="r" defTabSz="-635">
                <a:tabLst>
                  <a:tab pos="152400" algn="l"/>
                  <a:tab pos="457200" algn="l"/>
                </a:tabLst>
              </a:pPr>
              <a:r>
                <a:rPr lang="zh-CN" altLang="en-US" sz="2000" b="1" dirty="0">
                  <a:solidFill>
                    <a:srgbClr val="000000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微软雅黑" panose="020B0503020204020204" pitchFamily="34" charset="-122"/>
                </a:rPr>
                <a:t>恋</a:t>
              </a:r>
              <a:r>
                <a:rPr lang="zh-CN" altLang="en-US" sz="2000" b="1" dirty="0">
                  <a:solidFill>
                    <a:srgbClr val="000000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微软雅黑" panose="020B0503020204020204" pitchFamily="34" charset="-122"/>
                </a:rPr>
                <a:t>爱婚姻家</a:t>
              </a:r>
              <a:r>
                <a:rPr lang="zh-CN" altLang="en-US" sz="2000" b="1" dirty="0">
                  <a:solidFill>
                    <a:srgbClr val="000000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微软雅黑" panose="020B0503020204020204" pitchFamily="34" charset="-122"/>
                </a:rPr>
                <a:t>庭责任</a:t>
              </a:r>
            </a:p>
            <a:p>
              <a:pPr algn="r" defTabSz="-635">
                <a:tabLst>
                  <a:tab pos="152400" algn="l"/>
                  <a:tab pos="457200" algn="l"/>
                </a:tabLst>
              </a:pPr>
              <a:r>
                <a:rPr lang="zh-CN" altLang="en-US" sz="2000" b="1" dirty="0">
                  <a:solidFill>
                    <a:srgbClr val="000000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微软雅黑" panose="020B0503020204020204" pitchFamily="34" charset="-122"/>
                </a:rPr>
                <a:t>			养成良好习惯</a:t>
              </a:r>
            </a:p>
            <a:p>
              <a:pPr algn="r" defTabSz="-635">
                <a:tabLst>
                  <a:tab pos="152400" algn="l"/>
                  <a:tab pos="457200" algn="l"/>
                </a:tabLst>
              </a:pPr>
              <a:r>
                <a:rPr lang="zh-CN" altLang="en-US" sz="2000" b="1" dirty="0">
                  <a:solidFill>
                    <a:srgbClr val="000000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微软雅黑" panose="020B0503020204020204" pitchFamily="34" charset="-122"/>
                </a:rPr>
                <a:t>				理财能力</a:t>
              </a:r>
            </a:p>
            <a:p>
              <a:pPr algn="r" defTabSz="-635">
                <a:tabLst>
                  <a:tab pos="152400" algn="l"/>
                  <a:tab pos="457200" algn="l"/>
                </a:tabLst>
              </a:pPr>
              <a:r>
                <a:rPr lang="zh-CN" altLang="en-US" sz="2000" b="1" dirty="0">
                  <a:solidFill>
                    <a:srgbClr val="000000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微软雅黑" panose="020B0503020204020204" pitchFamily="34" charset="-122"/>
                </a:rPr>
                <a:t>		自我反思与检省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8309754" y="1844825"/>
            <a:ext cx="2322751" cy="2677707"/>
            <a:chOff x="-127015" y="2132856"/>
            <a:chExt cx="2322751" cy="2677707"/>
          </a:xfrm>
        </p:grpSpPr>
        <p:sp>
          <p:nvSpPr>
            <p:cNvPr id="16" name="TextBox 15"/>
            <p:cNvSpPr txBox="1"/>
            <p:nvPr/>
          </p:nvSpPr>
          <p:spPr>
            <a:xfrm>
              <a:off x="-36512" y="2132856"/>
              <a:ext cx="210795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>
                  <a:solidFill>
                    <a:srgbClr val="0000FF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 </a:t>
              </a:r>
              <a:r>
                <a:rPr lang="en-US" altLang="zh-CN" sz="2000" b="1" dirty="0">
                  <a:solidFill>
                    <a:srgbClr val="0000FF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  </a:t>
              </a:r>
              <a:r>
                <a:rPr lang="zh-CN" altLang="en-US" sz="2000" b="1" dirty="0">
                  <a:solidFill>
                    <a:srgbClr val="0000FF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团队发展标准</a:t>
              </a:r>
              <a:endParaRPr lang="zh-CN" altLang="en-US" sz="2000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7" name="TextBox 1"/>
            <p:cNvSpPr txBox="1"/>
            <p:nvPr/>
          </p:nvSpPr>
          <p:spPr>
            <a:xfrm>
              <a:off x="-127015" y="2733071"/>
              <a:ext cx="2322751" cy="2077492"/>
            </a:xfrm>
            <a:prstGeom prst="rect">
              <a:avLst/>
            </a:prstGeom>
            <a:noFill/>
          </p:spPr>
          <p:txBody>
            <a:bodyPr wrap="none" lIns="0" tIns="0" rIns="0" rtlCol="0">
              <a:spAutoFit/>
            </a:bodyPr>
            <a:lstStyle/>
            <a:p>
              <a:pPr algn="r" defTabSz="-635">
                <a:tabLst>
                  <a:tab pos="152400" algn="l"/>
                  <a:tab pos="457200" algn="l"/>
                </a:tabLst>
              </a:pPr>
              <a:r>
                <a:rPr lang="en-US" altLang="zh-CN" sz="3200" b="1" dirty="0">
                  <a:latin typeface="黑体" panose="02010609060101010101" pitchFamily="2" charset="-122"/>
                  <a:ea typeface="黑体" panose="02010609060101010101" pitchFamily="2" charset="-122"/>
                </a:rPr>
                <a:t>		</a:t>
              </a:r>
              <a:r>
                <a:rPr lang="zh-CN" altLang="en-US" sz="2000" b="1" dirty="0">
                  <a:solidFill>
                    <a:srgbClr val="000000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微软雅黑" panose="020B0503020204020204" pitchFamily="34" charset="-122"/>
                </a:rPr>
                <a:t>价值观</a:t>
              </a:r>
            </a:p>
            <a:p>
              <a:pPr algn="r" defTabSz="-635">
                <a:tabLst>
                  <a:tab pos="152400" algn="l"/>
                  <a:tab pos="457200" algn="l"/>
                </a:tabLst>
              </a:pPr>
              <a:r>
                <a:rPr lang="zh-CN" altLang="en-US" sz="2000" b="1" dirty="0">
                  <a:solidFill>
                    <a:srgbClr val="000000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微软雅黑" panose="020B0503020204020204" pitchFamily="34" charset="-122"/>
                </a:rPr>
                <a:t>	责任与规矩意识</a:t>
              </a:r>
            </a:p>
            <a:p>
              <a:pPr algn="r" defTabSz="-635">
                <a:tabLst>
                  <a:tab pos="152400" algn="l"/>
                  <a:tab pos="457200" algn="l"/>
                </a:tabLst>
              </a:pPr>
              <a:r>
                <a:rPr lang="zh-CN" altLang="en-US" sz="2000" b="1" dirty="0">
                  <a:solidFill>
                    <a:srgbClr val="000000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微软雅黑" panose="020B0503020204020204" pitchFamily="34" charset="-122"/>
                </a:rPr>
                <a:t>			行为举止</a:t>
              </a:r>
            </a:p>
            <a:p>
              <a:pPr algn="r" defTabSz="-635">
                <a:tabLst>
                  <a:tab pos="152400" algn="l"/>
                  <a:tab pos="457200" algn="l"/>
                </a:tabLst>
              </a:pPr>
              <a:r>
                <a:rPr lang="zh-CN" altLang="en-US" sz="2000" b="1" dirty="0">
                  <a:solidFill>
                    <a:srgbClr val="000000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微软雅黑" panose="020B0503020204020204" pitchFamily="34" charset="-122"/>
                </a:rPr>
                <a:t>了解他人并与之相处</a:t>
              </a:r>
            </a:p>
            <a:p>
              <a:pPr algn="r" defTabSz="-635">
                <a:tabLst>
                  <a:tab pos="152400" algn="l"/>
                  <a:tab pos="457200" algn="l"/>
                </a:tabLst>
              </a:pPr>
              <a:r>
                <a:rPr lang="zh-CN" altLang="en-US" sz="2000" b="1" dirty="0">
                  <a:solidFill>
                    <a:srgbClr val="000000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微软雅黑" panose="020B0503020204020204" pitchFamily="34" charset="-122"/>
                </a:rPr>
                <a:t>		团队协作精神</a:t>
              </a:r>
            </a:p>
            <a:p>
              <a:pPr algn="r" defTabSz="-635">
                <a:tabLst>
                  <a:tab pos="152400" algn="l"/>
                  <a:tab pos="457200" algn="l"/>
                </a:tabLst>
              </a:pPr>
              <a:r>
                <a:rPr lang="zh-CN" altLang="en-US" sz="2000" b="1" dirty="0">
                  <a:solidFill>
                    <a:srgbClr val="000000"/>
                  </a:solidFill>
                  <a:latin typeface="黑体" panose="02010609060101010101" pitchFamily="2" charset="-122"/>
                  <a:ea typeface="黑体" panose="02010609060101010101" pitchFamily="2" charset="-122"/>
                  <a:cs typeface="微软雅黑" panose="020B0503020204020204" pitchFamily="34" charset="-122"/>
                </a:rPr>
                <a:t>			领导能力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7183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6456040" y="188640"/>
            <a:ext cx="41044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5A14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4.3  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内控制度链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的建设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 flipV="1">
            <a:off x="6023992" y="790991"/>
            <a:ext cx="4644008" cy="45720"/>
          </a:xfrm>
          <a:prstGeom prst="rect">
            <a:avLst/>
          </a:prstGeom>
          <a:solidFill>
            <a:srgbClr val="7030A0">
              <a:alpha val="89803"/>
            </a:srgbClr>
          </a:solidFill>
          <a:ln>
            <a:noFill/>
          </a:ln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23088" y="1606200"/>
            <a:ext cx="853740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内部控制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是指一个单位的各级管理层，为了保护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其工作有序、有效，利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用单位内部分工而产生的相互制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约、相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互联系的关系，形成一系列具有控制职能的方法、措施、程序，并予以规范化，系统化，使之成为一个严密的、较为完整的体系。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内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部控制制度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，就是为了实现内部有效控制而指定的一系列规章制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度。</a:t>
            </a:r>
            <a:endParaRPr lang="en-US" altLang="zh-CN" sz="28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95286" y="1021660"/>
            <a:ext cx="8965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一、什么是内控制度</a:t>
            </a:r>
            <a:endParaRPr lang="zh-CN" altLang="en-US" sz="3200" b="1" dirty="0">
              <a:solidFill>
                <a:srgbClr val="CC0099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760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6456040" y="188640"/>
            <a:ext cx="41044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5A14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4.3  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内控制度链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的建设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 flipV="1">
            <a:off x="6023992" y="790991"/>
            <a:ext cx="4644008" cy="45720"/>
          </a:xfrm>
          <a:prstGeom prst="rect">
            <a:avLst/>
          </a:prstGeom>
          <a:solidFill>
            <a:srgbClr val="7030A0">
              <a:alpha val="89803"/>
            </a:srgbClr>
          </a:solidFill>
          <a:ln>
            <a:noFill/>
          </a:ln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23088" y="1606200"/>
            <a:ext cx="853740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总制度</a:t>
            </a:r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——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  <a:hlinkClick r:id="rId3" action="ppaction://hlinkfile"/>
              </a:rPr>
              <a:t>学校章程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基本制度</a:t>
            </a:r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——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四大权利制约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1.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政治权利</a:t>
            </a:r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——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  <a:hlinkClick r:id="rId4" action="ppaction://hlinkfile"/>
              </a:rPr>
              <a:t>党委会议事规则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2.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行政权利</a:t>
            </a:r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——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  <a:hlinkClick r:id="rId5" action="ppaction://hlinkfile"/>
              </a:rPr>
              <a:t>院长办公会议事规则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3.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学术权利</a:t>
            </a:r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——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  <a:hlinkClick r:id="rId6" action="ppaction://hlinkfile"/>
              </a:rPr>
              <a:t>学术委员会规程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4.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民主权利</a:t>
            </a:r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——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  <a:hlinkClick r:id="rId7" action="ppaction://hlinkfile"/>
              </a:rPr>
              <a:t>教职工代表大会规程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具体制度</a:t>
            </a:r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——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分教学、科研、人事、学生、后勤、财务等方面</a:t>
            </a:r>
            <a:endParaRPr lang="en-US" altLang="zh-CN" sz="28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95286" y="1021660"/>
            <a:ext cx="8965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二、学校内控制度的内容</a:t>
            </a:r>
            <a:endParaRPr lang="zh-CN" altLang="en-US" sz="3200" b="1" dirty="0">
              <a:solidFill>
                <a:srgbClr val="CC0099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98544" y="5877273"/>
            <a:ext cx="6013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例：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  <a:hlinkClick r:id="rId8" action="ppaction://hlinkfile"/>
              </a:rPr>
              <a:t>某某职业技术学院制度汇编</a:t>
            </a:r>
            <a:endParaRPr lang="en-US" altLang="zh-CN" sz="28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9288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6456040" y="188640"/>
            <a:ext cx="41044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5A14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4.4  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组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织实施链的建设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 flipV="1">
            <a:off x="6023992" y="790991"/>
            <a:ext cx="4644008" cy="45720"/>
          </a:xfrm>
          <a:prstGeom prst="rect">
            <a:avLst/>
          </a:prstGeom>
          <a:solidFill>
            <a:srgbClr val="7030A0">
              <a:alpha val="89803"/>
            </a:srgbClr>
          </a:solidFill>
          <a:ln>
            <a:noFill/>
          </a:ln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23088" y="1606200"/>
            <a:ext cx="85374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组织的核心要素</a:t>
            </a:r>
            <a:endParaRPr lang="en-US" altLang="zh-CN" sz="3200" b="1" dirty="0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1.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人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（决策者、执行者、监督者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）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2.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财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（资金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）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3.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物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（土地、生产设备及工具、物料等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）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4.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信息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（管理机制、技术与方法、及管理用的各种信息等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）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5.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时空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（时点和持续时间、地理位置及空间范围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）。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200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  <a:hlinkClick r:id="rId3" action="ppaction://hlinkpres?slideindex=1&amp;slidetitle="/>
              </a:rPr>
              <a:t>实</a:t>
            </a:r>
            <a:r>
              <a:rPr lang="zh-CN" altLang="en-US" sz="3200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  <a:hlinkClick r:id="rId3" action="ppaction://hlinkpres?slideindex=1&amp;slidetitle="/>
              </a:rPr>
              <a:t>施（执行）的核心要素</a:t>
            </a:r>
            <a:endParaRPr lang="en-US" altLang="zh-CN" sz="2800" b="1" dirty="0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95286" y="1021660"/>
            <a:ext cx="8965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组织实施的核心要素</a:t>
            </a:r>
            <a:endParaRPr lang="zh-CN" altLang="en-US" sz="3200" b="1" dirty="0">
              <a:solidFill>
                <a:srgbClr val="CC0099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7151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6456040" y="188640"/>
            <a:ext cx="41044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5A14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4.1 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目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标链的建设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 flipV="1">
            <a:off x="6023992" y="790991"/>
            <a:ext cx="4644008" cy="45720"/>
          </a:xfrm>
          <a:prstGeom prst="rect">
            <a:avLst/>
          </a:prstGeom>
          <a:solidFill>
            <a:srgbClr val="7030A0">
              <a:alpha val="89803"/>
            </a:srgbClr>
          </a:solidFill>
          <a:ln>
            <a:noFill/>
          </a:ln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41387" y="1134380"/>
            <a:ext cx="8965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五、学校目标规划的内容</a:t>
            </a:r>
            <a:endParaRPr lang="zh-CN" altLang="en-US" sz="3200" b="1" dirty="0">
              <a:solidFill>
                <a:srgbClr val="CC0099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6" name="Freeform 3"/>
          <p:cNvSpPr/>
          <p:nvPr/>
        </p:nvSpPr>
        <p:spPr>
          <a:xfrm>
            <a:off x="3654425" y="1975516"/>
            <a:ext cx="239648" cy="2740037"/>
          </a:xfrm>
          <a:custGeom>
            <a:avLst/>
            <a:gdLst>
              <a:gd name="connsiteX0" fmla="*/ 226948 w 239648"/>
              <a:gd name="connsiteY0" fmla="*/ 2727337 h 2740037"/>
              <a:gd name="connsiteX1" fmla="*/ 119888 w 239648"/>
              <a:gd name="connsiteY1" fmla="*/ 2709481 h 2740037"/>
              <a:gd name="connsiteX2" fmla="*/ 119888 w 239648"/>
              <a:gd name="connsiteY2" fmla="*/ 1387855 h 2740037"/>
              <a:gd name="connsiteX3" fmla="*/ 12700 w 239648"/>
              <a:gd name="connsiteY3" fmla="*/ 1370076 h 2740037"/>
              <a:gd name="connsiteX4" fmla="*/ 119888 w 239648"/>
              <a:gd name="connsiteY4" fmla="*/ 1352169 h 2740037"/>
              <a:gd name="connsiteX5" fmla="*/ 119888 w 239648"/>
              <a:gd name="connsiteY5" fmla="*/ 30607 h 2740037"/>
              <a:gd name="connsiteX6" fmla="*/ 226948 w 239648"/>
              <a:gd name="connsiteY6" fmla="*/ 12700 h 274003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</a:cxnLst>
            <a:rect l="l" t="t" r="r" b="b"/>
            <a:pathLst>
              <a:path w="239648" h="2740037">
                <a:moveTo>
                  <a:pt x="226948" y="2727337"/>
                </a:moveTo>
                <a:cubicBezTo>
                  <a:pt x="167767" y="2727337"/>
                  <a:pt x="119888" y="2719336"/>
                  <a:pt x="119888" y="2709481"/>
                </a:cubicBezTo>
                <a:lnTo>
                  <a:pt x="119888" y="1387855"/>
                </a:lnTo>
                <a:cubicBezTo>
                  <a:pt x="119888" y="1377950"/>
                  <a:pt x="71882" y="1370076"/>
                  <a:pt x="12700" y="1370076"/>
                </a:cubicBezTo>
                <a:cubicBezTo>
                  <a:pt x="71882" y="1370076"/>
                  <a:pt x="119888" y="1362075"/>
                  <a:pt x="119888" y="1352169"/>
                </a:cubicBezTo>
                <a:lnTo>
                  <a:pt x="119888" y="30607"/>
                </a:lnTo>
                <a:cubicBezTo>
                  <a:pt x="119888" y="20700"/>
                  <a:pt x="167767" y="12700"/>
                  <a:pt x="226948" y="12700"/>
                </a:cubicBezTo>
              </a:path>
            </a:pathLst>
          </a:custGeom>
          <a:ln w="25400">
            <a:solidFill>
              <a:srgbClr val="0070C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47900" y="2248565"/>
            <a:ext cx="1333500" cy="2260600"/>
          </a:xfrm>
          <a:prstGeom prst="rect">
            <a:avLst/>
          </a:prstGeom>
          <a:noFill/>
        </p:spPr>
      </p:pic>
      <p:sp>
        <p:nvSpPr>
          <p:cNvPr id="8" name="TextBox 1"/>
          <p:cNvSpPr txBox="1"/>
          <p:nvPr/>
        </p:nvSpPr>
        <p:spPr>
          <a:xfrm>
            <a:off x="2654301" y="2515265"/>
            <a:ext cx="512961" cy="1803058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defTabSz="-635">
              <a:lnSpc>
                <a:spcPts val="2000"/>
              </a:lnSpc>
            </a:pPr>
            <a:r>
              <a:rPr lang="en-US" altLang="zh-CN" sz="2005" dirty="0">
                <a:solidFill>
                  <a:srgbClr val="FFFFFF"/>
                </a:solidFill>
                <a:latin typeface="黑体" panose="02010609060101010101" pitchFamily="2" charset="-122"/>
                <a:ea typeface="黑体" panose="02010609060101010101" pitchFamily="2" charset="-122"/>
                <a:cs typeface="华文琥珀" pitchFamily="18" charset="0"/>
              </a:rPr>
              <a:t>学校</a:t>
            </a:r>
          </a:p>
          <a:p>
            <a:pPr defTabSz="-635">
              <a:lnSpc>
                <a:spcPts val="2300"/>
              </a:lnSpc>
            </a:pPr>
            <a:r>
              <a:rPr lang="en-US" altLang="zh-CN" sz="2005" dirty="0">
                <a:solidFill>
                  <a:srgbClr val="FFFFFF"/>
                </a:solidFill>
                <a:latin typeface="黑体" panose="02010609060101010101" pitchFamily="2" charset="-122"/>
                <a:ea typeface="黑体" panose="02010609060101010101" pitchFamily="2" charset="-122"/>
                <a:cs typeface="华文琥珀" pitchFamily="18" charset="0"/>
              </a:rPr>
              <a:t>事业</a:t>
            </a:r>
          </a:p>
          <a:p>
            <a:pPr defTabSz="-635">
              <a:lnSpc>
                <a:spcPts val="2300"/>
              </a:lnSpc>
            </a:pPr>
            <a:r>
              <a:rPr lang="en-US" altLang="zh-CN" sz="2005" dirty="0">
                <a:solidFill>
                  <a:srgbClr val="FFFFFF"/>
                </a:solidFill>
                <a:latin typeface="黑体" panose="02010609060101010101" pitchFamily="2" charset="-122"/>
                <a:ea typeface="黑体" panose="02010609060101010101" pitchFamily="2" charset="-122"/>
                <a:cs typeface="华文琥珀" pitchFamily="18" charset="0"/>
              </a:rPr>
              <a:t>发展</a:t>
            </a:r>
          </a:p>
          <a:p>
            <a:pPr defTabSz="-635">
              <a:lnSpc>
                <a:spcPts val="2400"/>
              </a:lnSpc>
            </a:pPr>
            <a:r>
              <a:rPr lang="en-US" altLang="zh-CN" sz="2005" dirty="0">
                <a:solidFill>
                  <a:srgbClr val="FFFFFF"/>
                </a:solidFill>
                <a:latin typeface="黑体" panose="02010609060101010101" pitchFamily="2" charset="-122"/>
                <a:ea typeface="黑体" panose="02010609060101010101" pitchFamily="2" charset="-122"/>
                <a:cs typeface="华文琥珀" pitchFamily="18" charset="0"/>
              </a:rPr>
              <a:t>规划</a:t>
            </a:r>
          </a:p>
          <a:p>
            <a:pPr defTabSz="-635">
              <a:lnSpc>
                <a:spcPts val="2300"/>
              </a:lnSpc>
            </a:pPr>
            <a:r>
              <a:rPr lang="en-US" altLang="zh-CN" sz="2005" dirty="0">
                <a:solidFill>
                  <a:srgbClr val="FFFFFF"/>
                </a:solidFill>
                <a:latin typeface="黑体" panose="02010609060101010101" pitchFamily="2" charset="-122"/>
                <a:ea typeface="黑体" panose="02010609060101010101" pitchFamily="2" charset="-122"/>
                <a:cs typeface="华文琥珀" pitchFamily="18" charset="0"/>
              </a:rPr>
              <a:t>内容</a:t>
            </a:r>
          </a:p>
          <a:p>
            <a:pPr defTabSz="-635">
              <a:lnSpc>
                <a:spcPts val="2400"/>
              </a:lnSpc>
            </a:pPr>
            <a:r>
              <a:rPr lang="en-US" altLang="zh-CN" sz="2005" dirty="0">
                <a:solidFill>
                  <a:srgbClr val="FFFFFF"/>
                </a:solidFill>
                <a:latin typeface="黑体" panose="02010609060101010101" pitchFamily="2" charset="-122"/>
                <a:ea typeface="黑体" panose="02010609060101010101" pitchFamily="2" charset="-122"/>
                <a:cs typeface="华文琥珀" pitchFamily="18" charset="0"/>
              </a:rPr>
              <a:t>结构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4114801" y="2083466"/>
            <a:ext cx="2564805" cy="2598147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defTabSz="-635">
              <a:lnSpc>
                <a:spcPts val="2000"/>
              </a:lnSpc>
            </a:pPr>
            <a:r>
              <a:rPr lang="en-US" altLang="zh-CN" sz="200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华文琥珀" pitchFamily="18" charset="0"/>
              </a:rPr>
              <a:t>◆基础与环境</a:t>
            </a:r>
          </a:p>
          <a:p>
            <a:pPr>
              <a:lnSpc>
                <a:spcPts val="1000"/>
              </a:lnSpc>
            </a:pPr>
            <a:endParaRPr lang="en-US" altLang="zh-CN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1000"/>
              </a:lnSpc>
            </a:pPr>
            <a:endParaRPr lang="en-US" altLang="zh-CN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defTabSz="-635">
              <a:lnSpc>
                <a:spcPts val="2500"/>
              </a:lnSpc>
            </a:pPr>
            <a:r>
              <a:rPr lang="en-US" altLang="zh-CN" sz="200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华文琥珀" pitchFamily="18" charset="0"/>
              </a:rPr>
              <a:t>◆指导思想与发展战略</a:t>
            </a:r>
          </a:p>
          <a:p>
            <a:pPr>
              <a:lnSpc>
                <a:spcPts val="1000"/>
              </a:lnSpc>
            </a:pPr>
            <a:endParaRPr lang="en-US" altLang="zh-CN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1000"/>
              </a:lnSpc>
            </a:pPr>
            <a:endParaRPr lang="en-US" altLang="zh-CN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defTabSz="-635">
              <a:lnSpc>
                <a:spcPts val="2500"/>
              </a:lnSpc>
            </a:pPr>
            <a:r>
              <a:rPr lang="en-US" altLang="zh-CN" sz="200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华文琥珀" pitchFamily="18" charset="0"/>
              </a:rPr>
              <a:t>◆发展目标</a:t>
            </a:r>
          </a:p>
          <a:p>
            <a:pPr>
              <a:lnSpc>
                <a:spcPts val="1000"/>
              </a:lnSpc>
            </a:pPr>
            <a:endParaRPr lang="en-US" altLang="zh-CN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1000"/>
              </a:lnSpc>
            </a:pPr>
            <a:endParaRPr lang="en-US" altLang="zh-CN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defTabSz="-635">
              <a:lnSpc>
                <a:spcPts val="2400"/>
              </a:lnSpc>
            </a:pPr>
            <a:r>
              <a:rPr lang="en-US" altLang="zh-CN" sz="200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华文琥珀" pitchFamily="18" charset="0"/>
              </a:rPr>
              <a:t>◆重要举措</a:t>
            </a:r>
          </a:p>
          <a:p>
            <a:pPr>
              <a:lnSpc>
                <a:spcPts val="1000"/>
              </a:lnSpc>
            </a:pPr>
            <a:endParaRPr lang="en-US" altLang="zh-CN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1000"/>
              </a:lnSpc>
            </a:pPr>
            <a:endParaRPr lang="en-US" altLang="zh-CN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defTabSz="-635">
              <a:lnSpc>
                <a:spcPts val="2500"/>
              </a:lnSpc>
            </a:pPr>
            <a:r>
              <a:rPr lang="en-US" altLang="zh-CN" sz="200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华文琥珀" pitchFamily="18" charset="0"/>
              </a:rPr>
              <a:t>◆保障措施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6819900" y="2070766"/>
            <a:ext cx="3077766" cy="2726387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defTabSz="-635">
              <a:lnSpc>
                <a:spcPts val="1700"/>
              </a:lnSpc>
            </a:pPr>
            <a:r>
              <a:rPr lang="en-US" altLang="zh-CN" sz="159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Corbel" panose="020B0503020204020204" pitchFamily="18" charset="0"/>
              </a:rPr>
              <a:t>--</a:t>
            </a:r>
            <a:r>
              <a:rPr lang="en-US" altLang="zh-CN" sz="159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优势、劣势、机遇、挑战</a:t>
            </a:r>
          </a:p>
          <a:p>
            <a:pPr>
              <a:lnSpc>
                <a:spcPts val="1000"/>
              </a:lnSpc>
            </a:pPr>
            <a:endParaRPr lang="en-US" altLang="zh-CN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1000"/>
              </a:lnSpc>
            </a:pPr>
            <a:endParaRPr lang="en-US" altLang="zh-CN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defTabSz="-635">
              <a:lnSpc>
                <a:spcPts val="1900"/>
              </a:lnSpc>
            </a:pPr>
            <a:r>
              <a:rPr lang="en-US" altLang="zh-CN" sz="159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--规划的总设计思想</a:t>
            </a:r>
          </a:p>
          <a:p>
            <a:pPr defTabSz="-635">
              <a:lnSpc>
                <a:spcPts val="1900"/>
              </a:lnSpc>
            </a:pPr>
            <a:r>
              <a:rPr lang="en-US" altLang="zh-CN" sz="159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--发展的重大战略选择和策略</a:t>
            </a:r>
          </a:p>
          <a:p>
            <a:pPr>
              <a:lnSpc>
                <a:spcPts val="1000"/>
              </a:lnSpc>
            </a:pPr>
            <a:endParaRPr lang="en-US" altLang="zh-CN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1000"/>
              </a:lnSpc>
            </a:pPr>
            <a:endParaRPr lang="en-US" altLang="zh-CN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defTabSz="-635">
              <a:lnSpc>
                <a:spcPts val="1700"/>
              </a:lnSpc>
            </a:pPr>
            <a:r>
              <a:rPr lang="en-US" altLang="zh-CN" sz="159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--总体目标、具体目标</a:t>
            </a:r>
          </a:p>
          <a:p>
            <a:pPr>
              <a:lnSpc>
                <a:spcPts val="1000"/>
              </a:lnSpc>
            </a:pPr>
            <a:endParaRPr lang="en-US" altLang="zh-CN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1000"/>
              </a:lnSpc>
            </a:pPr>
            <a:endParaRPr lang="en-US" altLang="zh-CN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defTabSz="-635">
              <a:lnSpc>
                <a:spcPts val="1900"/>
              </a:lnSpc>
            </a:pPr>
            <a:r>
              <a:rPr lang="en-US" altLang="zh-CN" sz="159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--行动的措施或主要建设任务</a:t>
            </a:r>
          </a:p>
          <a:p>
            <a:pPr>
              <a:lnSpc>
                <a:spcPts val="1000"/>
              </a:lnSpc>
            </a:pPr>
            <a:endParaRPr lang="en-US" altLang="zh-CN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1000"/>
              </a:lnSpc>
            </a:pPr>
            <a:endParaRPr lang="en-US" altLang="zh-CN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defTabSz="-635">
              <a:lnSpc>
                <a:spcPts val="1900"/>
              </a:lnSpc>
            </a:pPr>
            <a:r>
              <a:rPr lang="en-US" altLang="zh-CN" sz="1600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--思想保障、组织保障、制度保障</a:t>
            </a:r>
          </a:p>
          <a:p>
            <a:pPr defTabSz="-635">
              <a:lnSpc>
                <a:spcPts val="1900"/>
              </a:lnSpc>
            </a:pPr>
            <a:r>
              <a:rPr lang="en-US" altLang="zh-CN" sz="159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--经费保障、实施保障等</a:t>
            </a:r>
          </a:p>
        </p:txBody>
      </p:sp>
      <p:sp>
        <p:nvSpPr>
          <p:cNvPr id="2" name="矩形 1">
            <a:hlinkClick r:id="rId4" action="ppaction://hlinkfile"/>
          </p:cNvPr>
          <p:cNvSpPr/>
          <p:nvPr/>
        </p:nvSpPr>
        <p:spPr>
          <a:xfrm>
            <a:off x="2842493" y="5445225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案例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4858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6456040" y="188640"/>
            <a:ext cx="41044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5A14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4.5  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支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持保障链建设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 flipV="1">
            <a:off x="6023992" y="790991"/>
            <a:ext cx="4644008" cy="45720"/>
          </a:xfrm>
          <a:prstGeom prst="rect">
            <a:avLst/>
          </a:prstGeom>
          <a:solidFill>
            <a:srgbClr val="7030A0">
              <a:alpha val="89803"/>
            </a:srgbClr>
          </a:solidFill>
          <a:ln>
            <a:noFill/>
          </a:ln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23088" y="1606200"/>
            <a:ext cx="853740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内部保障</a:t>
            </a:r>
            <a:endParaRPr lang="en-US" altLang="zh-CN" sz="32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指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组织内部的物质、文化环境的总和，包括组织资源、组织文化等因素，是组织内部的一种共享价值体系。内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部保障是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组织内部与战略有重要关联的因素，是制定战略的出发点、依据和条件，是竞争取胜的根本。</a:t>
            </a:r>
            <a:endParaRPr lang="en-US" altLang="zh-CN" sz="28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外部保障</a:t>
            </a:r>
            <a:endParaRPr lang="en-US" altLang="zh-CN" sz="28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是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指组织所处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的外部环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境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，外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部环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境包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括的因素有：社会人口、文化、经济、政治、法律、技术、资源等。一般外部环境的这些因素，对组织的影响是间接的，长远的。当外部环境发生剧烈变化时，会导致组织发展的重大变革。 </a:t>
            </a:r>
            <a:endParaRPr lang="en-US" altLang="zh-CN" sz="28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95286" y="1021660"/>
            <a:ext cx="8965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重视两个方面的支持和保障</a:t>
            </a:r>
            <a:endParaRPr lang="zh-CN" altLang="en-US" sz="3200" b="1" dirty="0">
              <a:solidFill>
                <a:srgbClr val="CC0099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26604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6456040" y="188640"/>
            <a:ext cx="41044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5A14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4.6  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监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督控制链建设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 flipV="1">
            <a:off x="6023992" y="790991"/>
            <a:ext cx="4644008" cy="45720"/>
          </a:xfrm>
          <a:prstGeom prst="rect">
            <a:avLst/>
          </a:prstGeom>
          <a:solidFill>
            <a:srgbClr val="7030A0">
              <a:alpha val="89803"/>
            </a:srgbClr>
          </a:solidFill>
          <a:ln>
            <a:noFill/>
          </a:ln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847528" y="1052736"/>
            <a:ext cx="3312368" cy="483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lvl="1" indent="-342900" algn="just" fontAlgn="ctr">
              <a:lnSpc>
                <a:spcPct val="120000"/>
              </a:lnSpc>
              <a:spcAft>
                <a:spcPct val="30000"/>
              </a:spcAft>
              <a:buSzPct val="70000"/>
            </a:pPr>
            <a:r>
              <a:rPr lang="zh-CN" altLang="en-US" sz="2800" b="1" dirty="0">
                <a:solidFill>
                  <a:schemeClr val="accent1"/>
                </a:solidFill>
                <a:ea typeface="微软雅黑" panose="020B0503020204020204" pitchFamily="34" charset="-122"/>
              </a:rPr>
              <a:t>                          </a:t>
            </a:r>
            <a:endParaRPr lang="en-US" altLang="zh-CN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Rectangle 20"/>
          <p:cNvSpPr>
            <a:spLocks noChangeArrowheads="1"/>
          </p:cNvSpPr>
          <p:nvPr/>
        </p:nvSpPr>
        <p:spPr bwMode="auto">
          <a:xfrm>
            <a:off x="2531604" y="2253158"/>
            <a:ext cx="1944216" cy="486626"/>
          </a:xfrm>
          <a:prstGeom prst="rect">
            <a:avLst/>
          </a:prstGeom>
          <a:solidFill>
            <a:srgbClr val="00B050"/>
          </a:solidFill>
          <a:ln w="9525">
            <a:solidFill>
              <a:srgbClr val="111111"/>
            </a:solidFill>
            <a:miter lim="800000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zh-CN" altLang="en-US" b="1" kern="0" dirty="0">
                <a:solidFill>
                  <a:srgbClr val="FFFFFF"/>
                </a:solidFill>
                <a:latin typeface="黑体" panose="02010609060101010101" pitchFamily="2" charset="-122"/>
                <a:ea typeface="黑体" panose="02010609060101010101" pitchFamily="2" charset="-122"/>
                <a:hlinkClick r:id="rId3" action="ppaction://hlinkpres?slideindex=1&amp;slidetitle="/>
              </a:rPr>
              <a:t>督导员（专兼职）</a:t>
            </a:r>
            <a:endParaRPr lang="zh-CN" altLang="en-US" b="1" kern="0" dirty="0">
              <a:solidFill>
                <a:srgbClr val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auto">
          <a:xfrm>
            <a:off x="2531604" y="2946774"/>
            <a:ext cx="1944216" cy="486626"/>
          </a:xfrm>
          <a:prstGeom prst="rect">
            <a:avLst/>
          </a:prstGeom>
          <a:solidFill>
            <a:srgbClr val="00B050"/>
          </a:solidFill>
          <a:ln w="9525">
            <a:solidFill>
              <a:srgbClr val="111111"/>
            </a:solidFill>
            <a:miter lim="800000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zh-CN" altLang="en-US" b="1" kern="0" dirty="0">
                <a:solidFill>
                  <a:srgbClr val="FFFF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学校各级领导</a:t>
            </a:r>
          </a:p>
        </p:txBody>
      </p:sp>
      <p:sp>
        <p:nvSpPr>
          <p:cNvPr id="9" name="Rectangle 20"/>
          <p:cNvSpPr>
            <a:spLocks noChangeArrowheads="1"/>
          </p:cNvSpPr>
          <p:nvPr/>
        </p:nvSpPr>
        <p:spPr bwMode="auto">
          <a:xfrm>
            <a:off x="2563054" y="3591271"/>
            <a:ext cx="1944216" cy="486626"/>
          </a:xfrm>
          <a:prstGeom prst="rect">
            <a:avLst/>
          </a:prstGeom>
          <a:solidFill>
            <a:srgbClr val="00B050"/>
          </a:solidFill>
          <a:ln w="9525">
            <a:solidFill>
              <a:srgbClr val="111111"/>
            </a:solidFill>
            <a:miter lim="800000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zh-CN" altLang="en-US" b="1" kern="0" dirty="0">
                <a:solidFill>
                  <a:srgbClr val="FFFF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学生信息员</a:t>
            </a:r>
          </a:p>
        </p:txBody>
      </p:sp>
      <p:sp>
        <p:nvSpPr>
          <p:cNvPr id="10" name="Rectangle 20"/>
          <p:cNvSpPr>
            <a:spLocks noChangeArrowheads="1"/>
          </p:cNvSpPr>
          <p:nvPr/>
        </p:nvSpPr>
        <p:spPr bwMode="auto">
          <a:xfrm>
            <a:off x="2598303" y="4308245"/>
            <a:ext cx="1944216" cy="486626"/>
          </a:xfrm>
          <a:prstGeom prst="rect">
            <a:avLst/>
          </a:prstGeom>
          <a:solidFill>
            <a:srgbClr val="00B050"/>
          </a:solidFill>
          <a:ln w="9525">
            <a:solidFill>
              <a:srgbClr val="111111"/>
            </a:solidFill>
            <a:miter lim="800000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zh-CN" altLang="en-US" b="1" kern="0" dirty="0">
                <a:solidFill>
                  <a:srgbClr val="FFFF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合作行业行业</a:t>
            </a:r>
          </a:p>
        </p:txBody>
      </p:sp>
      <p:sp>
        <p:nvSpPr>
          <p:cNvPr id="11" name="Rectangle 20"/>
          <p:cNvSpPr>
            <a:spLocks noChangeArrowheads="1"/>
          </p:cNvSpPr>
          <p:nvPr/>
        </p:nvSpPr>
        <p:spPr bwMode="auto">
          <a:xfrm>
            <a:off x="2598303" y="4967127"/>
            <a:ext cx="1944216" cy="486626"/>
          </a:xfrm>
          <a:prstGeom prst="rect">
            <a:avLst/>
          </a:prstGeom>
          <a:solidFill>
            <a:srgbClr val="00B050"/>
          </a:solidFill>
          <a:ln w="9525">
            <a:solidFill>
              <a:srgbClr val="111111"/>
            </a:solidFill>
            <a:miter lim="800000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zh-CN" altLang="en-US" b="1" kern="0" dirty="0">
                <a:solidFill>
                  <a:srgbClr val="FFFF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政府相关部门</a:t>
            </a:r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7968208" y="2828397"/>
            <a:ext cx="1728192" cy="486626"/>
          </a:xfrm>
          <a:prstGeom prst="rect">
            <a:avLst/>
          </a:prstGeom>
          <a:solidFill>
            <a:srgbClr val="4F81BD"/>
          </a:solidFill>
          <a:ln w="9525">
            <a:solidFill>
              <a:srgbClr val="111111"/>
            </a:solidFill>
            <a:miter lim="800000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zh-CN" altLang="en-US" b="1" kern="0" dirty="0">
                <a:solidFill>
                  <a:srgbClr val="FFFF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教学（教师）</a:t>
            </a:r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7968208" y="3522013"/>
            <a:ext cx="1728192" cy="486626"/>
          </a:xfrm>
          <a:prstGeom prst="rect">
            <a:avLst/>
          </a:prstGeom>
          <a:solidFill>
            <a:srgbClr val="4F81BD"/>
          </a:solidFill>
          <a:ln w="9525">
            <a:solidFill>
              <a:srgbClr val="111111"/>
            </a:solidFill>
            <a:miter lim="800000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zh-CN" altLang="en-US" b="1" kern="0" dirty="0">
                <a:solidFill>
                  <a:srgbClr val="FFFF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学习（学生）</a:t>
            </a:r>
          </a:p>
        </p:txBody>
      </p:sp>
      <p:sp>
        <p:nvSpPr>
          <p:cNvPr id="14" name="Rectangle 20"/>
          <p:cNvSpPr>
            <a:spLocks noChangeArrowheads="1"/>
          </p:cNvSpPr>
          <p:nvPr/>
        </p:nvSpPr>
        <p:spPr bwMode="auto">
          <a:xfrm>
            <a:off x="7999658" y="4166510"/>
            <a:ext cx="1728192" cy="486626"/>
          </a:xfrm>
          <a:prstGeom prst="rect">
            <a:avLst/>
          </a:prstGeom>
          <a:solidFill>
            <a:srgbClr val="4F81BD"/>
          </a:solidFill>
          <a:ln w="9525">
            <a:solidFill>
              <a:srgbClr val="111111"/>
            </a:solidFill>
            <a:miter lim="800000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zh-CN" altLang="en-US" b="1" kern="0" dirty="0">
                <a:solidFill>
                  <a:srgbClr val="FFFF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管理（服务）</a:t>
            </a:r>
          </a:p>
        </p:txBody>
      </p:sp>
      <p:sp>
        <p:nvSpPr>
          <p:cNvPr id="17" name="AutoShape 35"/>
          <p:cNvSpPr>
            <a:spLocks noChangeArrowheads="1"/>
          </p:cNvSpPr>
          <p:nvPr/>
        </p:nvSpPr>
        <p:spPr bwMode="gray">
          <a:xfrm>
            <a:off x="4583832" y="2717527"/>
            <a:ext cx="864096" cy="2000250"/>
          </a:xfrm>
          <a:prstGeom prst="rightArrow">
            <a:avLst>
              <a:gd name="adj1" fmla="val 67750"/>
              <a:gd name="adj2" fmla="val 66167"/>
            </a:avLst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zh-CN" altLang="en-US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  <a:hlinkClick r:id="rId4" action="ppaction://hlinkpres?slideindex=1&amp;slidetitle="/>
              </a:rPr>
              <a:t>反馈</a:t>
            </a:r>
            <a:endParaRPr lang="en-US" altLang="zh-CN" dirty="0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预警</a:t>
            </a:r>
          </a:p>
        </p:txBody>
      </p:sp>
      <p:sp>
        <p:nvSpPr>
          <p:cNvPr id="18" name="AutoShape 36"/>
          <p:cNvSpPr>
            <a:spLocks noChangeArrowheads="1"/>
          </p:cNvSpPr>
          <p:nvPr/>
        </p:nvSpPr>
        <p:spPr bwMode="gray">
          <a:xfrm rot="10800000">
            <a:off x="6966459" y="2717527"/>
            <a:ext cx="929741" cy="2000250"/>
          </a:xfrm>
          <a:prstGeom prst="rightArrow">
            <a:avLst>
              <a:gd name="adj1" fmla="val 67750"/>
              <a:gd name="adj2" fmla="val 66167"/>
            </a:avLst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lIns="0" rIns="0" anchor="ctr"/>
          <a:lstStyle/>
          <a:p>
            <a:r>
              <a:rPr lang="zh-CN" altLang="en-US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改进</a:t>
            </a:r>
            <a:endParaRPr lang="en-US" altLang="zh-CN" dirty="0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提高</a:t>
            </a:r>
            <a:endParaRPr lang="en-US" altLang="zh-CN" dirty="0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lang="zh-CN" altLang="en-US" dirty="0"/>
          </a:p>
        </p:txBody>
      </p:sp>
      <p:pic>
        <p:nvPicPr>
          <p:cNvPr id="19" name="Picture 49" descr="未标题-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7929" y="2828397"/>
            <a:ext cx="1518531" cy="1725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AutoShape 30"/>
          <p:cNvSpPr>
            <a:spLocks noChangeArrowheads="1"/>
          </p:cNvSpPr>
          <p:nvPr/>
        </p:nvSpPr>
        <p:spPr bwMode="gray">
          <a:xfrm rot="16200000">
            <a:off x="848791" y="3366368"/>
            <a:ext cx="2439988" cy="709613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F3F3F3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FFFFFF"/>
            </a:solidFill>
            <a:round/>
          </a:ln>
          <a:effectLst>
            <a:outerShdw dist="107763" dir="13500000" algn="ctr" rotWithShape="0">
              <a:srgbClr val="000000">
                <a:alpha val="50000"/>
              </a:srgbClr>
            </a:outerShdw>
          </a:effectLst>
        </p:spPr>
        <p:txBody>
          <a:bodyPr vert="eaVert" wrap="none" anchor="ctr"/>
          <a:lstStyle/>
          <a:p>
            <a:pPr>
              <a:defRPr/>
            </a:pP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782280" y="2964730"/>
            <a:ext cx="553998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000000"/>
                </a:solidFill>
              </a:rPr>
              <a:t>五方监控　</a:t>
            </a:r>
          </a:p>
        </p:txBody>
      </p:sp>
      <p:sp>
        <p:nvSpPr>
          <p:cNvPr id="22" name="AutoShape 30"/>
          <p:cNvSpPr>
            <a:spLocks noChangeArrowheads="1"/>
          </p:cNvSpPr>
          <p:nvPr/>
        </p:nvSpPr>
        <p:spPr bwMode="gray">
          <a:xfrm rot="16200000">
            <a:off x="8975229" y="3421769"/>
            <a:ext cx="2439988" cy="709613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F3F3F3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FFFFFF"/>
            </a:solidFill>
            <a:round/>
          </a:ln>
          <a:effectLst>
            <a:outerShdw dist="107763" dir="13500000" algn="ctr" rotWithShape="0">
              <a:srgbClr val="000000">
                <a:alpha val="50000"/>
              </a:srgbClr>
            </a:outerShdw>
          </a:effectLst>
        </p:spPr>
        <p:txBody>
          <a:bodyPr vert="eaVert" wrap="none" anchor="ctr"/>
          <a:lstStyle/>
          <a:p>
            <a:pPr>
              <a:defRPr/>
            </a:pP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9908718" y="3020131"/>
            <a:ext cx="553998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000000"/>
                </a:solidFill>
              </a:rPr>
              <a:t>五方监控　</a:t>
            </a:r>
          </a:p>
        </p:txBody>
      </p:sp>
    </p:spTree>
    <p:extLst>
      <p:ext uri="{BB962C8B-B14F-4D97-AF65-F5344CB8AC3E}">
        <p14:creationId xmlns:p14="http://schemas.microsoft.com/office/powerpoint/2010/main" val="223707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0" grpId="0" animBg="1"/>
      <p:bldP spid="2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6456040" y="188640"/>
            <a:ext cx="41044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5A14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4.7   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据平台建设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 flipV="1">
            <a:off x="6023992" y="692696"/>
            <a:ext cx="4644008" cy="45720"/>
          </a:xfrm>
          <a:prstGeom prst="rect">
            <a:avLst/>
          </a:prstGeom>
          <a:solidFill>
            <a:srgbClr val="7030A0">
              <a:alpha val="89803"/>
            </a:srgbClr>
          </a:solidFill>
          <a:ln>
            <a:noFill/>
          </a:ln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41387" y="713868"/>
            <a:ext cx="8965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一、学校数据平台建设总体架构</a:t>
            </a:r>
            <a:endParaRPr lang="zh-CN" altLang="en-US" sz="3200" b="1" dirty="0">
              <a:solidFill>
                <a:srgbClr val="CC0099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6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287" y="1285570"/>
            <a:ext cx="9096375" cy="549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222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6456040" y="188640"/>
            <a:ext cx="41044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5A14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4.7   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据平台建设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 flipV="1">
            <a:off x="6023992" y="692696"/>
            <a:ext cx="4644008" cy="45720"/>
          </a:xfrm>
          <a:prstGeom prst="rect">
            <a:avLst/>
          </a:prstGeom>
          <a:solidFill>
            <a:srgbClr val="7030A0">
              <a:alpha val="89803"/>
            </a:srgbClr>
          </a:solidFill>
          <a:ln>
            <a:noFill/>
          </a:ln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0369" y="1484785"/>
            <a:ext cx="8775044" cy="484231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541387" y="713868"/>
            <a:ext cx="8965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一、学校数据平台建设总体架构</a:t>
            </a:r>
            <a:endParaRPr lang="zh-CN" altLang="en-US" sz="3200" b="1" dirty="0">
              <a:solidFill>
                <a:srgbClr val="CC0099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7876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6456040" y="188640"/>
            <a:ext cx="41044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5A14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4.7   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据平台建设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 flipV="1">
            <a:off x="6023992" y="790991"/>
            <a:ext cx="4644008" cy="45720"/>
          </a:xfrm>
          <a:prstGeom prst="rect">
            <a:avLst/>
          </a:prstGeom>
          <a:solidFill>
            <a:srgbClr val="7030A0">
              <a:alpha val="89803"/>
            </a:srgbClr>
          </a:solidFill>
          <a:ln>
            <a:noFill/>
          </a:ln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95286" y="1021659"/>
            <a:ext cx="89652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一、建立硬件系统和中心机房</a:t>
            </a:r>
            <a:endParaRPr lang="en-US" altLang="zh-CN" sz="3200" b="1" dirty="0">
              <a:solidFill>
                <a:srgbClr val="CC0099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二、建设数据平台，能够采集数据</a:t>
            </a:r>
            <a:endParaRPr lang="en-US" altLang="zh-CN" sz="3200" b="1" dirty="0">
              <a:solidFill>
                <a:srgbClr val="CC0099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lang="zh-CN" altLang="en-US" sz="3200" b="1" dirty="0">
              <a:solidFill>
                <a:srgbClr val="CC0099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0369" y="2222645"/>
            <a:ext cx="8775044" cy="41044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5057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6456040" y="188640"/>
            <a:ext cx="41044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5A14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4.7   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据平台建设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 flipV="1">
            <a:off x="6023992" y="790991"/>
            <a:ext cx="4644008" cy="45720"/>
          </a:xfrm>
          <a:prstGeom prst="rect">
            <a:avLst/>
          </a:prstGeom>
          <a:solidFill>
            <a:srgbClr val="7030A0">
              <a:alpha val="89803"/>
            </a:srgbClr>
          </a:solidFill>
          <a:ln>
            <a:noFill/>
          </a:ln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95286" y="1021660"/>
            <a:ext cx="8965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三、实现不同角色的应</a:t>
            </a:r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用</a:t>
            </a:r>
            <a:endParaRPr lang="zh-CN" altLang="en-US" sz="3200" b="1" dirty="0">
              <a:solidFill>
                <a:srgbClr val="CC0099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6" name="Freeform 3"/>
          <p:cNvSpPr/>
          <p:nvPr/>
        </p:nvSpPr>
        <p:spPr>
          <a:xfrm>
            <a:off x="2403031" y="2869550"/>
            <a:ext cx="1799145" cy="1397539"/>
          </a:xfrm>
          <a:custGeom>
            <a:avLst/>
            <a:gdLst>
              <a:gd name="connsiteX0" fmla="*/ 1571434 w 1799145"/>
              <a:gd name="connsiteY0" fmla="*/ 459629 h 1397539"/>
              <a:gd name="connsiteX1" fmla="*/ 1672653 w 1799145"/>
              <a:gd name="connsiteY1" fmla="*/ 368188 h 1397539"/>
              <a:gd name="connsiteX2" fmla="*/ 1740090 w 1799145"/>
              <a:gd name="connsiteY2" fmla="*/ 333136 h 1397539"/>
              <a:gd name="connsiteX3" fmla="*/ 1799145 w 1799145"/>
              <a:gd name="connsiteY3" fmla="*/ 354218 h 1397539"/>
              <a:gd name="connsiteX4" fmla="*/ 1571434 w 1799145"/>
              <a:gd name="connsiteY4" fmla="*/ 164353 h 1397539"/>
              <a:gd name="connsiteX5" fmla="*/ 1596834 w 1799145"/>
              <a:gd name="connsiteY5" fmla="*/ 213502 h 1397539"/>
              <a:gd name="connsiteX6" fmla="*/ 1546161 w 1799145"/>
              <a:gd name="connsiteY6" fmla="*/ 290846 h 1397539"/>
              <a:gd name="connsiteX7" fmla="*/ 1445069 w 1799145"/>
              <a:gd name="connsiteY7" fmla="*/ 382285 h 1397539"/>
              <a:gd name="connsiteX8" fmla="*/ 1402905 w 1799145"/>
              <a:gd name="connsiteY8" fmla="*/ 389397 h 1397539"/>
              <a:gd name="connsiteX9" fmla="*/ 1360741 w 1799145"/>
              <a:gd name="connsiteY9" fmla="*/ 382285 h 1397539"/>
              <a:gd name="connsiteX10" fmla="*/ 922210 w 1799145"/>
              <a:gd name="connsiteY10" fmla="*/ 30749 h 1397539"/>
              <a:gd name="connsiteX11" fmla="*/ 719899 w 1799145"/>
              <a:gd name="connsiteY11" fmla="*/ 37734 h 1397539"/>
              <a:gd name="connsiteX12" fmla="*/ 36893 w 1799145"/>
              <a:gd name="connsiteY12" fmla="*/ 628411 h 1397539"/>
              <a:gd name="connsiteX13" fmla="*/ 45326 w 1799145"/>
              <a:gd name="connsiteY13" fmla="*/ 797194 h 1397539"/>
              <a:gd name="connsiteX14" fmla="*/ 753554 w 1799145"/>
              <a:gd name="connsiteY14" fmla="*/ 1366790 h 1397539"/>
              <a:gd name="connsiteX15" fmla="*/ 955992 w 1799145"/>
              <a:gd name="connsiteY15" fmla="*/ 1359804 h 1397539"/>
              <a:gd name="connsiteX16" fmla="*/ 1638998 w 1799145"/>
              <a:gd name="connsiteY16" fmla="*/ 769128 h 1397539"/>
              <a:gd name="connsiteX17" fmla="*/ 1630489 w 1799145"/>
              <a:gd name="connsiteY17" fmla="*/ 600344 h 1397539"/>
              <a:gd name="connsiteX18" fmla="*/ 1554670 w 1799145"/>
              <a:gd name="connsiteY18" fmla="*/ 536972 h 1397539"/>
              <a:gd name="connsiteX19" fmla="*/ 1546161 w 1799145"/>
              <a:gd name="connsiteY19" fmla="*/ 508904 h 1397539"/>
              <a:gd name="connsiteX20" fmla="*/ 1571434 w 1799145"/>
              <a:gd name="connsiteY20" fmla="*/ 459629 h 139753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</a:cxnLst>
            <a:rect l="l" t="t" r="r" b="b"/>
            <a:pathLst>
              <a:path w="1799145" h="1397539">
                <a:moveTo>
                  <a:pt x="1571434" y="459629"/>
                </a:moveTo>
                <a:cubicBezTo>
                  <a:pt x="1672653" y="368188"/>
                  <a:pt x="1672653" y="368188"/>
                  <a:pt x="1672653" y="368188"/>
                </a:cubicBezTo>
                <a:cubicBezTo>
                  <a:pt x="1681162" y="361203"/>
                  <a:pt x="1723199" y="333136"/>
                  <a:pt x="1740090" y="333136"/>
                </a:cubicBezTo>
                <a:cubicBezTo>
                  <a:pt x="1765363" y="333136"/>
                  <a:pt x="1790763" y="340121"/>
                  <a:pt x="1799145" y="354218"/>
                </a:cubicBezTo>
                <a:cubicBezTo>
                  <a:pt x="1571434" y="164353"/>
                  <a:pt x="1571434" y="164353"/>
                  <a:pt x="1571434" y="164353"/>
                </a:cubicBezTo>
                <a:cubicBezTo>
                  <a:pt x="1588325" y="178323"/>
                  <a:pt x="1596834" y="199532"/>
                  <a:pt x="1596834" y="213502"/>
                </a:cubicBezTo>
                <a:cubicBezTo>
                  <a:pt x="1605216" y="234584"/>
                  <a:pt x="1563052" y="276875"/>
                  <a:pt x="1546161" y="290846"/>
                </a:cubicBezTo>
                <a:cubicBezTo>
                  <a:pt x="1445069" y="382285"/>
                  <a:pt x="1445069" y="382285"/>
                  <a:pt x="1445069" y="382285"/>
                </a:cubicBezTo>
                <a:cubicBezTo>
                  <a:pt x="1436560" y="389397"/>
                  <a:pt x="1419669" y="389397"/>
                  <a:pt x="1402905" y="389397"/>
                </a:cubicBezTo>
                <a:cubicBezTo>
                  <a:pt x="1386014" y="389397"/>
                  <a:pt x="1369123" y="389397"/>
                  <a:pt x="1360741" y="382285"/>
                </a:cubicBezTo>
                <a:cubicBezTo>
                  <a:pt x="922210" y="30749"/>
                  <a:pt x="922210" y="30749"/>
                  <a:pt x="922210" y="30749"/>
                </a:cubicBezTo>
                <a:cubicBezTo>
                  <a:pt x="863155" y="-11414"/>
                  <a:pt x="770445" y="-11414"/>
                  <a:pt x="719899" y="37734"/>
                </a:cubicBezTo>
                <a:cubicBezTo>
                  <a:pt x="36893" y="628411"/>
                  <a:pt x="36893" y="628411"/>
                  <a:pt x="36893" y="628411"/>
                </a:cubicBezTo>
                <a:cubicBezTo>
                  <a:pt x="-13703" y="677687"/>
                  <a:pt x="-13703" y="755030"/>
                  <a:pt x="45326" y="797194"/>
                </a:cubicBezTo>
                <a:cubicBezTo>
                  <a:pt x="753554" y="1366790"/>
                  <a:pt x="753554" y="1366790"/>
                  <a:pt x="753554" y="1366790"/>
                </a:cubicBezTo>
                <a:cubicBezTo>
                  <a:pt x="812609" y="1408954"/>
                  <a:pt x="905319" y="1408954"/>
                  <a:pt x="955992" y="1359804"/>
                </a:cubicBezTo>
                <a:cubicBezTo>
                  <a:pt x="1638998" y="769128"/>
                  <a:pt x="1638998" y="769128"/>
                  <a:pt x="1638998" y="769128"/>
                </a:cubicBezTo>
                <a:cubicBezTo>
                  <a:pt x="1689544" y="719851"/>
                  <a:pt x="1689544" y="642509"/>
                  <a:pt x="1630489" y="600344"/>
                </a:cubicBezTo>
                <a:cubicBezTo>
                  <a:pt x="1554670" y="536972"/>
                  <a:pt x="1554670" y="536972"/>
                  <a:pt x="1554670" y="536972"/>
                </a:cubicBezTo>
                <a:cubicBezTo>
                  <a:pt x="1546161" y="529986"/>
                  <a:pt x="1546161" y="515890"/>
                  <a:pt x="1546161" y="508904"/>
                </a:cubicBezTo>
                <a:cubicBezTo>
                  <a:pt x="1546161" y="487822"/>
                  <a:pt x="1554670" y="466741"/>
                  <a:pt x="1571434" y="459629"/>
                </a:cubicBezTo>
              </a:path>
            </a:pathLst>
          </a:custGeom>
          <a:solidFill>
            <a:srgbClr val="4A1A25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Freeform 3"/>
          <p:cNvSpPr/>
          <p:nvPr/>
        </p:nvSpPr>
        <p:spPr>
          <a:xfrm>
            <a:off x="2624290" y="2949320"/>
            <a:ext cx="1237907" cy="1237900"/>
          </a:xfrm>
          <a:custGeom>
            <a:avLst/>
            <a:gdLst>
              <a:gd name="connsiteX0" fmla="*/ 577761 w 1237907"/>
              <a:gd name="connsiteY0" fmla="*/ 42672 h 1237900"/>
              <a:gd name="connsiteX1" fmla="*/ 783628 w 1237907"/>
              <a:gd name="connsiteY1" fmla="*/ 42672 h 1237900"/>
              <a:gd name="connsiteX2" fmla="*/ 1195235 w 1237907"/>
              <a:gd name="connsiteY2" fmla="*/ 454279 h 1237900"/>
              <a:gd name="connsiteX3" fmla="*/ 1195235 w 1237907"/>
              <a:gd name="connsiteY3" fmla="*/ 660145 h 1237900"/>
              <a:gd name="connsiteX4" fmla="*/ 660057 w 1237907"/>
              <a:gd name="connsiteY4" fmla="*/ 1195324 h 1237900"/>
              <a:gd name="connsiteX5" fmla="*/ 454317 w 1237907"/>
              <a:gd name="connsiteY5" fmla="*/ 1195324 h 1237900"/>
              <a:gd name="connsiteX6" fmla="*/ 42633 w 1237907"/>
              <a:gd name="connsiteY6" fmla="*/ 783589 h 1237900"/>
              <a:gd name="connsiteX7" fmla="*/ 42633 w 1237907"/>
              <a:gd name="connsiteY7" fmla="*/ 577850 h 1237900"/>
              <a:gd name="connsiteX8" fmla="*/ 577761 w 1237907"/>
              <a:gd name="connsiteY8" fmla="*/ 42672 h 12379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</a:cxnLst>
            <a:rect l="l" t="t" r="r" b="b"/>
            <a:pathLst>
              <a:path w="1237907" h="1237900">
                <a:moveTo>
                  <a:pt x="577761" y="42672"/>
                </a:moveTo>
                <a:cubicBezTo>
                  <a:pt x="634657" y="-14223"/>
                  <a:pt x="726732" y="-14223"/>
                  <a:pt x="783628" y="42672"/>
                </a:cubicBezTo>
                <a:lnTo>
                  <a:pt x="1195235" y="454279"/>
                </a:lnTo>
                <a:cubicBezTo>
                  <a:pt x="1252131" y="511175"/>
                  <a:pt x="1252131" y="603250"/>
                  <a:pt x="1195235" y="660145"/>
                </a:cubicBezTo>
                <a:lnTo>
                  <a:pt x="660057" y="1195324"/>
                </a:lnTo>
                <a:cubicBezTo>
                  <a:pt x="603288" y="1252093"/>
                  <a:pt x="511086" y="1252093"/>
                  <a:pt x="454317" y="1195324"/>
                </a:cubicBezTo>
                <a:lnTo>
                  <a:pt x="42633" y="783589"/>
                </a:lnTo>
                <a:cubicBezTo>
                  <a:pt x="-14211" y="726820"/>
                  <a:pt x="-14211" y="634619"/>
                  <a:pt x="42633" y="577850"/>
                </a:cubicBezTo>
                <a:lnTo>
                  <a:pt x="577761" y="42672"/>
                </a:lnTo>
              </a:path>
            </a:pathLst>
          </a:custGeom>
          <a:solidFill>
            <a:srgbClr val="FFFFFF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8" name="Freeform 3"/>
          <p:cNvSpPr/>
          <p:nvPr/>
        </p:nvSpPr>
        <p:spPr>
          <a:xfrm>
            <a:off x="3354198" y="3462146"/>
            <a:ext cx="119237" cy="87630"/>
          </a:xfrm>
          <a:custGeom>
            <a:avLst/>
            <a:gdLst>
              <a:gd name="connsiteX0" fmla="*/ 116967 w 119237"/>
              <a:gd name="connsiteY0" fmla="*/ 52578 h 87630"/>
              <a:gd name="connsiteX1" fmla="*/ 78867 w 119237"/>
              <a:gd name="connsiteY1" fmla="*/ 0 h 87630"/>
              <a:gd name="connsiteX2" fmla="*/ 0 w 119237"/>
              <a:gd name="connsiteY2" fmla="*/ 0 h 87630"/>
              <a:gd name="connsiteX3" fmla="*/ 49910 w 119237"/>
              <a:gd name="connsiteY3" fmla="*/ 71120 h 87630"/>
              <a:gd name="connsiteX4" fmla="*/ 49910 w 119237"/>
              <a:gd name="connsiteY4" fmla="*/ 87630 h 87630"/>
              <a:gd name="connsiteX5" fmla="*/ 95885 w 119237"/>
              <a:gd name="connsiteY5" fmla="*/ 87630 h 87630"/>
              <a:gd name="connsiteX6" fmla="*/ 116967 w 119237"/>
              <a:gd name="connsiteY6" fmla="*/ 52578 h 8763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</a:cxnLst>
            <a:rect l="l" t="t" r="r" b="b"/>
            <a:pathLst>
              <a:path w="119237" h="87630">
                <a:moveTo>
                  <a:pt x="116967" y="52578"/>
                </a:moveTo>
                <a:cubicBezTo>
                  <a:pt x="78867" y="0"/>
                  <a:pt x="78867" y="0"/>
                  <a:pt x="78867" y="0"/>
                </a:cubicBezTo>
                <a:cubicBezTo>
                  <a:pt x="0" y="0"/>
                  <a:pt x="0" y="0"/>
                  <a:pt x="0" y="0"/>
                </a:cubicBezTo>
                <a:cubicBezTo>
                  <a:pt x="27558" y="15367"/>
                  <a:pt x="49910" y="37211"/>
                  <a:pt x="49910" y="71120"/>
                </a:cubicBezTo>
                <a:cubicBezTo>
                  <a:pt x="49910" y="76581"/>
                  <a:pt x="49910" y="83185"/>
                  <a:pt x="49910" y="87630"/>
                </a:cubicBezTo>
                <a:cubicBezTo>
                  <a:pt x="69595" y="87630"/>
                  <a:pt x="86741" y="87630"/>
                  <a:pt x="95885" y="87630"/>
                </a:cubicBezTo>
                <a:cubicBezTo>
                  <a:pt x="130048" y="87630"/>
                  <a:pt x="116967" y="52578"/>
                  <a:pt x="116967" y="52578"/>
                </a:cubicBezTo>
              </a:path>
            </a:pathLst>
          </a:custGeom>
          <a:solidFill>
            <a:srgbClr val="FFB400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9" name="Freeform 3"/>
          <p:cNvSpPr/>
          <p:nvPr/>
        </p:nvSpPr>
        <p:spPr>
          <a:xfrm>
            <a:off x="3176778" y="3312541"/>
            <a:ext cx="136779" cy="131953"/>
          </a:xfrm>
          <a:custGeom>
            <a:avLst/>
            <a:gdLst>
              <a:gd name="connsiteX0" fmla="*/ 68326 w 136779"/>
              <a:gd name="connsiteY0" fmla="*/ 0 h 131953"/>
              <a:gd name="connsiteX1" fmla="*/ 0 w 136779"/>
              <a:gd name="connsiteY1" fmla="*/ 65405 h 131953"/>
              <a:gd name="connsiteX2" fmla="*/ 40767 w 136779"/>
              <a:gd name="connsiteY2" fmla="*/ 126492 h 131953"/>
              <a:gd name="connsiteX3" fmla="*/ 40767 w 136779"/>
              <a:gd name="connsiteY3" fmla="*/ 126492 h 131953"/>
              <a:gd name="connsiteX4" fmla="*/ 68326 w 136779"/>
              <a:gd name="connsiteY4" fmla="*/ 131953 h 131953"/>
              <a:gd name="connsiteX5" fmla="*/ 96011 w 136779"/>
              <a:gd name="connsiteY5" fmla="*/ 126492 h 131953"/>
              <a:gd name="connsiteX6" fmla="*/ 97282 w 136779"/>
              <a:gd name="connsiteY6" fmla="*/ 125476 h 131953"/>
              <a:gd name="connsiteX7" fmla="*/ 136779 w 136779"/>
              <a:gd name="connsiteY7" fmla="*/ 65405 h 131953"/>
              <a:gd name="connsiteX8" fmla="*/ 68326 w 136779"/>
              <a:gd name="connsiteY8" fmla="*/ 0 h 13195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</a:cxnLst>
            <a:rect l="l" t="t" r="r" b="b"/>
            <a:pathLst>
              <a:path w="136779" h="131953">
                <a:moveTo>
                  <a:pt x="68326" y="0"/>
                </a:moveTo>
                <a:cubicBezTo>
                  <a:pt x="30226" y="0"/>
                  <a:pt x="0" y="29464"/>
                  <a:pt x="0" y="65405"/>
                </a:cubicBezTo>
                <a:cubicBezTo>
                  <a:pt x="0" y="92710"/>
                  <a:pt x="17145" y="115697"/>
                  <a:pt x="40767" y="126492"/>
                </a:cubicBezTo>
                <a:cubicBezTo>
                  <a:pt x="40767" y="126492"/>
                  <a:pt x="40767" y="126492"/>
                  <a:pt x="40767" y="126492"/>
                </a:cubicBezTo>
                <a:cubicBezTo>
                  <a:pt x="49911" y="129794"/>
                  <a:pt x="59182" y="131953"/>
                  <a:pt x="68326" y="131953"/>
                </a:cubicBezTo>
                <a:cubicBezTo>
                  <a:pt x="77597" y="131953"/>
                  <a:pt x="86741" y="129794"/>
                  <a:pt x="96011" y="126492"/>
                </a:cubicBezTo>
                <a:cubicBezTo>
                  <a:pt x="96011" y="126492"/>
                  <a:pt x="97282" y="125476"/>
                  <a:pt x="97282" y="125476"/>
                </a:cubicBezTo>
                <a:cubicBezTo>
                  <a:pt x="121030" y="114554"/>
                  <a:pt x="136779" y="91567"/>
                  <a:pt x="136779" y="65405"/>
                </a:cubicBezTo>
                <a:cubicBezTo>
                  <a:pt x="136779" y="29464"/>
                  <a:pt x="106552" y="0"/>
                  <a:pt x="68326" y="0"/>
                </a:cubicBezTo>
              </a:path>
            </a:pathLst>
          </a:custGeom>
          <a:solidFill>
            <a:srgbClr val="FFB400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0" name="Freeform 3"/>
          <p:cNvSpPr/>
          <p:nvPr/>
        </p:nvSpPr>
        <p:spPr>
          <a:xfrm>
            <a:off x="3112261" y="3456560"/>
            <a:ext cx="270764" cy="202945"/>
          </a:xfrm>
          <a:custGeom>
            <a:avLst/>
            <a:gdLst>
              <a:gd name="connsiteX0" fmla="*/ 197230 w 270764"/>
              <a:gd name="connsiteY0" fmla="*/ 5460 h 202945"/>
              <a:gd name="connsiteX1" fmla="*/ 176148 w 270764"/>
              <a:gd name="connsiteY1" fmla="*/ 0 h 202945"/>
              <a:gd name="connsiteX2" fmla="*/ 176148 w 270764"/>
              <a:gd name="connsiteY2" fmla="*/ 0 h 202945"/>
              <a:gd name="connsiteX3" fmla="*/ 157733 w 270764"/>
              <a:gd name="connsiteY3" fmla="*/ 5460 h 202945"/>
              <a:gd name="connsiteX4" fmla="*/ 135382 w 270764"/>
              <a:gd name="connsiteY4" fmla="*/ 13207 h 202945"/>
              <a:gd name="connsiteX5" fmla="*/ 114427 w 270764"/>
              <a:gd name="connsiteY5" fmla="*/ 5460 h 202945"/>
              <a:gd name="connsiteX6" fmla="*/ 96011 w 270764"/>
              <a:gd name="connsiteY6" fmla="*/ 0 h 202945"/>
              <a:gd name="connsiteX7" fmla="*/ 74930 w 270764"/>
              <a:gd name="connsiteY7" fmla="*/ 5460 h 202945"/>
              <a:gd name="connsiteX8" fmla="*/ 0 w 270764"/>
              <a:gd name="connsiteY8" fmla="*/ 80136 h 202945"/>
              <a:gd name="connsiteX9" fmla="*/ 0 w 270764"/>
              <a:gd name="connsiteY9" fmla="*/ 93344 h 202945"/>
              <a:gd name="connsiteX10" fmla="*/ 0 w 270764"/>
              <a:gd name="connsiteY10" fmla="*/ 165734 h 202945"/>
              <a:gd name="connsiteX11" fmla="*/ 123570 w 270764"/>
              <a:gd name="connsiteY11" fmla="*/ 202945 h 202945"/>
              <a:gd name="connsiteX12" fmla="*/ 148589 w 270764"/>
              <a:gd name="connsiteY12" fmla="*/ 202945 h 202945"/>
              <a:gd name="connsiteX13" fmla="*/ 270764 w 270764"/>
              <a:gd name="connsiteY13" fmla="*/ 165734 h 202945"/>
              <a:gd name="connsiteX14" fmla="*/ 270764 w 270764"/>
              <a:gd name="connsiteY14" fmla="*/ 93344 h 202945"/>
              <a:gd name="connsiteX15" fmla="*/ 270764 w 270764"/>
              <a:gd name="connsiteY15" fmla="*/ 80136 h 202945"/>
              <a:gd name="connsiteX16" fmla="*/ 197230 w 270764"/>
              <a:gd name="connsiteY16" fmla="*/ 5460 h 20294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</a:cxnLst>
            <a:rect l="l" t="t" r="r" b="b"/>
            <a:pathLst>
              <a:path w="270764" h="202945">
                <a:moveTo>
                  <a:pt x="197230" y="5460"/>
                </a:moveTo>
                <a:cubicBezTo>
                  <a:pt x="189357" y="3301"/>
                  <a:pt x="182752" y="2285"/>
                  <a:pt x="176148" y="0"/>
                </a:cubicBezTo>
                <a:cubicBezTo>
                  <a:pt x="176148" y="0"/>
                  <a:pt x="176148" y="0"/>
                  <a:pt x="176148" y="0"/>
                </a:cubicBezTo>
                <a:cubicBezTo>
                  <a:pt x="157733" y="5460"/>
                  <a:pt x="157733" y="5460"/>
                  <a:pt x="157733" y="5460"/>
                </a:cubicBezTo>
                <a:cubicBezTo>
                  <a:pt x="135382" y="13207"/>
                  <a:pt x="135382" y="13207"/>
                  <a:pt x="135382" y="13207"/>
                </a:cubicBezTo>
                <a:cubicBezTo>
                  <a:pt x="114427" y="5460"/>
                  <a:pt x="114427" y="5460"/>
                  <a:pt x="114427" y="5460"/>
                </a:cubicBezTo>
                <a:cubicBezTo>
                  <a:pt x="96011" y="0"/>
                  <a:pt x="96011" y="0"/>
                  <a:pt x="96011" y="0"/>
                </a:cubicBezTo>
                <a:cubicBezTo>
                  <a:pt x="89408" y="2285"/>
                  <a:pt x="81533" y="3301"/>
                  <a:pt x="74930" y="5460"/>
                </a:cubicBezTo>
                <a:cubicBezTo>
                  <a:pt x="39497" y="16509"/>
                  <a:pt x="0" y="38480"/>
                  <a:pt x="0" y="80136"/>
                </a:cubicBezTo>
                <a:cubicBezTo>
                  <a:pt x="0" y="84454"/>
                  <a:pt x="0" y="88900"/>
                  <a:pt x="0" y="93344"/>
                </a:cubicBezTo>
                <a:cubicBezTo>
                  <a:pt x="0" y="154685"/>
                  <a:pt x="0" y="165734"/>
                  <a:pt x="0" y="165734"/>
                </a:cubicBezTo>
                <a:cubicBezTo>
                  <a:pt x="0" y="165734"/>
                  <a:pt x="3937" y="202945"/>
                  <a:pt x="123570" y="202945"/>
                </a:cubicBezTo>
                <a:cubicBezTo>
                  <a:pt x="148589" y="202945"/>
                  <a:pt x="148589" y="202945"/>
                  <a:pt x="148589" y="202945"/>
                </a:cubicBezTo>
                <a:cubicBezTo>
                  <a:pt x="268223" y="202945"/>
                  <a:pt x="270764" y="165734"/>
                  <a:pt x="270764" y="165734"/>
                </a:cubicBezTo>
                <a:cubicBezTo>
                  <a:pt x="270764" y="165734"/>
                  <a:pt x="270764" y="154685"/>
                  <a:pt x="270764" y="93344"/>
                </a:cubicBezTo>
                <a:cubicBezTo>
                  <a:pt x="270764" y="88900"/>
                  <a:pt x="270764" y="84454"/>
                  <a:pt x="270764" y="80136"/>
                </a:cubicBezTo>
                <a:cubicBezTo>
                  <a:pt x="270764" y="38480"/>
                  <a:pt x="231394" y="16509"/>
                  <a:pt x="197230" y="5460"/>
                </a:cubicBezTo>
              </a:path>
            </a:pathLst>
          </a:custGeom>
          <a:solidFill>
            <a:srgbClr val="FFB400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1" name="Freeform 3"/>
          <p:cNvSpPr/>
          <p:nvPr/>
        </p:nvSpPr>
        <p:spPr>
          <a:xfrm>
            <a:off x="3024633" y="3462146"/>
            <a:ext cx="117601" cy="87630"/>
          </a:xfrm>
          <a:custGeom>
            <a:avLst/>
            <a:gdLst>
              <a:gd name="connsiteX0" fmla="*/ 117601 w 117601"/>
              <a:gd name="connsiteY0" fmla="*/ 0 h 87630"/>
              <a:gd name="connsiteX1" fmla="*/ 40385 w 117601"/>
              <a:gd name="connsiteY1" fmla="*/ 0 h 87630"/>
              <a:gd name="connsiteX2" fmla="*/ 2285 w 117601"/>
              <a:gd name="connsiteY2" fmla="*/ 52578 h 87630"/>
              <a:gd name="connsiteX3" fmla="*/ 23240 w 117601"/>
              <a:gd name="connsiteY3" fmla="*/ 87630 h 87630"/>
              <a:gd name="connsiteX4" fmla="*/ 67817 w 117601"/>
              <a:gd name="connsiteY4" fmla="*/ 87630 h 87630"/>
              <a:gd name="connsiteX5" fmla="*/ 67817 w 117601"/>
              <a:gd name="connsiteY5" fmla="*/ 71120 h 87630"/>
              <a:gd name="connsiteX6" fmla="*/ 117601 w 117601"/>
              <a:gd name="connsiteY6" fmla="*/ 0 h 8763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</a:cxnLst>
            <a:rect l="l" t="t" r="r" b="b"/>
            <a:pathLst>
              <a:path w="117601" h="87630">
                <a:moveTo>
                  <a:pt x="117601" y="0"/>
                </a:moveTo>
                <a:cubicBezTo>
                  <a:pt x="40385" y="0"/>
                  <a:pt x="40385" y="0"/>
                  <a:pt x="40385" y="0"/>
                </a:cubicBezTo>
                <a:cubicBezTo>
                  <a:pt x="2285" y="52578"/>
                  <a:pt x="2285" y="52578"/>
                  <a:pt x="2285" y="52578"/>
                </a:cubicBezTo>
                <a:cubicBezTo>
                  <a:pt x="2285" y="52578"/>
                  <a:pt x="-10795" y="87630"/>
                  <a:pt x="23240" y="87630"/>
                </a:cubicBezTo>
                <a:cubicBezTo>
                  <a:pt x="32511" y="87630"/>
                  <a:pt x="48132" y="87630"/>
                  <a:pt x="67817" y="87630"/>
                </a:cubicBezTo>
                <a:cubicBezTo>
                  <a:pt x="67817" y="83185"/>
                  <a:pt x="67817" y="76581"/>
                  <a:pt x="67817" y="71120"/>
                </a:cubicBezTo>
                <a:cubicBezTo>
                  <a:pt x="67817" y="37211"/>
                  <a:pt x="90169" y="15367"/>
                  <a:pt x="117601" y="0"/>
                </a:cubicBezTo>
              </a:path>
            </a:pathLst>
          </a:custGeom>
          <a:solidFill>
            <a:srgbClr val="FFB400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2" name="Freeform 3"/>
          <p:cNvSpPr/>
          <p:nvPr/>
        </p:nvSpPr>
        <p:spPr>
          <a:xfrm>
            <a:off x="3069971" y="3242056"/>
            <a:ext cx="356488" cy="212725"/>
          </a:xfrm>
          <a:custGeom>
            <a:avLst/>
            <a:gdLst>
              <a:gd name="connsiteX0" fmla="*/ 36829 w 356488"/>
              <a:gd name="connsiteY0" fmla="*/ 212725 h 212725"/>
              <a:gd name="connsiteX1" fmla="*/ 89408 w 356488"/>
              <a:gd name="connsiteY1" fmla="*/ 212725 h 212725"/>
              <a:gd name="connsiteX2" fmla="*/ 110489 w 356488"/>
              <a:gd name="connsiteY2" fmla="*/ 206121 h 212725"/>
              <a:gd name="connsiteX3" fmla="*/ 126237 w 356488"/>
              <a:gd name="connsiteY3" fmla="*/ 200659 h 212725"/>
              <a:gd name="connsiteX4" fmla="*/ 122300 w 356488"/>
              <a:gd name="connsiteY4" fmla="*/ 197358 h 212725"/>
              <a:gd name="connsiteX5" fmla="*/ 55244 w 356488"/>
              <a:gd name="connsiteY5" fmla="*/ 197358 h 212725"/>
              <a:gd name="connsiteX6" fmla="*/ 23748 w 356488"/>
              <a:gd name="connsiteY6" fmla="*/ 171069 h 212725"/>
              <a:gd name="connsiteX7" fmla="*/ 23748 w 356488"/>
              <a:gd name="connsiteY7" fmla="*/ 42798 h 212725"/>
              <a:gd name="connsiteX8" fmla="*/ 55244 w 356488"/>
              <a:gd name="connsiteY8" fmla="*/ 16383 h 212725"/>
              <a:gd name="connsiteX9" fmla="*/ 299846 w 356488"/>
              <a:gd name="connsiteY9" fmla="*/ 16383 h 212725"/>
              <a:gd name="connsiteX10" fmla="*/ 332739 w 356488"/>
              <a:gd name="connsiteY10" fmla="*/ 42798 h 212725"/>
              <a:gd name="connsiteX11" fmla="*/ 332739 w 356488"/>
              <a:gd name="connsiteY11" fmla="*/ 171069 h 212725"/>
              <a:gd name="connsiteX12" fmla="*/ 299846 w 356488"/>
              <a:gd name="connsiteY12" fmla="*/ 197358 h 212725"/>
              <a:gd name="connsiteX13" fmla="*/ 231521 w 356488"/>
              <a:gd name="connsiteY13" fmla="*/ 197358 h 212725"/>
              <a:gd name="connsiteX14" fmla="*/ 227583 w 356488"/>
              <a:gd name="connsiteY14" fmla="*/ 200659 h 212725"/>
              <a:gd name="connsiteX15" fmla="*/ 267080 w 356488"/>
              <a:gd name="connsiteY15" fmla="*/ 212725 h 212725"/>
              <a:gd name="connsiteX16" fmla="*/ 319658 w 356488"/>
              <a:gd name="connsiteY16" fmla="*/ 212725 h 212725"/>
              <a:gd name="connsiteX17" fmla="*/ 356488 w 356488"/>
              <a:gd name="connsiteY17" fmla="*/ 181990 h 212725"/>
              <a:gd name="connsiteX18" fmla="*/ 356488 w 356488"/>
              <a:gd name="connsiteY18" fmla="*/ 31750 h 212725"/>
              <a:gd name="connsiteX19" fmla="*/ 319658 w 356488"/>
              <a:gd name="connsiteY19" fmla="*/ 0 h 212725"/>
              <a:gd name="connsiteX20" fmla="*/ 36829 w 356488"/>
              <a:gd name="connsiteY20" fmla="*/ 0 h 212725"/>
              <a:gd name="connsiteX21" fmla="*/ 0 w 356488"/>
              <a:gd name="connsiteY21" fmla="*/ 31750 h 212725"/>
              <a:gd name="connsiteX22" fmla="*/ 0 w 356488"/>
              <a:gd name="connsiteY22" fmla="*/ 181990 h 212725"/>
              <a:gd name="connsiteX23" fmla="*/ 36829 w 356488"/>
              <a:gd name="connsiteY23" fmla="*/ 212725 h 21272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</a:cxnLst>
            <a:rect l="l" t="t" r="r" b="b"/>
            <a:pathLst>
              <a:path w="356488" h="212725">
                <a:moveTo>
                  <a:pt x="36829" y="212725"/>
                </a:moveTo>
                <a:cubicBezTo>
                  <a:pt x="89408" y="212725"/>
                  <a:pt x="89408" y="212725"/>
                  <a:pt x="89408" y="212725"/>
                </a:cubicBezTo>
                <a:cubicBezTo>
                  <a:pt x="97408" y="210439"/>
                  <a:pt x="103886" y="207264"/>
                  <a:pt x="110489" y="206121"/>
                </a:cubicBezTo>
                <a:cubicBezTo>
                  <a:pt x="115824" y="203961"/>
                  <a:pt x="121030" y="202819"/>
                  <a:pt x="126237" y="200659"/>
                </a:cubicBezTo>
                <a:cubicBezTo>
                  <a:pt x="124968" y="199516"/>
                  <a:pt x="123697" y="198373"/>
                  <a:pt x="122300" y="197358"/>
                </a:cubicBezTo>
                <a:cubicBezTo>
                  <a:pt x="55244" y="197358"/>
                  <a:pt x="55244" y="197358"/>
                  <a:pt x="55244" y="197358"/>
                </a:cubicBezTo>
                <a:cubicBezTo>
                  <a:pt x="38226" y="197358"/>
                  <a:pt x="23748" y="185292"/>
                  <a:pt x="23748" y="171069"/>
                </a:cubicBezTo>
                <a:cubicBezTo>
                  <a:pt x="23748" y="42798"/>
                  <a:pt x="23748" y="42798"/>
                  <a:pt x="23748" y="42798"/>
                </a:cubicBezTo>
                <a:cubicBezTo>
                  <a:pt x="23748" y="27432"/>
                  <a:pt x="38226" y="16383"/>
                  <a:pt x="55244" y="16383"/>
                </a:cubicBezTo>
                <a:cubicBezTo>
                  <a:pt x="299846" y="16383"/>
                  <a:pt x="299846" y="16383"/>
                  <a:pt x="299846" y="16383"/>
                </a:cubicBezTo>
                <a:cubicBezTo>
                  <a:pt x="318261" y="16383"/>
                  <a:pt x="332739" y="27432"/>
                  <a:pt x="332739" y="42798"/>
                </a:cubicBezTo>
                <a:cubicBezTo>
                  <a:pt x="332739" y="171069"/>
                  <a:pt x="332739" y="171069"/>
                  <a:pt x="332739" y="171069"/>
                </a:cubicBezTo>
                <a:cubicBezTo>
                  <a:pt x="332739" y="185292"/>
                  <a:pt x="318261" y="197358"/>
                  <a:pt x="299846" y="197358"/>
                </a:cubicBezTo>
                <a:cubicBezTo>
                  <a:pt x="231521" y="197358"/>
                  <a:pt x="231521" y="197358"/>
                  <a:pt x="231521" y="197358"/>
                </a:cubicBezTo>
                <a:cubicBezTo>
                  <a:pt x="230250" y="198373"/>
                  <a:pt x="228853" y="199516"/>
                  <a:pt x="227583" y="200659"/>
                </a:cubicBezTo>
                <a:cubicBezTo>
                  <a:pt x="239394" y="203961"/>
                  <a:pt x="252602" y="207264"/>
                  <a:pt x="267080" y="212725"/>
                </a:cubicBezTo>
                <a:cubicBezTo>
                  <a:pt x="319658" y="212725"/>
                  <a:pt x="319658" y="212725"/>
                  <a:pt x="319658" y="212725"/>
                </a:cubicBezTo>
                <a:cubicBezTo>
                  <a:pt x="339343" y="212725"/>
                  <a:pt x="356488" y="198373"/>
                  <a:pt x="356488" y="181990"/>
                </a:cubicBezTo>
                <a:cubicBezTo>
                  <a:pt x="356488" y="31750"/>
                  <a:pt x="356488" y="31750"/>
                  <a:pt x="356488" y="31750"/>
                </a:cubicBezTo>
                <a:cubicBezTo>
                  <a:pt x="356488" y="14223"/>
                  <a:pt x="339343" y="0"/>
                  <a:pt x="319658" y="0"/>
                </a:cubicBezTo>
                <a:cubicBezTo>
                  <a:pt x="36829" y="0"/>
                  <a:pt x="36829" y="0"/>
                  <a:pt x="36829" y="0"/>
                </a:cubicBezTo>
                <a:cubicBezTo>
                  <a:pt x="17144" y="0"/>
                  <a:pt x="0" y="14223"/>
                  <a:pt x="0" y="31750"/>
                </a:cubicBezTo>
                <a:cubicBezTo>
                  <a:pt x="0" y="181990"/>
                  <a:pt x="0" y="181990"/>
                  <a:pt x="0" y="181990"/>
                </a:cubicBezTo>
                <a:cubicBezTo>
                  <a:pt x="0" y="198373"/>
                  <a:pt x="17144" y="212725"/>
                  <a:pt x="36829" y="212725"/>
                </a:cubicBezTo>
              </a:path>
            </a:pathLst>
          </a:custGeom>
          <a:solidFill>
            <a:srgbClr val="FFB400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3" name="Freeform 3"/>
          <p:cNvSpPr/>
          <p:nvPr/>
        </p:nvSpPr>
        <p:spPr>
          <a:xfrm>
            <a:off x="3912774" y="2250314"/>
            <a:ext cx="1674876" cy="1519301"/>
          </a:xfrm>
          <a:custGeom>
            <a:avLst/>
            <a:gdLst>
              <a:gd name="connsiteX0" fmla="*/ 1629632 w 1674876"/>
              <a:gd name="connsiteY0" fmla="*/ 598932 h 1519301"/>
              <a:gd name="connsiteX1" fmla="*/ 921226 w 1674876"/>
              <a:gd name="connsiteY1" fmla="*/ 36957 h 1519301"/>
              <a:gd name="connsiteX2" fmla="*/ 718915 w 1674876"/>
              <a:gd name="connsiteY2" fmla="*/ 36957 h 1519301"/>
              <a:gd name="connsiteX3" fmla="*/ 44291 w 1674876"/>
              <a:gd name="connsiteY3" fmla="*/ 626998 h 1519301"/>
              <a:gd name="connsiteX4" fmla="*/ 44291 w 1674876"/>
              <a:gd name="connsiteY4" fmla="*/ 795654 h 1519301"/>
              <a:gd name="connsiteX5" fmla="*/ 752570 w 1674876"/>
              <a:gd name="connsiteY5" fmla="*/ 1364741 h 1519301"/>
              <a:gd name="connsiteX6" fmla="*/ 963390 w 1674876"/>
              <a:gd name="connsiteY6" fmla="*/ 1357757 h 1519301"/>
              <a:gd name="connsiteX7" fmla="*/ 1005554 w 1674876"/>
              <a:gd name="connsiteY7" fmla="*/ 1315592 h 1519301"/>
              <a:gd name="connsiteX8" fmla="*/ 1056227 w 1674876"/>
              <a:gd name="connsiteY8" fmla="*/ 1301496 h 1519301"/>
              <a:gd name="connsiteX9" fmla="*/ 1115155 w 1674876"/>
              <a:gd name="connsiteY9" fmla="*/ 1322577 h 1519301"/>
              <a:gd name="connsiteX10" fmla="*/ 1224883 w 1674876"/>
              <a:gd name="connsiteY10" fmla="*/ 1406905 h 1519301"/>
              <a:gd name="connsiteX11" fmla="*/ 1267047 w 1674876"/>
              <a:gd name="connsiteY11" fmla="*/ 1470152 h 1519301"/>
              <a:gd name="connsiteX12" fmla="*/ 1241647 w 1674876"/>
              <a:gd name="connsiteY12" fmla="*/ 1519301 h 1519301"/>
              <a:gd name="connsiteX13" fmla="*/ 1460976 w 1674876"/>
              <a:gd name="connsiteY13" fmla="*/ 1329563 h 1519301"/>
              <a:gd name="connsiteX14" fmla="*/ 1401921 w 1674876"/>
              <a:gd name="connsiteY14" fmla="*/ 1350645 h 1519301"/>
              <a:gd name="connsiteX15" fmla="*/ 1317593 w 1674876"/>
              <a:gd name="connsiteY15" fmla="*/ 1308480 h 1519301"/>
              <a:gd name="connsiteX16" fmla="*/ 1207992 w 1674876"/>
              <a:gd name="connsiteY16" fmla="*/ 1224152 h 1519301"/>
              <a:gd name="connsiteX17" fmla="*/ 1191101 w 1674876"/>
              <a:gd name="connsiteY17" fmla="*/ 1182115 h 1519301"/>
              <a:gd name="connsiteX18" fmla="*/ 1207992 w 1674876"/>
              <a:gd name="connsiteY18" fmla="*/ 1139952 h 1519301"/>
              <a:gd name="connsiteX19" fmla="*/ 1072991 w 1674876"/>
              <a:gd name="connsiteY19" fmla="*/ 1259332 h 1519301"/>
              <a:gd name="connsiteX20" fmla="*/ 1638014 w 1674876"/>
              <a:gd name="connsiteY20" fmla="*/ 767588 h 1519301"/>
              <a:gd name="connsiteX21" fmla="*/ 1629632 w 1674876"/>
              <a:gd name="connsiteY21" fmla="*/ 598932 h 151930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</a:cxnLst>
            <a:rect l="l" t="t" r="r" b="b"/>
            <a:pathLst>
              <a:path w="1674876" h="1519301">
                <a:moveTo>
                  <a:pt x="1629632" y="598932"/>
                </a:moveTo>
                <a:cubicBezTo>
                  <a:pt x="921226" y="36957"/>
                  <a:pt x="921226" y="36957"/>
                  <a:pt x="921226" y="36957"/>
                </a:cubicBezTo>
                <a:cubicBezTo>
                  <a:pt x="862298" y="-12319"/>
                  <a:pt x="777970" y="-12319"/>
                  <a:pt x="718915" y="36957"/>
                </a:cubicBezTo>
                <a:cubicBezTo>
                  <a:pt x="44291" y="626998"/>
                  <a:pt x="44291" y="626998"/>
                  <a:pt x="44291" y="626998"/>
                </a:cubicBezTo>
                <a:cubicBezTo>
                  <a:pt x="-14763" y="676275"/>
                  <a:pt x="-14763" y="753491"/>
                  <a:pt x="44291" y="795654"/>
                </a:cubicBezTo>
                <a:cubicBezTo>
                  <a:pt x="752570" y="1364741"/>
                  <a:pt x="752570" y="1364741"/>
                  <a:pt x="752570" y="1364741"/>
                </a:cubicBezTo>
                <a:cubicBezTo>
                  <a:pt x="811625" y="1406905"/>
                  <a:pt x="904462" y="1406905"/>
                  <a:pt x="963390" y="1357757"/>
                </a:cubicBezTo>
                <a:cubicBezTo>
                  <a:pt x="1005554" y="1315592"/>
                  <a:pt x="1005554" y="1315592"/>
                  <a:pt x="1005554" y="1315592"/>
                </a:cubicBezTo>
                <a:cubicBezTo>
                  <a:pt x="1022445" y="1308480"/>
                  <a:pt x="1039336" y="1301496"/>
                  <a:pt x="1056227" y="1301496"/>
                </a:cubicBezTo>
                <a:cubicBezTo>
                  <a:pt x="1081500" y="1301496"/>
                  <a:pt x="1098391" y="1308480"/>
                  <a:pt x="1115155" y="1322577"/>
                </a:cubicBezTo>
                <a:cubicBezTo>
                  <a:pt x="1224883" y="1406905"/>
                  <a:pt x="1224883" y="1406905"/>
                  <a:pt x="1224883" y="1406905"/>
                </a:cubicBezTo>
                <a:cubicBezTo>
                  <a:pt x="1233265" y="1420876"/>
                  <a:pt x="1267047" y="1456054"/>
                  <a:pt x="1267047" y="1470152"/>
                </a:cubicBezTo>
                <a:cubicBezTo>
                  <a:pt x="1267047" y="1484121"/>
                  <a:pt x="1258538" y="1505203"/>
                  <a:pt x="1241647" y="1519301"/>
                </a:cubicBezTo>
                <a:cubicBezTo>
                  <a:pt x="1460976" y="1329563"/>
                  <a:pt x="1460976" y="1329563"/>
                  <a:pt x="1460976" y="1329563"/>
                </a:cubicBezTo>
                <a:cubicBezTo>
                  <a:pt x="1452467" y="1343659"/>
                  <a:pt x="1427194" y="1350645"/>
                  <a:pt x="1401921" y="1350645"/>
                </a:cubicBezTo>
                <a:cubicBezTo>
                  <a:pt x="1385030" y="1350645"/>
                  <a:pt x="1334484" y="1322577"/>
                  <a:pt x="1317593" y="1308480"/>
                </a:cubicBezTo>
                <a:cubicBezTo>
                  <a:pt x="1207992" y="1224152"/>
                  <a:pt x="1207992" y="1224152"/>
                  <a:pt x="1207992" y="1224152"/>
                </a:cubicBezTo>
                <a:cubicBezTo>
                  <a:pt x="1199483" y="1210183"/>
                  <a:pt x="1191101" y="1196085"/>
                  <a:pt x="1191101" y="1182115"/>
                </a:cubicBezTo>
                <a:cubicBezTo>
                  <a:pt x="1191101" y="1168019"/>
                  <a:pt x="1199483" y="1153921"/>
                  <a:pt x="1207992" y="1139952"/>
                </a:cubicBezTo>
                <a:cubicBezTo>
                  <a:pt x="1072991" y="1259332"/>
                  <a:pt x="1072991" y="1259332"/>
                  <a:pt x="1072991" y="1259332"/>
                </a:cubicBezTo>
                <a:cubicBezTo>
                  <a:pt x="1638014" y="767588"/>
                  <a:pt x="1638014" y="767588"/>
                  <a:pt x="1638014" y="767588"/>
                </a:cubicBezTo>
                <a:cubicBezTo>
                  <a:pt x="1688560" y="718438"/>
                  <a:pt x="1688560" y="641095"/>
                  <a:pt x="1629632" y="598932"/>
                </a:cubicBezTo>
              </a:path>
            </a:pathLst>
          </a:custGeom>
          <a:solidFill>
            <a:srgbClr val="FFB400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4" name="Freeform 3"/>
          <p:cNvSpPr/>
          <p:nvPr/>
        </p:nvSpPr>
        <p:spPr>
          <a:xfrm>
            <a:off x="4133057" y="2341214"/>
            <a:ext cx="1237805" cy="1237805"/>
          </a:xfrm>
          <a:custGeom>
            <a:avLst/>
            <a:gdLst>
              <a:gd name="connsiteX0" fmla="*/ 577754 w 1237805"/>
              <a:gd name="connsiteY0" fmla="*/ 42576 h 1237805"/>
              <a:gd name="connsiteX1" fmla="*/ 783494 w 1237805"/>
              <a:gd name="connsiteY1" fmla="*/ 42576 h 1237805"/>
              <a:gd name="connsiteX2" fmla="*/ 1195228 w 1237805"/>
              <a:gd name="connsiteY2" fmla="*/ 454310 h 1237805"/>
              <a:gd name="connsiteX3" fmla="*/ 1195228 w 1237805"/>
              <a:gd name="connsiteY3" fmla="*/ 660050 h 1237805"/>
              <a:gd name="connsiteX4" fmla="*/ 660050 w 1237805"/>
              <a:gd name="connsiteY4" fmla="*/ 1195228 h 1237805"/>
              <a:gd name="connsiteX5" fmla="*/ 454183 w 1237805"/>
              <a:gd name="connsiteY5" fmla="*/ 1195228 h 1237805"/>
              <a:gd name="connsiteX6" fmla="*/ 42576 w 1237805"/>
              <a:gd name="connsiteY6" fmla="*/ 783621 h 1237805"/>
              <a:gd name="connsiteX7" fmla="*/ 42576 w 1237805"/>
              <a:gd name="connsiteY7" fmla="*/ 577754 h 1237805"/>
              <a:gd name="connsiteX8" fmla="*/ 577754 w 1237805"/>
              <a:gd name="connsiteY8" fmla="*/ 42576 h 123780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</a:cxnLst>
            <a:rect l="l" t="t" r="r" b="b"/>
            <a:pathLst>
              <a:path w="1237805" h="1237805">
                <a:moveTo>
                  <a:pt x="577754" y="42576"/>
                </a:moveTo>
                <a:cubicBezTo>
                  <a:pt x="634523" y="-14192"/>
                  <a:pt x="726725" y="-14192"/>
                  <a:pt x="783494" y="42576"/>
                </a:cubicBezTo>
                <a:lnTo>
                  <a:pt x="1195228" y="454310"/>
                </a:lnTo>
                <a:cubicBezTo>
                  <a:pt x="1251997" y="511079"/>
                  <a:pt x="1251997" y="603281"/>
                  <a:pt x="1195228" y="660050"/>
                </a:cubicBezTo>
                <a:lnTo>
                  <a:pt x="660050" y="1195228"/>
                </a:lnTo>
                <a:cubicBezTo>
                  <a:pt x="603154" y="1251997"/>
                  <a:pt x="511079" y="1251997"/>
                  <a:pt x="454183" y="1195228"/>
                </a:cubicBezTo>
                <a:lnTo>
                  <a:pt x="42576" y="783621"/>
                </a:lnTo>
                <a:cubicBezTo>
                  <a:pt x="-14192" y="726725"/>
                  <a:pt x="-14192" y="634523"/>
                  <a:pt x="42576" y="577754"/>
                </a:cubicBezTo>
                <a:lnTo>
                  <a:pt x="577754" y="42576"/>
                </a:lnTo>
              </a:path>
            </a:pathLst>
          </a:custGeom>
          <a:solidFill>
            <a:srgbClr val="FFFFFF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5" name="Freeform 3"/>
          <p:cNvSpPr/>
          <p:nvPr/>
        </p:nvSpPr>
        <p:spPr>
          <a:xfrm>
            <a:off x="5005960" y="2751583"/>
            <a:ext cx="105283" cy="183895"/>
          </a:xfrm>
          <a:custGeom>
            <a:avLst/>
            <a:gdLst>
              <a:gd name="connsiteX0" fmla="*/ 85978 w 105283"/>
              <a:gd name="connsiteY0" fmla="*/ 45719 h 183895"/>
              <a:gd name="connsiteX1" fmla="*/ 31114 w 105283"/>
              <a:gd name="connsiteY1" fmla="*/ 0 h 183895"/>
              <a:gd name="connsiteX2" fmla="*/ 0 w 105283"/>
              <a:gd name="connsiteY2" fmla="*/ 23494 h 183895"/>
              <a:gd name="connsiteX3" fmla="*/ 44450 w 105283"/>
              <a:gd name="connsiteY3" fmla="*/ 92582 h 183895"/>
              <a:gd name="connsiteX4" fmla="*/ 13334 w 105283"/>
              <a:gd name="connsiteY4" fmla="*/ 151764 h 183895"/>
              <a:gd name="connsiteX5" fmla="*/ 45973 w 105283"/>
              <a:gd name="connsiteY5" fmla="*/ 183895 h 183895"/>
              <a:gd name="connsiteX6" fmla="*/ 105282 w 105283"/>
              <a:gd name="connsiteY6" fmla="*/ 97535 h 183895"/>
              <a:gd name="connsiteX7" fmla="*/ 85978 w 105283"/>
              <a:gd name="connsiteY7" fmla="*/ 45719 h 18389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</a:cxnLst>
            <a:rect l="l" t="t" r="r" b="b"/>
            <a:pathLst>
              <a:path w="105283" h="183895">
                <a:moveTo>
                  <a:pt x="85978" y="45719"/>
                </a:moveTo>
                <a:cubicBezTo>
                  <a:pt x="72644" y="28447"/>
                  <a:pt x="54863" y="13588"/>
                  <a:pt x="31114" y="0"/>
                </a:cubicBezTo>
                <a:cubicBezTo>
                  <a:pt x="0" y="23494"/>
                  <a:pt x="0" y="23494"/>
                  <a:pt x="0" y="23494"/>
                </a:cubicBezTo>
                <a:cubicBezTo>
                  <a:pt x="28194" y="44450"/>
                  <a:pt x="44450" y="67944"/>
                  <a:pt x="44450" y="92582"/>
                </a:cubicBezTo>
                <a:cubicBezTo>
                  <a:pt x="44450" y="113538"/>
                  <a:pt x="34035" y="133350"/>
                  <a:pt x="13334" y="151764"/>
                </a:cubicBezTo>
                <a:cubicBezTo>
                  <a:pt x="45973" y="183895"/>
                  <a:pt x="45973" y="183895"/>
                  <a:pt x="45973" y="183895"/>
                </a:cubicBezTo>
                <a:cubicBezTo>
                  <a:pt x="84454" y="159257"/>
                  <a:pt x="105282" y="129539"/>
                  <a:pt x="105282" y="97535"/>
                </a:cubicBezTo>
                <a:cubicBezTo>
                  <a:pt x="105282" y="78994"/>
                  <a:pt x="99313" y="61722"/>
                  <a:pt x="85978" y="45719"/>
                </a:cubicBezTo>
              </a:path>
            </a:pathLst>
          </a:custGeom>
          <a:solidFill>
            <a:srgbClr val="4A1A25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6" name="Freeform 3"/>
          <p:cNvSpPr/>
          <p:nvPr/>
        </p:nvSpPr>
        <p:spPr>
          <a:xfrm>
            <a:off x="4877435" y="2684780"/>
            <a:ext cx="120903" cy="117475"/>
          </a:xfrm>
          <a:custGeom>
            <a:avLst/>
            <a:gdLst>
              <a:gd name="connsiteX0" fmla="*/ 60452 w 120903"/>
              <a:gd name="connsiteY0" fmla="*/ 117475 h 117475"/>
              <a:gd name="connsiteX1" fmla="*/ 115061 w 120903"/>
              <a:gd name="connsiteY1" fmla="*/ 81661 h 117475"/>
              <a:gd name="connsiteX2" fmla="*/ 120904 w 120903"/>
              <a:gd name="connsiteY2" fmla="*/ 58166 h 117475"/>
              <a:gd name="connsiteX3" fmla="*/ 119507 w 120903"/>
              <a:gd name="connsiteY3" fmla="*/ 46990 h 117475"/>
              <a:gd name="connsiteX4" fmla="*/ 60452 w 120903"/>
              <a:gd name="connsiteY4" fmla="*/ 0 h 117475"/>
              <a:gd name="connsiteX5" fmla="*/ 17653 w 120903"/>
              <a:gd name="connsiteY5" fmla="*/ 17272 h 117475"/>
              <a:gd name="connsiteX6" fmla="*/ 2921 w 120903"/>
              <a:gd name="connsiteY6" fmla="*/ 39624 h 117475"/>
              <a:gd name="connsiteX7" fmla="*/ 0 w 120903"/>
              <a:gd name="connsiteY7" fmla="*/ 58166 h 117475"/>
              <a:gd name="connsiteX8" fmla="*/ 60452 w 120903"/>
              <a:gd name="connsiteY8" fmla="*/ 117475 h 1174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</a:cxnLst>
            <a:rect l="l" t="t" r="r" b="b"/>
            <a:pathLst>
              <a:path w="120903" h="117475">
                <a:moveTo>
                  <a:pt x="60452" y="117475"/>
                </a:moveTo>
                <a:cubicBezTo>
                  <a:pt x="85598" y="117475"/>
                  <a:pt x="106172" y="102616"/>
                  <a:pt x="115061" y="81661"/>
                </a:cubicBezTo>
                <a:cubicBezTo>
                  <a:pt x="117983" y="74168"/>
                  <a:pt x="120904" y="66802"/>
                  <a:pt x="120904" y="58166"/>
                </a:cubicBezTo>
                <a:cubicBezTo>
                  <a:pt x="120904" y="54355"/>
                  <a:pt x="119507" y="50673"/>
                  <a:pt x="119507" y="46990"/>
                </a:cubicBezTo>
                <a:cubicBezTo>
                  <a:pt x="113538" y="19812"/>
                  <a:pt x="90043" y="0"/>
                  <a:pt x="60452" y="0"/>
                </a:cubicBezTo>
                <a:cubicBezTo>
                  <a:pt x="42799" y="0"/>
                  <a:pt x="28067" y="6223"/>
                  <a:pt x="17653" y="17272"/>
                </a:cubicBezTo>
                <a:cubicBezTo>
                  <a:pt x="10286" y="23495"/>
                  <a:pt x="5842" y="30861"/>
                  <a:pt x="2921" y="39624"/>
                </a:cubicBezTo>
                <a:cubicBezTo>
                  <a:pt x="1524" y="45720"/>
                  <a:pt x="0" y="51943"/>
                  <a:pt x="0" y="58166"/>
                </a:cubicBezTo>
                <a:cubicBezTo>
                  <a:pt x="0" y="91567"/>
                  <a:pt x="26543" y="117475"/>
                  <a:pt x="60452" y="117475"/>
                </a:cubicBezTo>
              </a:path>
            </a:pathLst>
          </a:custGeom>
          <a:solidFill>
            <a:srgbClr val="4A1A25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7" name="Freeform 3"/>
          <p:cNvSpPr/>
          <p:nvPr/>
        </p:nvSpPr>
        <p:spPr>
          <a:xfrm>
            <a:off x="4853559" y="2808352"/>
            <a:ext cx="152400" cy="170433"/>
          </a:xfrm>
          <a:custGeom>
            <a:avLst/>
            <a:gdLst>
              <a:gd name="connsiteX0" fmla="*/ 75437 w 152400"/>
              <a:gd name="connsiteY0" fmla="*/ 0 h 170433"/>
              <a:gd name="connsiteX1" fmla="*/ 60705 w 152400"/>
              <a:gd name="connsiteY1" fmla="*/ 85216 h 170433"/>
              <a:gd name="connsiteX2" fmla="*/ 14858 w 152400"/>
              <a:gd name="connsiteY2" fmla="*/ 108711 h 170433"/>
              <a:gd name="connsiteX3" fmla="*/ 14858 w 152400"/>
              <a:gd name="connsiteY3" fmla="*/ 74167 h 170433"/>
              <a:gd name="connsiteX4" fmla="*/ 75437 w 152400"/>
              <a:gd name="connsiteY4" fmla="*/ 0 h 170433"/>
              <a:gd name="connsiteX5" fmla="*/ 0 w 152400"/>
              <a:gd name="connsiteY5" fmla="*/ 85216 h 170433"/>
              <a:gd name="connsiteX6" fmla="*/ 0 w 152400"/>
              <a:gd name="connsiteY6" fmla="*/ 133476 h 170433"/>
              <a:gd name="connsiteX7" fmla="*/ 11937 w 152400"/>
              <a:gd name="connsiteY7" fmla="*/ 159384 h 170433"/>
              <a:gd name="connsiteX8" fmla="*/ 75437 w 152400"/>
              <a:gd name="connsiteY8" fmla="*/ 170433 h 170433"/>
              <a:gd name="connsiteX9" fmla="*/ 118363 w 152400"/>
              <a:gd name="connsiteY9" fmla="*/ 165480 h 170433"/>
              <a:gd name="connsiteX10" fmla="*/ 118363 w 152400"/>
              <a:gd name="connsiteY10" fmla="*/ 165480 h 170433"/>
              <a:gd name="connsiteX11" fmla="*/ 139064 w 152400"/>
              <a:gd name="connsiteY11" fmla="*/ 158114 h 170433"/>
              <a:gd name="connsiteX12" fmla="*/ 152400 w 152400"/>
              <a:gd name="connsiteY12" fmla="*/ 145795 h 170433"/>
              <a:gd name="connsiteX13" fmla="*/ 152400 w 152400"/>
              <a:gd name="connsiteY13" fmla="*/ 105028 h 170433"/>
              <a:gd name="connsiteX14" fmla="*/ 152400 w 152400"/>
              <a:gd name="connsiteY14" fmla="*/ 42036 h 170433"/>
              <a:gd name="connsiteX15" fmla="*/ 75437 w 152400"/>
              <a:gd name="connsiteY15" fmla="*/ 0 h 17043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152400" h="170433">
                <a:moveTo>
                  <a:pt x="75437" y="0"/>
                </a:moveTo>
                <a:cubicBezTo>
                  <a:pt x="60705" y="85216"/>
                  <a:pt x="60705" y="85216"/>
                  <a:pt x="60705" y="85216"/>
                </a:cubicBezTo>
                <a:cubicBezTo>
                  <a:pt x="14858" y="108711"/>
                  <a:pt x="14858" y="108711"/>
                  <a:pt x="14858" y="108711"/>
                </a:cubicBezTo>
                <a:cubicBezTo>
                  <a:pt x="14858" y="74167"/>
                  <a:pt x="14858" y="74167"/>
                  <a:pt x="14858" y="74167"/>
                </a:cubicBezTo>
                <a:cubicBezTo>
                  <a:pt x="75437" y="0"/>
                  <a:pt x="75437" y="0"/>
                  <a:pt x="75437" y="0"/>
                </a:cubicBezTo>
                <a:cubicBezTo>
                  <a:pt x="16255" y="0"/>
                  <a:pt x="0" y="85216"/>
                  <a:pt x="0" y="85216"/>
                </a:cubicBezTo>
                <a:cubicBezTo>
                  <a:pt x="0" y="85216"/>
                  <a:pt x="0" y="112394"/>
                  <a:pt x="0" y="133476"/>
                </a:cubicBezTo>
                <a:cubicBezTo>
                  <a:pt x="0" y="143255"/>
                  <a:pt x="1523" y="153161"/>
                  <a:pt x="11937" y="159384"/>
                </a:cubicBezTo>
                <a:cubicBezTo>
                  <a:pt x="22225" y="166750"/>
                  <a:pt x="41401" y="170433"/>
                  <a:pt x="75437" y="170433"/>
                </a:cubicBezTo>
                <a:cubicBezTo>
                  <a:pt x="93217" y="170433"/>
                  <a:pt x="107950" y="169291"/>
                  <a:pt x="118363" y="165480"/>
                </a:cubicBezTo>
                <a:cubicBezTo>
                  <a:pt x="118363" y="165480"/>
                  <a:pt x="118363" y="165480"/>
                  <a:pt x="118363" y="165480"/>
                </a:cubicBezTo>
                <a:cubicBezTo>
                  <a:pt x="125729" y="164338"/>
                  <a:pt x="131698" y="160527"/>
                  <a:pt x="139064" y="158114"/>
                </a:cubicBezTo>
                <a:cubicBezTo>
                  <a:pt x="150875" y="151891"/>
                  <a:pt x="152400" y="145795"/>
                  <a:pt x="152400" y="145795"/>
                </a:cubicBezTo>
                <a:cubicBezTo>
                  <a:pt x="152400" y="145795"/>
                  <a:pt x="152400" y="128523"/>
                  <a:pt x="152400" y="105028"/>
                </a:cubicBezTo>
                <a:cubicBezTo>
                  <a:pt x="152400" y="85216"/>
                  <a:pt x="152400" y="61848"/>
                  <a:pt x="152400" y="42036"/>
                </a:cubicBezTo>
                <a:cubicBezTo>
                  <a:pt x="152400" y="-2413"/>
                  <a:pt x="75437" y="0"/>
                  <a:pt x="75437" y="0"/>
                </a:cubicBezTo>
              </a:path>
            </a:pathLst>
          </a:custGeom>
          <a:solidFill>
            <a:srgbClr val="4A1A25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8" name="Freeform 3"/>
          <p:cNvSpPr/>
          <p:nvPr/>
        </p:nvSpPr>
        <p:spPr>
          <a:xfrm>
            <a:off x="4626737" y="2971039"/>
            <a:ext cx="229361" cy="38607"/>
          </a:xfrm>
          <a:custGeom>
            <a:avLst/>
            <a:gdLst>
              <a:gd name="connsiteX0" fmla="*/ 213105 w 229361"/>
              <a:gd name="connsiteY0" fmla="*/ 0 h 38607"/>
              <a:gd name="connsiteX1" fmla="*/ 113919 w 229361"/>
              <a:gd name="connsiteY1" fmla="*/ 7366 h 38607"/>
              <a:gd name="connsiteX2" fmla="*/ 32511 w 229361"/>
              <a:gd name="connsiteY2" fmla="*/ 2413 h 38607"/>
              <a:gd name="connsiteX3" fmla="*/ 0 w 229361"/>
              <a:gd name="connsiteY3" fmla="*/ 14858 h 38607"/>
              <a:gd name="connsiteX4" fmla="*/ 36957 w 229361"/>
              <a:gd name="connsiteY4" fmla="*/ 34797 h 38607"/>
              <a:gd name="connsiteX5" fmla="*/ 113919 w 229361"/>
              <a:gd name="connsiteY5" fmla="*/ 38607 h 38607"/>
              <a:gd name="connsiteX6" fmla="*/ 229361 w 229361"/>
              <a:gd name="connsiteY6" fmla="*/ 29844 h 38607"/>
              <a:gd name="connsiteX7" fmla="*/ 229361 w 229361"/>
              <a:gd name="connsiteY7" fmla="*/ 29844 h 38607"/>
              <a:gd name="connsiteX8" fmla="*/ 195326 w 229361"/>
              <a:gd name="connsiteY8" fmla="*/ 14858 h 38607"/>
              <a:gd name="connsiteX9" fmla="*/ 213105 w 229361"/>
              <a:gd name="connsiteY9" fmla="*/ 0 h 3860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</a:cxnLst>
            <a:rect l="l" t="t" r="r" b="b"/>
            <a:pathLst>
              <a:path w="229361" h="38607">
                <a:moveTo>
                  <a:pt x="213105" y="0"/>
                </a:moveTo>
                <a:cubicBezTo>
                  <a:pt x="181991" y="4952"/>
                  <a:pt x="147955" y="7366"/>
                  <a:pt x="113919" y="7366"/>
                </a:cubicBezTo>
                <a:cubicBezTo>
                  <a:pt x="85852" y="7366"/>
                  <a:pt x="59182" y="6222"/>
                  <a:pt x="32511" y="2413"/>
                </a:cubicBezTo>
                <a:cubicBezTo>
                  <a:pt x="0" y="14858"/>
                  <a:pt x="0" y="14858"/>
                  <a:pt x="0" y="14858"/>
                </a:cubicBezTo>
                <a:cubicBezTo>
                  <a:pt x="36957" y="34797"/>
                  <a:pt x="36957" y="34797"/>
                  <a:pt x="36957" y="34797"/>
                </a:cubicBezTo>
                <a:cubicBezTo>
                  <a:pt x="62102" y="37338"/>
                  <a:pt x="87248" y="38607"/>
                  <a:pt x="113919" y="38607"/>
                </a:cubicBezTo>
                <a:cubicBezTo>
                  <a:pt x="153923" y="38607"/>
                  <a:pt x="193802" y="36067"/>
                  <a:pt x="229361" y="29844"/>
                </a:cubicBezTo>
                <a:cubicBezTo>
                  <a:pt x="229361" y="29844"/>
                  <a:pt x="229361" y="29844"/>
                  <a:pt x="229361" y="29844"/>
                </a:cubicBezTo>
                <a:cubicBezTo>
                  <a:pt x="195326" y="14858"/>
                  <a:pt x="195326" y="14858"/>
                  <a:pt x="195326" y="14858"/>
                </a:cubicBezTo>
                <a:lnTo>
                  <a:pt x="213105" y="0"/>
                </a:lnTo>
              </a:path>
            </a:pathLst>
          </a:custGeom>
          <a:solidFill>
            <a:srgbClr val="4A1A25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" name="Freeform 3"/>
          <p:cNvSpPr/>
          <p:nvPr/>
        </p:nvSpPr>
        <p:spPr>
          <a:xfrm>
            <a:off x="4637404" y="2687320"/>
            <a:ext cx="218694" cy="29844"/>
          </a:xfrm>
          <a:custGeom>
            <a:avLst/>
            <a:gdLst>
              <a:gd name="connsiteX0" fmla="*/ 7366 w 218694"/>
              <a:gd name="connsiteY0" fmla="*/ 29844 h 29844"/>
              <a:gd name="connsiteX1" fmla="*/ 103377 w 218694"/>
              <a:gd name="connsiteY1" fmla="*/ 22351 h 29844"/>
              <a:gd name="connsiteX2" fmla="*/ 184658 w 218694"/>
              <a:gd name="connsiteY2" fmla="*/ 27304 h 29844"/>
              <a:gd name="connsiteX3" fmla="*/ 218694 w 218694"/>
              <a:gd name="connsiteY3" fmla="*/ 18669 h 29844"/>
              <a:gd name="connsiteX4" fmla="*/ 196596 w 218694"/>
              <a:gd name="connsiteY4" fmla="*/ 6222 h 29844"/>
              <a:gd name="connsiteX5" fmla="*/ 103377 w 218694"/>
              <a:gd name="connsiteY5" fmla="*/ 0 h 29844"/>
              <a:gd name="connsiteX6" fmla="*/ 0 w 218694"/>
              <a:gd name="connsiteY6" fmla="*/ 6222 h 29844"/>
              <a:gd name="connsiteX7" fmla="*/ 26543 w 218694"/>
              <a:gd name="connsiteY7" fmla="*/ 16128 h 29844"/>
              <a:gd name="connsiteX8" fmla="*/ 7366 w 218694"/>
              <a:gd name="connsiteY8" fmla="*/ 29844 h 29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</a:cxnLst>
            <a:rect l="l" t="t" r="r" b="b"/>
            <a:pathLst>
              <a:path w="218694" h="29844">
                <a:moveTo>
                  <a:pt x="7366" y="29844"/>
                </a:moveTo>
                <a:cubicBezTo>
                  <a:pt x="36957" y="24891"/>
                  <a:pt x="69469" y="22351"/>
                  <a:pt x="103377" y="22351"/>
                </a:cubicBezTo>
                <a:cubicBezTo>
                  <a:pt x="131572" y="22351"/>
                  <a:pt x="158115" y="24891"/>
                  <a:pt x="184658" y="27304"/>
                </a:cubicBezTo>
                <a:cubicBezTo>
                  <a:pt x="218694" y="18669"/>
                  <a:pt x="218694" y="18669"/>
                  <a:pt x="218694" y="18669"/>
                </a:cubicBezTo>
                <a:cubicBezTo>
                  <a:pt x="196596" y="6222"/>
                  <a:pt x="196596" y="6222"/>
                  <a:pt x="196596" y="6222"/>
                </a:cubicBezTo>
                <a:cubicBezTo>
                  <a:pt x="167004" y="2539"/>
                  <a:pt x="135890" y="0"/>
                  <a:pt x="103377" y="0"/>
                </a:cubicBezTo>
                <a:cubicBezTo>
                  <a:pt x="67945" y="0"/>
                  <a:pt x="33909" y="2539"/>
                  <a:pt x="0" y="6222"/>
                </a:cubicBezTo>
                <a:cubicBezTo>
                  <a:pt x="26543" y="16128"/>
                  <a:pt x="26543" y="16128"/>
                  <a:pt x="26543" y="16128"/>
                </a:cubicBezTo>
                <a:lnTo>
                  <a:pt x="7366" y="29844"/>
                </a:lnTo>
              </a:path>
            </a:pathLst>
          </a:custGeom>
          <a:solidFill>
            <a:srgbClr val="4A1A25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1" name="Freeform 3"/>
          <p:cNvSpPr/>
          <p:nvPr/>
        </p:nvSpPr>
        <p:spPr>
          <a:xfrm>
            <a:off x="4496308" y="2807970"/>
            <a:ext cx="153035" cy="170814"/>
          </a:xfrm>
          <a:custGeom>
            <a:avLst/>
            <a:gdLst>
              <a:gd name="connsiteX0" fmla="*/ 153035 w 153035"/>
              <a:gd name="connsiteY0" fmla="*/ 133730 h 170814"/>
              <a:gd name="connsiteX1" fmla="*/ 153035 w 153035"/>
              <a:gd name="connsiteY1" fmla="*/ 85470 h 170814"/>
              <a:gd name="connsiteX2" fmla="*/ 77216 w 153035"/>
              <a:gd name="connsiteY2" fmla="*/ 0 h 170814"/>
              <a:gd name="connsiteX3" fmla="*/ 138176 w 153035"/>
              <a:gd name="connsiteY3" fmla="*/ 74294 h 170814"/>
              <a:gd name="connsiteX4" fmla="*/ 138176 w 153035"/>
              <a:gd name="connsiteY4" fmla="*/ 108965 h 170814"/>
              <a:gd name="connsiteX5" fmla="*/ 92075 w 153035"/>
              <a:gd name="connsiteY5" fmla="*/ 85470 h 170814"/>
              <a:gd name="connsiteX6" fmla="*/ 77216 w 153035"/>
              <a:gd name="connsiteY6" fmla="*/ 0 h 170814"/>
              <a:gd name="connsiteX7" fmla="*/ 68326 w 153035"/>
              <a:gd name="connsiteY7" fmla="*/ 0 h 170814"/>
              <a:gd name="connsiteX8" fmla="*/ 0 w 153035"/>
              <a:gd name="connsiteY8" fmla="*/ 42163 h 170814"/>
              <a:gd name="connsiteX9" fmla="*/ 0 w 153035"/>
              <a:gd name="connsiteY9" fmla="*/ 112648 h 170814"/>
              <a:gd name="connsiteX10" fmla="*/ 0 w 153035"/>
              <a:gd name="connsiteY10" fmla="*/ 118872 h 170814"/>
              <a:gd name="connsiteX11" fmla="*/ 0 w 153035"/>
              <a:gd name="connsiteY11" fmla="*/ 146050 h 170814"/>
              <a:gd name="connsiteX12" fmla="*/ 77216 w 153035"/>
              <a:gd name="connsiteY12" fmla="*/ 170814 h 170814"/>
              <a:gd name="connsiteX13" fmla="*/ 136652 w 153035"/>
              <a:gd name="connsiteY13" fmla="*/ 162178 h 170814"/>
              <a:gd name="connsiteX14" fmla="*/ 153035 w 153035"/>
              <a:gd name="connsiteY14" fmla="*/ 133730 h 17081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</a:cxnLst>
            <a:rect l="l" t="t" r="r" b="b"/>
            <a:pathLst>
              <a:path w="153035" h="170814">
                <a:moveTo>
                  <a:pt x="153035" y="133730"/>
                </a:moveTo>
                <a:cubicBezTo>
                  <a:pt x="153035" y="112648"/>
                  <a:pt x="153035" y="85470"/>
                  <a:pt x="153035" y="85470"/>
                </a:cubicBezTo>
                <a:cubicBezTo>
                  <a:pt x="153035" y="85470"/>
                  <a:pt x="136652" y="0"/>
                  <a:pt x="77216" y="0"/>
                </a:cubicBezTo>
                <a:cubicBezTo>
                  <a:pt x="138176" y="74294"/>
                  <a:pt x="138176" y="74294"/>
                  <a:pt x="138176" y="74294"/>
                </a:cubicBezTo>
                <a:cubicBezTo>
                  <a:pt x="138176" y="108965"/>
                  <a:pt x="138176" y="108965"/>
                  <a:pt x="138176" y="108965"/>
                </a:cubicBezTo>
                <a:cubicBezTo>
                  <a:pt x="92075" y="85470"/>
                  <a:pt x="92075" y="85470"/>
                  <a:pt x="92075" y="85470"/>
                </a:cubicBezTo>
                <a:cubicBezTo>
                  <a:pt x="77216" y="0"/>
                  <a:pt x="77216" y="0"/>
                  <a:pt x="77216" y="0"/>
                </a:cubicBezTo>
                <a:cubicBezTo>
                  <a:pt x="77216" y="0"/>
                  <a:pt x="74295" y="0"/>
                  <a:pt x="68326" y="0"/>
                </a:cubicBezTo>
                <a:cubicBezTo>
                  <a:pt x="49022" y="1269"/>
                  <a:pt x="0" y="6222"/>
                  <a:pt x="0" y="42163"/>
                </a:cubicBezTo>
                <a:cubicBezTo>
                  <a:pt x="0" y="64388"/>
                  <a:pt x="0" y="91694"/>
                  <a:pt x="0" y="112648"/>
                </a:cubicBezTo>
                <a:cubicBezTo>
                  <a:pt x="0" y="113919"/>
                  <a:pt x="0" y="116331"/>
                  <a:pt x="0" y="118872"/>
                </a:cubicBezTo>
                <a:cubicBezTo>
                  <a:pt x="0" y="135000"/>
                  <a:pt x="0" y="146050"/>
                  <a:pt x="0" y="146050"/>
                </a:cubicBezTo>
                <a:cubicBezTo>
                  <a:pt x="0" y="146050"/>
                  <a:pt x="9017" y="170814"/>
                  <a:pt x="77216" y="170814"/>
                </a:cubicBezTo>
                <a:cubicBezTo>
                  <a:pt x="106934" y="170814"/>
                  <a:pt x="124714" y="168401"/>
                  <a:pt x="136652" y="162178"/>
                </a:cubicBezTo>
                <a:cubicBezTo>
                  <a:pt x="151511" y="155955"/>
                  <a:pt x="153035" y="144906"/>
                  <a:pt x="153035" y="133730"/>
                </a:cubicBezTo>
              </a:path>
            </a:pathLst>
          </a:custGeom>
          <a:solidFill>
            <a:srgbClr val="4A1A25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2" name="Freeform 3"/>
          <p:cNvSpPr/>
          <p:nvPr/>
        </p:nvSpPr>
        <p:spPr>
          <a:xfrm>
            <a:off x="4503928" y="2684780"/>
            <a:ext cx="121539" cy="117475"/>
          </a:xfrm>
          <a:custGeom>
            <a:avLst/>
            <a:gdLst>
              <a:gd name="connsiteX0" fmla="*/ 2920 w 121539"/>
              <a:gd name="connsiteY0" fmla="*/ 76708 h 117475"/>
              <a:gd name="connsiteX1" fmla="*/ 60705 w 121539"/>
              <a:gd name="connsiteY1" fmla="*/ 117475 h 117475"/>
              <a:gd name="connsiteX2" fmla="*/ 121539 w 121539"/>
              <a:gd name="connsiteY2" fmla="*/ 58166 h 117475"/>
              <a:gd name="connsiteX3" fmla="*/ 117094 w 121539"/>
              <a:gd name="connsiteY3" fmla="*/ 35814 h 117475"/>
              <a:gd name="connsiteX4" fmla="*/ 100838 w 121539"/>
              <a:gd name="connsiteY4" fmla="*/ 13589 h 117475"/>
              <a:gd name="connsiteX5" fmla="*/ 60705 w 121539"/>
              <a:gd name="connsiteY5" fmla="*/ 0 h 117475"/>
              <a:gd name="connsiteX6" fmla="*/ 4445 w 121539"/>
              <a:gd name="connsiteY6" fmla="*/ 38354 h 117475"/>
              <a:gd name="connsiteX7" fmla="*/ 0 w 121539"/>
              <a:gd name="connsiteY7" fmla="*/ 58166 h 117475"/>
              <a:gd name="connsiteX8" fmla="*/ 1397 w 121539"/>
              <a:gd name="connsiteY8" fmla="*/ 71755 h 117475"/>
              <a:gd name="connsiteX9" fmla="*/ 2920 w 121539"/>
              <a:gd name="connsiteY9" fmla="*/ 76708 h 1174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</a:cxnLst>
            <a:rect l="l" t="t" r="r" b="b"/>
            <a:pathLst>
              <a:path w="121539" h="117475">
                <a:moveTo>
                  <a:pt x="2920" y="76708"/>
                </a:moveTo>
                <a:cubicBezTo>
                  <a:pt x="11811" y="100202"/>
                  <a:pt x="34036" y="117475"/>
                  <a:pt x="60705" y="117475"/>
                </a:cubicBezTo>
                <a:cubicBezTo>
                  <a:pt x="94869" y="117475"/>
                  <a:pt x="121539" y="91567"/>
                  <a:pt x="121539" y="58166"/>
                </a:cubicBezTo>
                <a:cubicBezTo>
                  <a:pt x="121539" y="50673"/>
                  <a:pt x="120014" y="42037"/>
                  <a:pt x="117094" y="35814"/>
                </a:cubicBezTo>
                <a:cubicBezTo>
                  <a:pt x="112648" y="27177"/>
                  <a:pt x="108204" y="19812"/>
                  <a:pt x="100838" y="13589"/>
                </a:cubicBezTo>
                <a:cubicBezTo>
                  <a:pt x="90423" y="4952"/>
                  <a:pt x="75564" y="0"/>
                  <a:pt x="60705" y="0"/>
                </a:cubicBezTo>
                <a:cubicBezTo>
                  <a:pt x="34036" y="0"/>
                  <a:pt x="11811" y="16002"/>
                  <a:pt x="4445" y="38354"/>
                </a:cubicBezTo>
                <a:cubicBezTo>
                  <a:pt x="1397" y="44577"/>
                  <a:pt x="0" y="51943"/>
                  <a:pt x="0" y="58166"/>
                </a:cubicBezTo>
                <a:cubicBezTo>
                  <a:pt x="0" y="63119"/>
                  <a:pt x="1397" y="68072"/>
                  <a:pt x="1397" y="71755"/>
                </a:cubicBezTo>
                <a:cubicBezTo>
                  <a:pt x="2920" y="73025"/>
                  <a:pt x="2920" y="75438"/>
                  <a:pt x="2920" y="76708"/>
                </a:cubicBezTo>
              </a:path>
            </a:pathLst>
          </a:custGeom>
          <a:solidFill>
            <a:srgbClr val="4A1A25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3" name="Freeform 3"/>
          <p:cNvSpPr/>
          <p:nvPr/>
        </p:nvSpPr>
        <p:spPr>
          <a:xfrm>
            <a:off x="4370324" y="2739136"/>
            <a:ext cx="114173" cy="209931"/>
          </a:xfrm>
          <a:custGeom>
            <a:avLst/>
            <a:gdLst>
              <a:gd name="connsiteX0" fmla="*/ 114173 w 114173"/>
              <a:gd name="connsiteY0" fmla="*/ 29591 h 209931"/>
              <a:gd name="connsiteX1" fmla="*/ 97790 w 114173"/>
              <a:gd name="connsiteY1" fmla="*/ 0 h 209931"/>
              <a:gd name="connsiteX2" fmla="*/ 0 w 114173"/>
              <a:gd name="connsiteY2" fmla="*/ 109855 h 209931"/>
              <a:gd name="connsiteX3" fmla="*/ 80010 w 114173"/>
              <a:gd name="connsiteY3" fmla="*/ 209931 h 209931"/>
              <a:gd name="connsiteX4" fmla="*/ 80010 w 114173"/>
              <a:gd name="connsiteY4" fmla="*/ 209931 h 209931"/>
              <a:gd name="connsiteX5" fmla="*/ 114173 w 114173"/>
              <a:gd name="connsiteY5" fmla="*/ 181483 h 209931"/>
              <a:gd name="connsiteX6" fmla="*/ 60833 w 114173"/>
              <a:gd name="connsiteY6" fmla="*/ 104902 h 209931"/>
              <a:gd name="connsiteX7" fmla="*/ 114173 w 114173"/>
              <a:gd name="connsiteY7" fmla="*/ 29591 h 20993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</a:cxnLst>
            <a:rect l="l" t="t" r="r" b="b"/>
            <a:pathLst>
              <a:path w="114173" h="209931">
                <a:moveTo>
                  <a:pt x="114173" y="29591"/>
                </a:moveTo>
                <a:cubicBezTo>
                  <a:pt x="97790" y="0"/>
                  <a:pt x="97790" y="0"/>
                  <a:pt x="97790" y="0"/>
                </a:cubicBezTo>
                <a:cubicBezTo>
                  <a:pt x="37083" y="28321"/>
                  <a:pt x="0" y="66675"/>
                  <a:pt x="0" y="109855"/>
                </a:cubicBezTo>
                <a:cubicBezTo>
                  <a:pt x="0" y="146939"/>
                  <a:pt x="29718" y="182753"/>
                  <a:pt x="80010" y="209931"/>
                </a:cubicBezTo>
                <a:cubicBezTo>
                  <a:pt x="80010" y="209931"/>
                  <a:pt x="80010" y="209931"/>
                  <a:pt x="80010" y="209931"/>
                </a:cubicBezTo>
                <a:cubicBezTo>
                  <a:pt x="114173" y="181483"/>
                  <a:pt x="114173" y="181483"/>
                  <a:pt x="114173" y="181483"/>
                </a:cubicBezTo>
                <a:cubicBezTo>
                  <a:pt x="80010" y="159258"/>
                  <a:pt x="60833" y="133350"/>
                  <a:pt x="60833" y="104902"/>
                </a:cubicBezTo>
                <a:cubicBezTo>
                  <a:pt x="60833" y="76581"/>
                  <a:pt x="80010" y="50546"/>
                  <a:pt x="114173" y="29591"/>
                </a:cubicBezTo>
              </a:path>
            </a:pathLst>
          </a:custGeom>
          <a:solidFill>
            <a:srgbClr val="4A1A25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4" name="Freeform 3"/>
          <p:cNvSpPr/>
          <p:nvPr/>
        </p:nvSpPr>
        <p:spPr>
          <a:xfrm>
            <a:off x="4810475" y="3393742"/>
            <a:ext cx="1727105" cy="1396563"/>
          </a:xfrm>
          <a:custGeom>
            <a:avLst/>
            <a:gdLst>
              <a:gd name="connsiteX0" fmla="*/ 1474247 w 1727105"/>
              <a:gd name="connsiteY0" fmla="*/ 476964 h 1396563"/>
              <a:gd name="connsiteX1" fmla="*/ 1465738 w 1727105"/>
              <a:gd name="connsiteY1" fmla="*/ 448897 h 1396563"/>
              <a:gd name="connsiteX2" fmla="*/ 1491011 w 1727105"/>
              <a:gd name="connsiteY2" fmla="*/ 392636 h 1396563"/>
              <a:gd name="connsiteX3" fmla="*/ 1592230 w 1727105"/>
              <a:gd name="connsiteY3" fmla="*/ 308308 h 1396563"/>
              <a:gd name="connsiteX4" fmla="*/ 1668049 w 1727105"/>
              <a:gd name="connsiteY4" fmla="*/ 273129 h 1396563"/>
              <a:gd name="connsiteX5" fmla="*/ 1727104 w 1727105"/>
              <a:gd name="connsiteY5" fmla="*/ 287226 h 1396563"/>
              <a:gd name="connsiteX6" fmla="*/ 1499520 w 1727105"/>
              <a:gd name="connsiteY6" fmla="*/ 104600 h 1396563"/>
              <a:gd name="connsiteX7" fmla="*/ 1524793 w 1727105"/>
              <a:gd name="connsiteY7" fmla="*/ 153749 h 1396563"/>
              <a:gd name="connsiteX8" fmla="*/ 1474247 w 1727105"/>
              <a:gd name="connsiteY8" fmla="*/ 231092 h 1396563"/>
              <a:gd name="connsiteX9" fmla="*/ 1373028 w 1727105"/>
              <a:gd name="connsiteY9" fmla="*/ 322405 h 1396563"/>
              <a:gd name="connsiteX10" fmla="*/ 1322482 w 1727105"/>
              <a:gd name="connsiteY10" fmla="*/ 329390 h 1396563"/>
              <a:gd name="connsiteX11" fmla="*/ 1280318 w 1727105"/>
              <a:gd name="connsiteY11" fmla="*/ 322405 h 1396563"/>
              <a:gd name="connsiteX12" fmla="*/ 917860 w 1727105"/>
              <a:gd name="connsiteY12" fmla="*/ 34242 h 1396563"/>
              <a:gd name="connsiteX13" fmla="*/ 715549 w 1727105"/>
              <a:gd name="connsiteY13" fmla="*/ 34242 h 1396563"/>
              <a:gd name="connsiteX14" fmla="*/ 41052 w 1727105"/>
              <a:gd name="connsiteY14" fmla="*/ 631523 h 1396563"/>
              <a:gd name="connsiteX15" fmla="*/ 41052 w 1727105"/>
              <a:gd name="connsiteY15" fmla="*/ 800179 h 1396563"/>
              <a:gd name="connsiteX16" fmla="*/ 757713 w 1727105"/>
              <a:gd name="connsiteY16" fmla="*/ 1362306 h 1396563"/>
              <a:gd name="connsiteX17" fmla="*/ 960024 w 1727105"/>
              <a:gd name="connsiteY17" fmla="*/ 1362306 h 1396563"/>
              <a:gd name="connsiteX18" fmla="*/ 1634394 w 1727105"/>
              <a:gd name="connsiteY18" fmla="*/ 765000 h 1396563"/>
              <a:gd name="connsiteX19" fmla="*/ 1625885 w 1727105"/>
              <a:gd name="connsiteY19" fmla="*/ 596471 h 1396563"/>
              <a:gd name="connsiteX20" fmla="*/ 1474247 w 1727105"/>
              <a:gd name="connsiteY20" fmla="*/ 476964 h 13965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</a:cxnLst>
            <a:rect l="l" t="t" r="r" b="b"/>
            <a:pathLst>
              <a:path w="1727105" h="1396563">
                <a:moveTo>
                  <a:pt x="1474247" y="476964"/>
                </a:moveTo>
                <a:cubicBezTo>
                  <a:pt x="1474247" y="469979"/>
                  <a:pt x="1465738" y="455882"/>
                  <a:pt x="1465738" y="448897"/>
                </a:cubicBezTo>
                <a:cubicBezTo>
                  <a:pt x="1465738" y="427815"/>
                  <a:pt x="1474247" y="406733"/>
                  <a:pt x="1491011" y="392636"/>
                </a:cubicBezTo>
                <a:cubicBezTo>
                  <a:pt x="1592230" y="308308"/>
                  <a:pt x="1592230" y="308308"/>
                  <a:pt x="1592230" y="308308"/>
                </a:cubicBezTo>
                <a:cubicBezTo>
                  <a:pt x="1609121" y="301323"/>
                  <a:pt x="1651285" y="273129"/>
                  <a:pt x="1668049" y="273129"/>
                </a:cubicBezTo>
                <a:cubicBezTo>
                  <a:pt x="1693322" y="273129"/>
                  <a:pt x="1710213" y="280241"/>
                  <a:pt x="1727104" y="287226"/>
                </a:cubicBezTo>
                <a:cubicBezTo>
                  <a:pt x="1499520" y="104600"/>
                  <a:pt x="1499520" y="104600"/>
                  <a:pt x="1499520" y="104600"/>
                </a:cubicBezTo>
                <a:cubicBezTo>
                  <a:pt x="1516284" y="118570"/>
                  <a:pt x="1524793" y="132667"/>
                  <a:pt x="1524793" y="153749"/>
                </a:cubicBezTo>
                <a:cubicBezTo>
                  <a:pt x="1524793" y="174831"/>
                  <a:pt x="1491011" y="216995"/>
                  <a:pt x="1474247" y="231092"/>
                </a:cubicBezTo>
                <a:cubicBezTo>
                  <a:pt x="1373028" y="322405"/>
                  <a:pt x="1373028" y="322405"/>
                  <a:pt x="1373028" y="322405"/>
                </a:cubicBezTo>
                <a:cubicBezTo>
                  <a:pt x="1356137" y="329390"/>
                  <a:pt x="1339373" y="329390"/>
                  <a:pt x="1322482" y="329390"/>
                </a:cubicBezTo>
                <a:cubicBezTo>
                  <a:pt x="1305591" y="329390"/>
                  <a:pt x="1288700" y="329390"/>
                  <a:pt x="1280318" y="322405"/>
                </a:cubicBezTo>
                <a:cubicBezTo>
                  <a:pt x="917860" y="34242"/>
                  <a:pt x="917860" y="34242"/>
                  <a:pt x="917860" y="34242"/>
                </a:cubicBezTo>
                <a:cubicBezTo>
                  <a:pt x="867187" y="-14906"/>
                  <a:pt x="774477" y="-7921"/>
                  <a:pt x="715549" y="34242"/>
                </a:cubicBezTo>
                <a:cubicBezTo>
                  <a:pt x="41052" y="631523"/>
                  <a:pt x="41052" y="631523"/>
                  <a:pt x="41052" y="631523"/>
                </a:cubicBezTo>
                <a:cubicBezTo>
                  <a:pt x="-17875" y="673687"/>
                  <a:pt x="-9493" y="751030"/>
                  <a:pt x="41052" y="800179"/>
                </a:cubicBezTo>
                <a:cubicBezTo>
                  <a:pt x="757713" y="1362306"/>
                  <a:pt x="757713" y="1362306"/>
                  <a:pt x="757713" y="1362306"/>
                </a:cubicBezTo>
                <a:cubicBezTo>
                  <a:pt x="808259" y="1411493"/>
                  <a:pt x="900969" y="1404470"/>
                  <a:pt x="960024" y="1362306"/>
                </a:cubicBezTo>
                <a:cubicBezTo>
                  <a:pt x="1634394" y="765000"/>
                  <a:pt x="1634394" y="765000"/>
                  <a:pt x="1634394" y="765000"/>
                </a:cubicBezTo>
                <a:cubicBezTo>
                  <a:pt x="1693322" y="722836"/>
                  <a:pt x="1684940" y="645620"/>
                  <a:pt x="1625885" y="596471"/>
                </a:cubicBezTo>
                <a:lnTo>
                  <a:pt x="1474247" y="476964"/>
                </a:lnTo>
              </a:path>
            </a:pathLst>
          </a:custGeom>
          <a:solidFill>
            <a:srgbClr val="4A1A25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5" name="Freeform 3"/>
          <p:cNvSpPr/>
          <p:nvPr/>
        </p:nvSpPr>
        <p:spPr>
          <a:xfrm>
            <a:off x="5032597" y="3477101"/>
            <a:ext cx="1237900" cy="1237840"/>
          </a:xfrm>
          <a:custGeom>
            <a:avLst/>
            <a:gdLst>
              <a:gd name="connsiteX0" fmla="*/ 577755 w 1237900"/>
              <a:gd name="connsiteY0" fmla="*/ 42576 h 1237840"/>
              <a:gd name="connsiteX1" fmla="*/ 783621 w 1237900"/>
              <a:gd name="connsiteY1" fmla="*/ 42576 h 1237840"/>
              <a:gd name="connsiteX2" fmla="*/ 1195228 w 1237900"/>
              <a:gd name="connsiteY2" fmla="*/ 454183 h 1237840"/>
              <a:gd name="connsiteX3" fmla="*/ 1195228 w 1237900"/>
              <a:gd name="connsiteY3" fmla="*/ 660050 h 1237840"/>
              <a:gd name="connsiteX4" fmla="*/ 660050 w 1237900"/>
              <a:gd name="connsiteY4" fmla="*/ 1195215 h 1237840"/>
              <a:gd name="connsiteX5" fmla="*/ 454311 w 1237900"/>
              <a:gd name="connsiteY5" fmla="*/ 1195215 h 1237840"/>
              <a:gd name="connsiteX6" fmla="*/ 42576 w 1237900"/>
              <a:gd name="connsiteY6" fmla="*/ 783621 h 1237840"/>
              <a:gd name="connsiteX7" fmla="*/ 42576 w 1237900"/>
              <a:gd name="connsiteY7" fmla="*/ 577754 h 1237840"/>
              <a:gd name="connsiteX8" fmla="*/ 577755 w 1237900"/>
              <a:gd name="connsiteY8" fmla="*/ 42576 h 123784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</a:cxnLst>
            <a:rect l="l" t="t" r="r" b="b"/>
            <a:pathLst>
              <a:path w="1237900" h="1237840">
                <a:moveTo>
                  <a:pt x="577755" y="42576"/>
                </a:moveTo>
                <a:cubicBezTo>
                  <a:pt x="634650" y="-14192"/>
                  <a:pt x="726725" y="-14192"/>
                  <a:pt x="783621" y="42576"/>
                </a:cubicBezTo>
                <a:lnTo>
                  <a:pt x="1195228" y="454183"/>
                </a:lnTo>
                <a:cubicBezTo>
                  <a:pt x="1252124" y="511079"/>
                  <a:pt x="1252124" y="603281"/>
                  <a:pt x="1195228" y="660050"/>
                </a:cubicBezTo>
                <a:lnTo>
                  <a:pt x="660050" y="1195215"/>
                </a:lnTo>
                <a:cubicBezTo>
                  <a:pt x="603281" y="1252048"/>
                  <a:pt x="511080" y="1252048"/>
                  <a:pt x="454311" y="1195215"/>
                </a:cubicBezTo>
                <a:lnTo>
                  <a:pt x="42576" y="783621"/>
                </a:lnTo>
                <a:cubicBezTo>
                  <a:pt x="-14192" y="726725"/>
                  <a:pt x="-14192" y="634523"/>
                  <a:pt x="42576" y="577754"/>
                </a:cubicBezTo>
                <a:lnTo>
                  <a:pt x="577755" y="42576"/>
                </a:lnTo>
              </a:path>
            </a:pathLst>
          </a:custGeom>
          <a:solidFill>
            <a:srgbClr val="FFFFFF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6" name="Freeform 3"/>
          <p:cNvSpPr/>
          <p:nvPr/>
        </p:nvSpPr>
        <p:spPr>
          <a:xfrm>
            <a:off x="5759578" y="3982339"/>
            <a:ext cx="247269" cy="184404"/>
          </a:xfrm>
          <a:custGeom>
            <a:avLst/>
            <a:gdLst>
              <a:gd name="connsiteX0" fmla="*/ 215138 w 247269"/>
              <a:gd name="connsiteY0" fmla="*/ 21589 h 184404"/>
              <a:gd name="connsiteX1" fmla="*/ 160273 w 247269"/>
              <a:gd name="connsiteY1" fmla="*/ 0 h 184404"/>
              <a:gd name="connsiteX2" fmla="*/ 123697 w 247269"/>
              <a:gd name="connsiteY2" fmla="*/ 11429 h 184404"/>
              <a:gd name="connsiteX3" fmla="*/ 86994 w 247269"/>
              <a:gd name="connsiteY3" fmla="*/ 0 h 184404"/>
              <a:gd name="connsiteX4" fmla="*/ 0 w 247269"/>
              <a:gd name="connsiteY4" fmla="*/ 71246 h 184404"/>
              <a:gd name="connsiteX5" fmla="*/ 0 w 247269"/>
              <a:gd name="connsiteY5" fmla="*/ 75057 h 184404"/>
              <a:gd name="connsiteX6" fmla="*/ 45846 w 247269"/>
              <a:gd name="connsiteY6" fmla="*/ 138683 h 184404"/>
              <a:gd name="connsiteX7" fmla="*/ 45846 w 247269"/>
              <a:gd name="connsiteY7" fmla="*/ 178053 h 184404"/>
              <a:gd name="connsiteX8" fmla="*/ 111378 w 247269"/>
              <a:gd name="connsiteY8" fmla="*/ 184403 h 184404"/>
              <a:gd name="connsiteX9" fmla="*/ 134365 w 247269"/>
              <a:gd name="connsiteY9" fmla="*/ 184403 h 184404"/>
              <a:gd name="connsiteX10" fmla="*/ 247269 w 247269"/>
              <a:gd name="connsiteY10" fmla="*/ 150114 h 184404"/>
              <a:gd name="connsiteX11" fmla="*/ 247269 w 247269"/>
              <a:gd name="connsiteY11" fmla="*/ 71246 h 184404"/>
              <a:gd name="connsiteX12" fmla="*/ 215138 w 247269"/>
              <a:gd name="connsiteY12" fmla="*/ 21589 h 18440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</a:cxnLst>
            <a:rect l="l" t="t" r="r" b="b"/>
            <a:pathLst>
              <a:path w="247269" h="184404">
                <a:moveTo>
                  <a:pt x="215138" y="21589"/>
                </a:moveTo>
                <a:cubicBezTo>
                  <a:pt x="198373" y="10159"/>
                  <a:pt x="177038" y="3809"/>
                  <a:pt x="160273" y="0"/>
                </a:cubicBezTo>
                <a:cubicBezTo>
                  <a:pt x="123697" y="11429"/>
                  <a:pt x="123697" y="11429"/>
                  <a:pt x="123697" y="11429"/>
                </a:cubicBezTo>
                <a:cubicBezTo>
                  <a:pt x="86994" y="0"/>
                  <a:pt x="86994" y="0"/>
                  <a:pt x="86994" y="0"/>
                </a:cubicBezTo>
                <a:cubicBezTo>
                  <a:pt x="53466" y="6350"/>
                  <a:pt x="0" y="25400"/>
                  <a:pt x="0" y="71246"/>
                </a:cubicBezTo>
                <a:cubicBezTo>
                  <a:pt x="0" y="72516"/>
                  <a:pt x="0" y="73786"/>
                  <a:pt x="0" y="75057"/>
                </a:cubicBezTo>
                <a:cubicBezTo>
                  <a:pt x="24510" y="87757"/>
                  <a:pt x="45846" y="108076"/>
                  <a:pt x="45846" y="138683"/>
                </a:cubicBezTo>
                <a:cubicBezTo>
                  <a:pt x="45846" y="153923"/>
                  <a:pt x="45846" y="167894"/>
                  <a:pt x="45846" y="178053"/>
                </a:cubicBezTo>
                <a:cubicBezTo>
                  <a:pt x="61086" y="181864"/>
                  <a:pt x="82422" y="184403"/>
                  <a:pt x="111378" y="184403"/>
                </a:cubicBezTo>
                <a:cubicBezTo>
                  <a:pt x="134365" y="184403"/>
                  <a:pt x="134365" y="184403"/>
                  <a:pt x="134365" y="184403"/>
                </a:cubicBezTo>
                <a:cubicBezTo>
                  <a:pt x="244220" y="184403"/>
                  <a:pt x="247269" y="150114"/>
                  <a:pt x="247269" y="150114"/>
                </a:cubicBezTo>
                <a:cubicBezTo>
                  <a:pt x="247269" y="150114"/>
                  <a:pt x="247269" y="138683"/>
                  <a:pt x="247269" y="71246"/>
                </a:cubicBezTo>
                <a:cubicBezTo>
                  <a:pt x="247269" y="48386"/>
                  <a:pt x="233552" y="33020"/>
                  <a:pt x="215138" y="21589"/>
                </a:cubicBezTo>
              </a:path>
            </a:pathLst>
          </a:custGeom>
          <a:solidFill>
            <a:srgbClr val="FFB400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7" name="Freeform 3"/>
          <p:cNvSpPr/>
          <p:nvPr/>
        </p:nvSpPr>
        <p:spPr>
          <a:xfrm>
            <a:off x="5820284" y="3837685"/>
            <a:ext cx="125221" cy="120396"/>
          </a:xfrm>
          <a:custGeom>
            <a:avLst/>
            <a:gdLst>
              <a:gd name="connsiteX0" fmla="*/ 0 w 125221"/>
              <a:gd name="connsiteY0" fmla="*/ 60198 h 120396"/>
              <a:gd name="connsiteX1" fmla="*/ 62610 w 125221"/>
              <a:gd name="connsiteY1" fmla="*/ 0 h 120396"/>
              <a:gd name="connsiteX2" fmla="*/ 125221 w 125221"/>
              <a:gd name="connsiteY2" fmla="*/ 60198 h 120396"/>
              <a:gd name="connsiteX3" fmla="*/ 62610 w 125221"/>
              <a:gd name="connsiteY3" fmla="*/ 120396 h 120396"/>
              <a:gd name="connsiteX4" fmla="*/ 0 w 125221"/>
              <a:gd name="connsiteY4" fmla="*/ 60198 h 12039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5221" h="120396">
                <a:moveTo>
                  <a:pt x="0" y="60198"/>
                </a:moveTo>
                <a:cubicBezTo>
                  <a:pt x="0" y="26923"/>
                  <a:pt x="28066" y="0"/>
                  <a:pt x="62610" y="0"/>
                </a:cubicBezTo>
                <a:cubicBezTo>
                  <a:pt x="97154" y="0"/>
                  <a:pt x="125221" y="26923"/>
                  <a:pt x="125221" y="60198"/>
                </a:cubicBezTo>
                <a:cubicBezTo>
                  <a:pt x="125221" y="93472"/>
                  <a:pt x="97154" y="120396"/>
                  <a:pt x="62610" y="120396"/>
                </a:cubicBezTo>
                <a:cubicBezTo>
                  <a:pt x="28066" y="120396"/>
                  <a:pt x="0" y="93472"/>
                  <a:pt x="0" y="60198"/>
                </a:cubicBezTo>
              </a:path>
            </a:pathLst>
          </a:custGeom>
          <a:solidFill>
            <a:srgbClr val="FFB400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8" name="Freeform 3"/>
          <p:cNvSpPr/>
          <p:nvPr/>
        </p:nvSpPr>
        <p:spPr>
          <a:xfrm>
            <a:off x="5538216" y="4051173"/>
            <a:ext cx="247269" cy="185547"/>
          </a:xfrm>
          <a:custGeom>
            <a:avLst/>
            <a:gdLst>
              <a:gd name="connsiteX0" fmla="*/ 221234 w 247269"/>
              <a:gd name="connsiteY0" fmla="*/ 25400 h 185547"/>
              <a:gd name="connsiteX1" fmla="*/ 201422 w 247269"/>
              <a:gd name="connsiteY1" fmla="*/ 13970 h 185547"/>
              <a:gd name="connsiteX2" fmla="*/ 160274 w 247269"/>
              <a:gd name="connsiteY2" fmla="*/ 0 h 185547"/>
              <a:gd name="connsiteX3" fmla="*/ 123571 w 247269"/>
              <a:gd name="connsiteY3" fmla="*/ 11430 h 185547"/>
              <a:gd name="connsiteX4" fmla="*/ 86995 w 247269"/>
              <a:gd name="connsiteY4" fmla="*/ 0 h 185547"/>
              <a:gd name="connsiteX5" fmla="*/ 51943 w 247269"/>
              <a:gd name="connsiteY5" fmla="*/ 11430 h 185547"/>
              <a:gd name="connsiteX6" fmla="*/ 32130 w 247269"/>
              <a:gd name="connsiteY6" fmla="*/ 21590 h 185547"/>
              <a:gd name="connsiteX7" fmla="*/ 0 w 247269"/>
              <a:gd name="connsiteY7" fmla="*/ 72390 h 185547"/>
              <a:gd name="connsiteX8" fmla="*/ 0 w 247269"/>
              <a:gd name="connsiteY8" fmla="*/ 104267 h 185547"/>
              <a:gd name="connsiteX9" fmla="*/ 0 w 247269"/>
              <a:gd name="connsiteY9" fmla="*/ 122047 h 185547"/>
              <a:gd name="connsiteX10" fmla="*/ 0 w 247269"/>
              <a:gd name="connsiteY10" fmla="*/ 151257 h 185547"/>
              <a:gd name="connsiteX11" fmla="*/ 112903 w 247269"/>
              <a:gd name="connsiteY11" fmla="*/ 185547 h 185547"/>
              <a:gd name="connsiteX12" fmla="*/ 134366 w 247269"/>
              <a:gd name="connsiteY12" fmla="*/ 185547 h 185547"/>
              <a:gd name="connsiteX13" fmla="*/ 247269 w 247269"/>
              <a:gd name="connsiteY13" fmla="*/ 151257 h 185547"/>
              <a:gd name="connsiteX14" fmla="*/ 247269 w 247269"/>
              <a:gd name="connsiteY14" fmla="*/ 122047 h 185547"/>
              <a:gd name="connsiteX15" fmla="*/ 247269 w 247269"/>
              <a:gd name="connsiteY15" fmla="*/ 104267 h 185547"/>
              <a:gd name="connsiteX16" fmla="*/ 247269 w 247269"/>
              <a:gd name="connsiteY16" fmla="*/ 72390 h 185547"/>
              <a:gd name="connsiteX17" fmla="*/ 221234 w 247269"/>
              <a:gd name="connsiteY17" fmla="*/ 25400 h 18554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</a:cxnLst>
            <a:rect l="l" t="t" r="r" b="b"/>
            <a:pathLst>
              <a:path w="247269" h="185547">
                <a:moveTo>
                  <a:pt x="221234" y="25400"/>
                </a:moveTo>
                <a:cubicBezTo>
                  <a:pt x="215138" y="21590"/>
                  <a:pt x="209042" y="17780"/>
                  <a:pt x="201422" y="13970"/>
                </a:cubicBezTo>
                <a:cubicBezTo>
                  <a:pt x="187705" y="7620"/>
                  <a:pt x="172466" y="3810"/>
                  <a:pt x="160274" y="0"/>
                </a:cubicBezTo>
                <a:cubicBezTo>
                  <a:pt x="123571" y="11430"/>
                  <a:pt x="123571" y="11430"/>
                  <a:pt x="123571" y="11430"/>
                </a:cubicBezTo>
                <a:cubicBezTo>
                  <a:pt x="86995" y="0"/>
                  <a:pt x="86995" y="0"/>
                  <a:pt x="86995" y="0"/>
                </a:cubicBezTo>
                <a:cubicBezTo>
                  <a:pt x="76327" y="2540"/>
                  <a:pt x="64135" y="6350"/>
                  <a:pt x="51943" y="11430"/>
                </a:cubicBezTo>
                <a:cubicBezTo>
                  <a:pt x="44323" y="13970"/>
                  <a:pt x="38227" y="17780"/>
                  <a:pt x="32130" y="21590"/>
                </a:cubicBezTo>
                <a:cubicBezTo>
                  <a:pt x="13716" y="33020"/>
                  <a:pt x="0" y="49530"/>
                  <a:pt x="0" y="72390"/>
                </a:cubicBezTo>
                <a:cubicBezTo>
                  <a:pt x="0" y="85090"/>
                  <a:pt x="0" y="95250"/>
                  <a:pt x="0" y="104267"/>
                </a:cubicBezTo>
                <a:cubicBezTo>
                  <a:pt x="0" y="110617"/>
                  <a:pt x="0" y="116967"/>
                  <a:pt x="0" y="122047"/>
                </a:cubicBezTo>
                <a:cubicBezTo>
                  <a:pt x="0" y="146177"/>
                  <a:pt x="0" y="151257"/>
                  <a:pt x="0" y="151257"/>
                </a:cubicBezTo>
                <a:cubicBezTo>
                  <a:pt x="0" y="151257"/>
                  <a:pt x="3048" y="185547"/>
                  <a:pt x="112903" y="185547"/>
                </a:cubicBezTo>
                <a:cubicBezTo>
                  <a:pt x="134366" y="185547"/>
                  <a:pt x="134366" y="185547"/>
                  <a:pt x="134366" y="185547"/>
                </a:cubicBezTo>
                <a:cubicBezTo>
                  <a:pt x="244221" y="185547"/>
                  <a:pt x="247269" y="151257"/>
                  <a:pt x="247269" y="151257"/>
                </a:cubicBezTo>
                <a:cubicBezTo>
                  <a:pt x="247269" y="151257"/>
                  <a:pt x="247269" y="144907"/>
                  <a:pt x="247269" y="122047"/>
                </a:cubicBezTo>
                <a:cubicBezTo>
                  <a:pt x="247269" y="116967"/>
                  <a:pt x="247269" y="110617"/>
                  <a:pt x="247269" y="104267"/>
                </a:cubicBezTo>
                <a:cubicBezTo>
                  <a:pt x="247269" y="95250"/>
                  <a:pt x="247269" y="85090"/>
                  <a:pt x="247269" y="72390"/>
                </a:cubicBezTo>
                <a:cubicBezTo>
                  <a:pt x="247269" y="52070"/>
                  <a:pt x="236601" y="36830"/>
                  <a:pt x="221234" y="25400"/>
                </a:cubicBezTo>
              </a:path>
            </a:pathLst>
          </a:custGeom>
          <a:solidFill>
            <a:srgbClr val="FFB400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9" name="Freeform 3"/>
          <p:cNvSpPr/>
          <p:nvPr/>
        </p:nvSpPr>
        <p:spPr>
          <a:xfrm>
            <a:off x="5599557" y="3907535"/>
            <a:ext cx="124586" cy="120522"/>
          </a:xfrm>
          <a:custGeom>
            <a:avLst/>
            <a:gdLst>
              <a:gd name="connsiteX0" fmla="*/ 0 w 124586"/>
              <a:gd name="connsiteY0" fmla="*/ 60325 h 120522"/>
              <a:gd name="connsiteX1" fmla="*/ 62229 w 124586"/>
              <a:gd name="connsiteY1" fmla="*/ 0 h 120522"/>
              <a:gd name="connsiteX2" fmla="*/ 124586 w 124586"/>
              <a:gd name="connsiteY2" fmla="*/ 60325 h 120522"/>
              <a:gd name="connsiteX3" fmla="*/ 62229 w 124586"/>
              <a:gd name="connsiteY3" fmla="*/ 120523 h 120522"/>
              <a:gd name="connsiteX4" fmla="*/ 0 w 124586"/>
              <a:gd name="connsiteY4" fmla="*/ 60325 h 12052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4586" h="120522">
                <a:moveTo>
                  <a:pt x="0" y="60325"/>
                </a:moveTo>
                <a:cubicBezTo>
                  <a:pt x="0" y="27051"/>
                  <a:pt x="27939" y="0"/>
                  <a:pt x="62229" y="0"/>
                </a:cubicBezTo>
                <a:cubicBezTo>
                  <a:pt x="96646" y="0"/>
                  <a:pt x="124586" y="27051"/>
                  <a:pt x="124586" y="60325"/>
                </a:cubicBezTo>
                <a:cubicBezTo>
                  <a:pt x="124586" y="93472"/>
                  <a:pt x="96646" y="120523"/>
                  <a:pt x="62229" y="120523"/>
                </a:cubicBezTo>
                <a:cubicBezTo>
                  <a:pt x="27939" y="120523"/>
                  <a:pt x="0" y="93472"/>
                  <a:pt x="0" y="60325"/>
                </a:cubicBezTo>
              </a:path>
            </a:pathLst>
          </a:custGeom>
          <a:solidFill>
            <a:srgbClr val="FFB400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0" name="Freeform 3"/>
          <p:cNvSpPr/>
          <p:nvPr/>
        </p:nvSpPr>
        <p:spPr>
          <a:xfrm>
            <a:off x="5323333" y="3981196"/>
            <a:ext cx="247141" cy="184022"/>
          </a:xfrm>
          <a:custGeom>
            <a:avLst/>
            <a:gdLst>
              <a:gd name="connsiteX0" fmla="*/ 247141 w 247141"/>
              <a:gd name="connsiteY0" fmla="*/ 72389 h 184022"/>
              <a:gd name="connsiteX1" fmla="*/ 247141 w 247141"/>
              <a:gd name="connsiteY1" fmla="*/ 72389 h 184022"/>
              <a:gd name="connsiteX2" fmla="*/ 216661 w 247141"/>
              <a:gd name="connsiteY2" fmla="*/ 21589 h 184022"/>
              <a:gd name="connsiteX3" fmla="*/ 160273 w 247141"/>
              <a:gd name="connsiteY3" fmla="*/ 0 h 184022"/>
              <a:gd name="connsiteX4" fmla="*/ 123571 w 247141"/>
              <a:gd name="connsiteY4" fmla="*/ 11429 h 184022"/>
              <a:gd name="connsiteX5" fmla="*/ 86995 w 247141"/>
              <a:gd name="connsiteY5" fmla="*/ 0 h 184022"/>
              <a:gd name="connsiteX6" fmla="*/ 0 w 247141"/>
              <a:gd name="connsiteY6" fmla="*/ 72389 h 184022"/>
              <a:gd name="connsiteX7" fmla="*/ 0 w 247141"/>
              <a:gd name="connsiteY7" fmla="*/ 149732 h 184022"/>
              <a:gd name="connsiteX8" fmla="*/ 112902 w 247141"/>
              <a:gd name="connsiteY8" fmla="*/ 184022 h 184022"/>
              <a:gd name="connsiteX9" fmla="*/ 134239 w 247141"/>
              <a:gd name="connsiteY9" fmla="*/ 184022 h 184022"/>
              <a:gd name="connsiteX10" fmla="*/ 196850 w 247141"/>
              <a:gd name="connsiteY10" fmla="*/ 178942 h 184022"/>
              <a:gd name="connsiteX11" fmla="*/ 196850 w 247141"/>
              <a:gd name="connsiteY11" fmla="*/ 139572 h 184022"/>
              <a:gd name="connsiteX12" fmla="*/ 247141 w 247141"/>
              <a:gd name="connsiteY12" fmla="*/ 72389 h 18402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</a:cxnLst>
            <a:rect l="l" t="t" r="r" b="b"/>
            <a:pathLst>
              <a:path w="247141" h="184022">
                <a:moveTo>
                  <a:pt x="247141" y="72389"/>
                </a:moveTo>
                <a:cubicBezTo>
                  <a:pt x="247141" y="72389"/>
                  <a:pt x="247141" y="72389"/>
                  <a:pt x="247141" y="72389"/>
                </a:cubicBezTo>
                <a:cubicBezTo>
                  <a:pt x="247141" y="49529"/>
                  <a:pt x="233426" y="33019"/>
                  <a:pt x="216661" y="21589"/>
                </a:cubicBezTo>
                <a:cubicBezTo>
                  <a:pt x="198373" y="10159"/>
                  <a:pt x="177038" y="3809"/>
                  <a:pt x="160273" y="0"/>
                </a:cubicBezTo>
                <a:cubicBezTo>
                  <a:pt x="123571" y="11429"/>
                  <a:pt x="123571" y="11429"/>
                  <a:pt x="123571" y="11429"/>
                </a:cubicBezTo>
                <a:cubicBezTo>
                  <a:pt x="86995" y="0"/>
                  <a:pt x="86995" y="0"/>
                  <a:pt x="86995" y="0"/>
                </a:cubicBezTo>
                <a:cubicBezTo>
                  <a:pt x="53339" y="7619"/>
                  <a:pt x="0" y="26669"/>
                  <a:pt x="0" y="72389"/>
                </a:cubicBezTo>
                <a:cubicBezTo>
                  <a:pt x="0" y="138302"/>
                  <a:pt x="0" y="149732"/>
                  <a:pt x="0" y="149732"/>
                </a:cubicBezTo>
                <a:cubicBezTo>
                  <a:pt x="0" y="149732"/>
                  <a:pt x="3047" y="184022"/>
                  <a:pt x="112902" y="184022"/>
                </a:cubicBezTo>
                <a:cubicBezTo>
                  <a:pt x="134239" y="184022"/>
                  <a:pt x="134239" y="184022"/>
                  <a:pt x="134239" y="184022"/>
                </a:cubicBezTo>
                <a:cubicBezTo>
                  <a:pt x="160273" y="184022"/>
                  <a:pt x="180085" y="181482"/>
                  <a:pt x="196850" y="178942"/>
                </a:cubicBezTo>
                <a:cubicBezTo>
                  <a:pt x="196850" y="168782"/>
                  <a:pt x="196850" y="154813"/>
                  <a:pt x="196850" y="139572"/>
                </a:cubicBezTo>
                <a:cubicBezTo>
                  <a:pt x="196850" y="106552"/>
                  <a:pt x="219709" y="86359"/>
                  <a:pt x="247141" y="72389"/>
                </a:cubicBezTo>
              </a:path>
            </a:pathLst>
          </a:custGeom>
          <a:solidFill>
            <a:srgbClr val="FFB400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1" name="Freeform 3"/>
          <p:cNvSpPr/>
          <p:nvPr/>
        </p:nvSpPr>
        <p:spPr>
          <a:xfrm>
            <a:off x="5384039" y="3837685"/>
            <a:ext cx="125221" cy="120396"/>
          </a:xfrm>
          <a:custGeom>
            <a:avLst/>
            <a:gdLst>
              <a:gd name="connsiteX0" fmla="*/ 0 w 125221"/>
              <a:gd name="connsiteY0" fmla="*/ 60198 h 120396"/>
              <a:gd name="connsiteX1" fmla="*/ 62610 w 125221"/>
              <a:gd name="connsiteY1" fmla="*/ 0 h 120396"/>
              <a:gd name="connsiteX2" fmla="*/ 125221 w 125221"/>
              <a:gd name="connsiteY2" fmla="*/ 60198 h 120396"/>
              <a:gd name="connsiteX3" fmla="*/ 62610 w 125221"/>
              <a:gd name="connsiteY3" fmla="*/ 120396 h 120396"/>
              <a:gd name="connsiteX4" fmla="*/ 0 w 125221"/>
              <a:gd name="connsiteY4" fmla="*/ 60198 h 12039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5221" h="120396">
                <a:moveTo>
                  <a:pt x="0" y="60198"/>
                </a:moveTo>
                <a:cubicBezTo>
                  <a:pt x="0" y="26923"/>
                  <a:pt x="27940" y="0"/>
                  <a:pt x="62610" y="0"/>
                </a:cubicBezTo>
                <a:cubicBezTo>
                  <a:pt x="97154" y="0"/>
                  <a:pt x="125221" y="26923"/>
                  <a:pt x="125221" y="60198"/>
                </a:cubicBezTo>
                <a:cubicBezTo>
                  <a:pt x="125221" y="93472"/>
                  <a:pt x="97154" y="120396"/>
                  <a:pt x="62610" y="120396"/>
                </a:cubicBezTo>
                <a:cubicBezTo>
                  <a:pt x="27940" y="120396"/>
                  <a:pt x="0" y="93472"/>
                  <a:pt x="0" y="60198"/>
                </a:cubicBezTo>
              </a:path>
            </a:pathLst>
          </a:custGeom>
          <a:solidFill>
            <a:srgbClr val="FFB400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2" name="Freeform 3"/>
          <p:cNvSpPr/>
          <p:nvPr/>
        </p:nvSpPr>
        <p:spPr>
          <a:xfrm>
            <a:off x="7492015" y="3538221"/>
            <a:ext cx="1669938" cy="1401287"/>
          </a:xfrm>
          <a:custGeom>
            <a:avLst/>
            <a:gdLst>
              <a:gd name="connsiteX0" fmla="*/ 534130 w 1669938"/>
              <a:gd name="connsiteY0" fmla="*/ 194817 h 1401287"/>
              <a:gd name="connsiteX1" fmla="*/ 500856 w 1669938"/>
              <a:gd name="connsiteY1" fmla="*/ 204089 h 1401287"/>
              <a:gd name="connsiteX2" fmla="*/ 432149 w 1669938"/>
              <a:gd name="connsiteY2" fmla="*/ 187705 h 1401287"/>
              <a:gd name="connsiteX3" fmla="*/ 325469 w 1669938"/>
              <a:gd name="connsiteY3" fmla="*/ 110363 h 1401287"/>
              <a:gd name="connsiteX4" fmla="*/ 279114 w 1669938"/>
              <a:gd name="connsiteY4" fmla="*/ 50164 h 1401287"/>
              <a:gd name="connsiteX5" fmla="*/ 292703 w 1669938"/>
              <a:gd name="connsiteY5" fmla="*/ 0 h 1401287"/>
              <a:gd name="connsiteX6" fmla="*/ 86836 w 1669938"/>
              <a:gd name="connsiteY6" fmla="*/ 204089 h 1401287"/>
              <a:gd name="connsiteX7" fmla="*/ 144240 w 1669938"/>
              <a:gd name="connsiteY7" fmla="*/ 179070 h 1401287"/>
              <a:gd name="connsiteX8" fmla="*/ 239617 w 1669938"/>
              <a:gd name="connsiteY8" fmla="*/ 214757 h 1401287"/>
              <a:gd name="connsiteX9" fmla="*/ 354679 w 1669938"/>
              <a:gd name="connsiteY9" fmla="*/ 291464 h 1401287"/>
              <a:gd name="connsiteX10" fmla="*/ 365982 w 1669938"/>
              <a:gd name="connsiteY10" fmla="*/ 332994 h 1401287"/>
              <a:gd name="connsiteX11" fmla="*/ 359886 w 1669938"/>
              <a:gd name="connsiteY11" fmla="*/ 368553 h 1401287"/>
              <a:gd name="connsiteX12" fmla="*/ 35528 w 1669938"/>
              <a:gd name="connsiteY12" fmla="*/ 693420 h 1401287"/>
              <a:gd name="connsiteX13" fmla="*/ 46958 w 1669938"/>
              <a:gd name="connsiteY13" fmla="*/ 861567 h 1401287"/>
              <a:gd name="connsiteX14" fmla="*/ 800068 w 1669938"/>
              <a:gd name="connsiteY14" fmla="*/ 1373758 h 1401287"/>
              <a:gd name="connsiteX15" fmla="*/ 1001871 w 1669938"/>
              <a:gd name="connsiteY15" fmla="*/ 1360055 h 1401287"/>
              <a:gd name="connsiteX16" fmla="*/ 1634458 w 1669938"/>
              <a:gd name="connsiteY16" fmla="*/ 718565 h 1401287"/>
              <a:gd name="connsiteX17" fmla="*/ 1623028 w 1669938"/>
              <a:gd name="connsiteY17" fmla="*/ 550417 h 1401287"/>
              <a:gd name="connsiteX18" fmla="*/ 869918 w 1669938"/>
              <a:gd name="connsiteY18" fmla="*/ 38226 h 1401287"/>
              <a:gd name="connsiteX19" fmla="*/ 668496 w 1669938"/>
              <a:gd name="connsiteY19" fmla="*/ 58927 h 1401287"/>
              <a:gd name="connsiteX20" fmla="*/ 534130 w 1669938"/>
              <a:gd name="connsiteY20" fmla="*/ 194817 h 140128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</a:cxnLst>
            <a:rect l="l" t="t" r="r" b="b"/>
            <a:pathLst>
              <a:path w="1669938" h="1401287">
                <a:moveTo>
                  <a:pt x="534130" y="194817"/>
                </a:moveTo>
                <a:cubicBezTo>
                  <a:pt x="525621" y="195326"/>
                  <a:pt x="509365" y="203580"/>
                  <a:pt x="500856" y="204089"/>
                </a:cubicBezTo>
                <a:cubicBezTo>
                  <a:pt x="475710" y="205866"/>
                  <a:pt x="449929" y="200533"/>
                  <a:pt x="432149" y="187705"/>
                </a:cubicBezTo>
                <a:cubicBezTo>
                  <a:pt x="325469" y="110363"/>
                  <a:pt x="325469" y="110363"/>
                  <a:pt x="325469" y="110363"/>
                </a:cubicBezTo>
                <a:cubicBezTo>
                  <a:pt x="316198" y="96901"/>
                  <a:pt x="280130" y="64134"/>
                  <a:pt x="279114" y="50164"/>
                </a:cubicBezTo>
                <a:cubicBezTo>
                  <a:pt x="277717" y="29209"/>
                  <a:pt x="285210" y="14604"/>
                  <a:pt x="292703" y="0"/>
                </a:cubicBezTo>
                <a:cubicBezTo>
                  <a:pt x="86836" y="204089"/>
                  <a:pt x="86836" y="204089"/>
                  <a:pt x="86836" y="204089"/>
                </a:cubicBezTo>
                <a:cubicBezTo>
                  <a:pt x="102711" y="188848"/>
                  <a:pt x="118967" y="180720"/>
                  <a:pt x="144240" y="179070"/>
                </a:cubicBezTo>
                <a:cubicBezTo>
                  <a:pt x="169513" y="177291"/>
                  <a:pt x="221837" y="201929"/>
                  <a:pt x="239617" y="214757"/>
                </a:cubicBezTo>
                <a:cubicBezTo>
                  <a:pt x="354679" y="291464"/>
                  <a:pt x="354679" y="291464"/>
                  <a:pt x="354679" y="291464"/>
                </a:cubicBezTo>
                <a:cubicBezTo>
                  <a:pt x="364077" y="304926"/>
                  <a:pt x="364966" y="318896"/>
                  <a:pt x="365982" y="332994"/>
                </a:cubicBezTo>
                <a:cubicBezTo>
                  <a:pt x="366871" y="346964"/>
                  <a:pt x="367887" y="361060"/>
                  <a:pt x="359886" y="368553"/>
                </a:cubicBezTo>
                <a:cubicBezTo>
                  <a:pt x="35528" y="693420"/>
                  <a:pt x="35528" y="693420"/>
                  <a:pt x="35528" y="693420"/>
                </a:cubicBezTo>
                <a:cubicBezTo>
                  <a:pt x="-20605" y="739394"/>
                  <a:pt x="-6889" y="815975"/>
                  <a:pt x="46958" y="861567"/>
                </a:cubicBezTo>
                <a:cubicBezTo>
                  <a:pt x="800068" y="1373758"/>
                  <a:pt x="800068" y="1373758"/>
                  <a:pt x="800068" y="1373758"/>
                </a:cubicBezTo>
                <a:cubicBezTo>
                  <a:pt x="853789" y="1419390"/>
                  <a:pt x="945864" y="1406105"/>
                  <a:pt x="1001871" y="1360055"/>
                </a:cubicBezTo>
                <a:cubicBezTo>
                  <a:pt x="1634458" y="718565"/>
                  <a:pt x="1634458" y="718565"/>
                  <a:pt x="1634458" y="718565"/>
                </a:cubicBezTo>
                <a:cubicBezTo>
                  <a:pt x="1690465" y="672591"/>
                  <a:pt x="1676876" y="596010"/>
                  <a:pt x="1623028" y="550417"/>
                </a:cubicBezTo>
                <a:cubicBezTo>
                  <a:pt x="869918" y="38226"/>
                  <a:pt x="869918" y="38226"/>
                  <a:pt x="869918" y="38226"/>
                </a:cubicBezTo>
                <a:cubicBezTo>
                  <a:pt x="816197" y="-7366"/>
                  <a:pt x="724122" y="5841"/>
                  <a:pt x="668496" y="58927"/>
                </a:cubicBezTo>
                <a:lnTo>
                  <a:pt x="534130" y="194817"/>
                </a:lnTo>
              </a:path>
            </a:pathLst>
          </a:custGeom>
          <a:solidFill>
            <a:srgbClr val="4A1A25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3" name="Freeform 3"/>
          <p:cNvSpPr/>
          <p:nvPr/>
        </p:nvSpPr>
        <p:spPr>
          <a:xfrm>
            <a:off x="7718187" y="3619404"/>
            <a:ext cx="1226660" cy="1243422"/>
          </a:xfrm>
          <a:custGeom>
            <a:avLst/>
            <a:gdLst>
              <a:gd name="connsiteX0" fmla="*/ 49514 w 1226660"/>
              <a:gd name="connsiteY0" fmla="*/ 825087 h 1243422"/>
              <a:gd name="connsiteX1" fmla="*/ 35543 w 1226660"/>
              <a:gd name="connsiteY1" fmla="*/ 619728 h 1243422"/>
              <a:gd name="connsiteX2" fmla="*/ 533256 w 1226660"/>
              <a:gd name="connsiteY2" fmla="*/ 49498 h 1243422"/>
              <a:gd name="connsiteX3" fmla="*/ 738616 w 1226660"/>
              <a:gd name="connsiteY3" fmla="*/ 35655 h 1243422"/>
              <a:gd name="connsiteX4" fmla="*/ 1177146 w 1226660"/>
              <a:gd name="connsiteY4" fmla="*/ 418433 h 1243422"/>
              <a:gd name="connsiteX5" fmla="*/ 1191117 w 1226660"/>
              <a:gd name="connsiteY5" fmla="*/ 623792 h 1243422"/>
              <a:gd name="connsiteX6" fmla="*/ 693531 w 1226660"/>
              <a:gd name="connsiteY6" fmla="*/ 1193920 h 1243422"/>
              <a:gd name="connsiteX7" fmla="*/ 488171 w 1226660"/>
              <a:gd name="connsiteY7" fmla="*/ 1207865 h 1243422"/>
              <a:gd name="connsiteX8" fmla="*/ 49514 w 1226660"/>
              <a:gd name="connsiteY8" fmla="*/ 825087 h 124342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</a:cxnLst>
            <a:rect l="l" t="t" r="r" b="b"/>
            <a:pathLst>
              <a:path w="1226660" h="1243422">
                <a:moveTo>
                  <a:pt x="49514" y="825087"/>
                </a:moveTo>
                <a:cubicBezTo>
                  <a:pt x="-11065" y="772128"/>
                  <a:pt x="-17288" y="680180"/>
                  <a:pt x="35543" y="619728"/>
                </a:cubicBezTo>
                <a:lnTo>
                  <a:pt x="533256" y="49498"/>
                </a:lnTo>
                <a:cubicBezTo>
                  <a:pt x="586089" y="-11080"/>
                  <a:pt x="678036" y="-17303"/>
                  <a:pt x="738616" y="35655"/>
                </a:cubicBezTo>
                <a:lnTo>
                  <a:pt x="1177146" y="418433"/>
                </a:lnTo>
                <a:cubicBezTo>
                  <a:pt x="1237726" y="471265"/>
                  <a:pt x="1243948" y="563213"/>
                  <a:pt x="1191117" y="623792"/>
                </a:cubicBezTo>
                <a:lnTo>
                  <a:pt x="693531" y="1193920"/>
                </a:lnTo>
                <a:cubicBezTo>
                  <a:pt x="640571" y="1254474"/>
                  <a:pt x="548623" y="1260722"/>
                  <a:pt x="488171" y="1207865"/>
                </a:cubicBezTo>
                <a:lnTo>
                  <a:pt x="49514" y="825087"/>
                </a:lnTo>
              </a:path>
            </a:pathLst>
          </a:custGeom>
          <a:solidFill>
            <a:srgbClr val="FFFFFF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4" name="Freeform 3"/>
          <p:cNvSpPr/>
          <p:nvPr/>
        </p:nvSpPr>
        <p:spPr>
          <a:xfrm>
            <a:off x="8247380" y="3941446"/>
            <a:ext cx="180720" cy="86995"/>
          </a:xfrm>
          <a:custGeom>
            <a:avLst/>
            <a:gdLst>
              <a:gd name="connsiteX0" fmla="*/ 36702 w 180720"/>
              <a:gd name="connsiteY0" fmla="*/ 86995 h 86995"/>
              <a:gd name="connsiteX1" fmla="*/ 52958 w 180720"/>
              <a:gd name="connsiteY1" fmla="*/ 55371 h 86995"/>
              <a:gd name="connsiteX2" fmla="*/ 52958 w 180720"/>
              <a:gd name="connsiteY2" fmla="*/ 86995 h 86995"/>
              <a:gd name="connsiteX3" fmla="*/ 123570 w 180720"/>
              <a:gd name="connsiteY3" fmla="*/ 86995 h 86995"/>
              <a:gd name="connsiteX4" fmla="*/ 123570 w 180720"/>
              <a:gd name="connsiteY4" fmla="*/ 55371 h 86995"/>
              <a:gd name="connsiteX5" fmla="*/ 139953 w 180720"/>
              <a:gd name="connsiteY5" fmla="*/ 86995 h 86995"/>
              <a:gd name="connsiteX6" fmla="*/ 169798 w 180720"/>
              <a:gd name="connsiteY6" fmla="*/ 86995 h 86995"/>
              <a:gd name="connsiteX7" fmla="*/ 180720 w 180720"/>
              <a:gd name="connsiteY7" fmla="*/ 86995 h 86995"/>
              <a:gd name="connsiteX8" fmla="*/ 91058 w 180720"/>
              <a:gd name="connsiteY8" fmla="*/ 0 h 86995"/>
              <a:gd name="connsiteX9" fmla="*/ 0 w 180720"/>
              <a:gd name="connsiteY9" fmla="*/ 86995 h 86995"/>
              <a:gd name="connsiteX10" fmla="*/ 10794 w 180720"/>
              <a:gd name="connsiteY10" fmla="*/ 86995 h 86995"/>
              <a:gd name="connsiteX11" fmla="*/ 36702 w 180720"/>
              <a:gd name="connsiteY11" fmla="*/ 86995 h 8699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</a:cxnLst>
            <a:rect l="l" t="t" r="r" b="b"/>
            <a:pathLst>
              <a:path w="180720" h="86995">
                <a:moveTo>
                  <a:pt x="36702" y="86995"/>
                </a:moveTo>
                <a:cubicBezTo>
                  <a:pt x="52958" y="55371"/>
                  <a:pt x="52958" y="55371"/>
                  <a:pt x="52958" y="55371"/>
                </a:cubicBezTo>
                <a:cubicBezTo>
                  <a:pt x="52958" y="86995"/>
                  <a:pt x="52958" y="86995"/>
                  <a:pt x="52958" y="86995"/>
                </a:cubicBezTo>
                <a:cubicBezTo>
                  <a:pt x="123570" y="86995"/>
                  <a:pt x="123570" y="86995"/>
                  <a:pt x="123570" y="86995"/>
                </a:cubicBezTo>
                <a:cubicBezTo>
                  <a:pt x="123570" y="55371"/>
                  <a:pt x="123570" y="55371"/>
                  <a:pt x="123570" y="55371"/>
                </a:cubicBezTo>
                <a:cubicBezTo>
                  <a:pt x="139953" y="86995"/>
                  <a:pt x="139953" y="86995"/>
                  <a:pt x="139953" y="86995"/>
                </a:cubicBezTo>
                <a:cubicBezTo>
                  <a:pt x="169798" y="86995"/>
                  <a:pt x="169798" y="86995"/>
                  <a:pt x="169798" y="86995"/>
                </a:cubicBezTo>
                <a:cubicBezTo>
                  <a:pt x="180720" y="86995"/>
                  <a:pt x="180720" y="86995"/>
                  <a:pt x="180720" y="86995"/>
                </a:cubicBezTo>
                <a:cubicBezTo>
                  <a:pt x="180720" y="38353"/>
                  <a:pt x="139953" y="0"/>
                  <a:pt x="91058" y="0"/>
                </a:cubicBezTo>
                <a:cubicBezTo>
                  <a:pt x="40766" y="0"/>
                  <a:pt x="0" y="38353"/>
                  <a:pt x="0" y="86995"/>
                </a:cubicBezTo>
                <a:cubicBezTo>
                  <a:pt x="10794" y="86995"/>
                  <a:pt x="10794" y="86995"/>
                  <a:pt x="10794" y="86995"/>
                </a:cubicBezTo>
                <a:lnTo>
                  <a:pt x="36702" y="86995"/>
                </a:lnTo>
              </a:path>
            </a:pathLst>
          </a:custGeom>
          <a:solidFill>
            <a:srgbClr val="DC8202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5" name="Freeform 3"/>
          <p:cNvSpPr/>
          <p:nvPr/>
        </p:nvSpPr>
        <p:spPr>
          <a:xfrm>
            <a:off x="8256017" y="4037965"/>
            <a:ext cx="156083" cy="65532"/>
          </a:xfrm>
          <a:custGeom>
            <a:avLst/>
            <a:gdLst>
              <a:gd name="connsiteX0" fmla="*/ 78740 w 156083"/>
              <a:gd name="connsiteY0" fmla="*/ 65531 h 65532"/>
              <a:gd name="connsiteX1" fmla="*/ 156082 w 156083"/>
              <a:gd name="connsiteY1" fmla="*/ 0 h 65532"/>
              <a:gd name="connsiteX2" fmla="*/ 0 w 156083"/>
              <a:gd name="connsiteY2" fmla="*/ 0 h 65532"/>
              <a:gd name="connsiteX3" fmla="*/ 78740 w 156083"/>
              <a:gd name="connsiteY3" fmla="*/ 65531 h 6553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</a:cxnLst>
            <a:rect l="l" t="t" r="r" b="b"/>
            <a:pathLst>
              <a:path w="156083" h="65532">
                <a:moveTo>
                  <a:pt x="78740" y="65531"/>
                </a:moveTo>
                <a:cubicBezTo>
                  <a:pt x="118109" y="65531"/>
                  <a:pt x="150621" y="37338"/>
                  <a:pt x="156082" y="0"/>
                </a:cubicBezTo>
                <a:cubicBezTo>
                  <a:pt x="0" y="0"/>
                  <a:pt x="0" y="0"/>
                  <a:pt x="0" y="0"/>
                </a:cubicBezTo>
                <a:cubicBezTo>
                  <a:pt x="5460" y="37338"/>
                  <a:pt x="37972" y="65531"/>
                  <a:pt x="78740" y="65531"/>
                </a:cubicBezTo>
              </a:path>
            </a:pathLst>
          </a:custGeom>
          <a:solidFill>
            <a:srgbClr val="DC8202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6" name="Freeform 3"/>
          <p:cNvSpPr/>
          <p:nvPr/>
        </p:nvSpPr>
        <p:spPr>
          <a:xfrm>
            <a:off x="6244685" y="2686955"/>
            <a:ext cx="1674780" cy="1397619"/>
          </a:xfrm>
          <a:custGeom>
            <a:avLst/>
            <a:gdLst>
              <a:gd name="connsiteX0" fmla="*/ 959136 w 1674780"/>
              <a:gd name="connsiteY0" fmla="*/ 1359773 h 1397619"/>
              <a:gd name="connsiteX1" fmla="*/ 756824 w 1674780"/>
              <a:gd name="connsiteY1" fmla="*/ 1366885 h 1397619"/>
              <a:gd name="connsiteX2" fmla="*/ 48545 w 1674780"/>
              <a:gd name="connsiteY2" fmla="*/ 797290 h 1397619"/>
              <a:gd name="connsiteX3" fmla="*/ 40036 w 1674780"/>
              <a:gd name="connsiteY3" fmla="*/ 628507 h 1397619"/>
              <a:gd name="connsiteX4" fmla="*/ 714661 w 1674780"/>
              <a:gd name="connsiteY4" fmla="*/ 37830 h 1397619"/>
              <a:gd name="connsiteX5" fmla="*/ 916971 w 1674780"/>
              <a:gd name="connsiteY5" fmla="*/ 30845 h 1397619"/>
              <a:gd name="connsiteX6" fmla="*/ 1633632 w 1674780"/>
              <a:gd name="connsiteY6" fmla="*/ 600440 h 1397619"/>
              <a:gd name="connsiteX7" fmla="*/ 1633632 w 1674780"/>
              <a:gd name="connsiteY7" fmla="*/ 769096 h 1397619"/>
              <a:gd name="connsiteX8" fmla="*/ 959136 w 1674780"/>
              <a:gd name="connsiteY8" fmla="*/ 1359773 h 139761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</a:cxnLst>
            <a:rect l="l" t="t" r="r" b="b"/>
            <a:pathLst>
              <a:path w="1674780" h="1397619">
                <a:moveTo>
                  <a:pt x="959136" y="1359773"/>
                </a:moveTo>
                <a:cubicBezTo>
                  <a:pt x="900080" y="1409049"/>
                  <a:pt x="807370" y="1409049"/>
                  <a:pt x="756824" y="1366885"/>
                </a:cubicBezTo>
                <a:cubicBezTo>
                  <a:pt x="48545" y="797290"/>
                  <a:pt x="48545" y="797290"/>
                  <a:pt x="48545" y="797290"/>
                </a:cubicBezTo>
                <a:cubicBezTo>
                  <a:pt x="-10509" y="755126"/>
                  <a:pt x="-19018" y="677783"/>
                  <a:pt x="40036" y="628507"/>
                </a:cubicBezTo>
                <a:cubicBezTo>
                  <a:pt x="714661" y="37830"/>
                  <a:pt x="714661" y="37830"/>
                  <a:pt x="714661" y="37830"/>
                </a:cubicBezTo>
                <a:cubicBezTo>
                  <a:pt x="773588" y="-11445"/>
                  <a:pt x="866425" y="-11445"/>
                  <a:pt x="916971" y="30845"/>
                </a:cubicBezTo>
                <a:cubicBezTo>
                  <a:pt x="1633632" y="600440"/>
                  <a:pt x="1633632" y="600440"/>
                  <a:pt x="1633632" y="600440"/>
                </a:cubicBezTo>
                <a:cubicBezTo>
                  <a:pt x="1684305" y="642604"/>
                  <a:pt x="1692687" y="719947"/>
                  <a:pt x="1633632" y="769096"/>
                </a:cubicBezTo>
                <a:lnTo>
                  <a:pt x="959136" y="1359773"/>
                </a:lnTo>
              </a:path>
            </a:pathLst>
          </a:custGeom>
          <a:solidFill>
            <a:srgbClr val="FFB400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7" name="Freeform 3"/>
          <p:cNvSpPr/>
          <p:nvPr/>
        </p:nvSpPr>
        <p:spPr>
          <a:xfrm>
            <a:off x="6462617" y="2766822"/>
            <a:ext cx="1237900" cy="1237900"/>
          </a:xfrm>
          <a:custGeom>
            <a:avLst/>
            <a:gdLst>
              <a:gd name="connsiteX0" fmla="*/ 577754 w 1237900"/>
              <a:gd name="connsiteY0" fmla="*/ 42672 h 1237900"/>
              <a:gd name="connsiteX1" fmla="*/ 783621 w 1237900"/>
              <a:gd name="connsiteY1" fmla="*/ 42672 h 1237900"/>
              <a:gd name="connsiteX2" fmla="*/ 1195228 w 1237900"/>
              <a:gd name="connsiteY2" fmla="*/ 454279 h 1237900"/>
              <a:gd name="connsiteX3" fmla="*/ 1195228 w 1237900"/>
              <a:gd name="connsiteY3" fmla="*/ 660145 h 1237900"/>
              <a:gd name="connsiteX4" fmla="*/ 660050 w 1237900"/>
              <a:gd name="connsiteY4" fmla="*/ 1195324 h 1237900"/>
              <a:gd name="connsiteX5" fmla="*/ 454311 w 1237900"/>
              <a:gd name="connsiteY5" fmla="*/ 1195324 h 1237900"/>
              <a:gd name="connsiteX6" fmla="*/ 42576 w 1237900"/>
              <a:gd name="connsiteY6" fmla="*/ 783589 h 1237900"/>
              <a:gd name="connsiteX7" fmla="*/ 42576 w 1237900"/>
              <a:gd name="connsiteY7" fmla="*/ 577849 h 1237900"/>
              <a:gd name="connsiteX8" fmla="*/ 577754 w 1237900"/>
              <a:gd name="connsiteY8" fmla="*/ 42672 h 12379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</a:cxnLst>
            <a:rect l="l" t="t" r="r" b="b"/>
            <a:pathLst>
              <a:path w="1237900" h="1237900">
                <a:moveTo>
                  <a:pt x="577754" y="42672"/>
                </a:moveTo>
                <a:cubicBezTo>
                  <a:pt x="634650" y="-14223"/>
                  <a:pt x="726725" y="-14223"/>
                  <a:pt x="783621" y="42672"/>
                </a:cubicBezTo>
                <a:lnTo>
                  <a:pt x="1195228" y="454279"/>
                </a:lnTo>
                <a:cubicBezTo>
                  <a:pt x="1252124" y="511174"/>
                  <a:pt x="1252124" y="603249"/>
                  <a:pt x="1195228" y="660145"/>
                </a:cubicBezTo>
                <a:lnTo>
                  <a:pt x="660050" y="1195324"/>
                </a:lnTo>
                <a:cubicBezTo>
                  <a:pt x="603281" y="1252093"/>
                  <a:pt x="511079" y="1252093"/>
                  <a:pt x="454311" y="1195324"/>
                </a:cubicBezTo>
                <a:lnTo>
                  <a:pt x="42576" y="783589"/>
                </a:lnTo>
                <a:cubicBezTo>
                  <a:pt x="-14192" y="726820"/>
                  <a:pt x="-14192" y="634618"/>
                  <a:pt x="42576" y="577849"/>
                </a:cubicBezTo>
                <a:lnTo>
                  <a:pt x="577754" y="42672"/>
                </a:lnTo>
              </a:path>
            </a:pathLst>
          </a:custGeom>
          <a:solidFill>
            <a:srgbClr val="FFFFFF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8" name="Freeform 3"/>
          <p:cNvSpPr/>
          <p:nvPr/>
        </p:nvSpPr>
        <p:spPr>
          <a:xfrm>
            <a:off x="7031864" y="3253485"/>
            <a:ext cx="247269" cy="184404"/>
          </a:xfrm>
          <a:custGeom>
            <a:avLst/>
            <a:gdLst>
              <a:gd name="connsiteX0" fmla="*/ 215138 w 247269"/>
              <a:gd name="connsiteY0" fmla="*/ 21590 h 184404"/>
              <a:gd name="connsiteX1" fmla="*/ 160273 w 247269"/>
              <a:gd name="connsiteY1" fmla="*/ 0 h 184404"/>
              <a:gd name="connsiteX2" fmla="*/ 123571 w 247269"/>
              <a:gd name="connsiteY2" fmla="*/ 11429 h 184404"/>
              <a:gd name="connsiteX3" fmla="*/ 86995 w 247269"/>
              <a:gd name="connsiteY3" fmla="*/ 0 h 184404"/>
              <a:gd name="connsiteX4" fmla="*/ 0 w 247269"/>
              <a:gd name="connsiteY4" fmla="*/ 71247 h 184404"/>
              <a:gd name="connsiteX5" fmla="*/ 0 w 247269"/>
              <a:gd name="connsiteY5" fmla="*/ 75057 h 184404"/>
              <a:gd name="connsiteX6" fmla="*/ 45846 w 247269"/>
              <a:gd name="connsiteY6" fmla="*/ 138684 h 184404"/>
              <a:gd name="connsiteX7" fmla="*/ 45846 w 247269"/>
              <a:gd name="connsiteY7" fmla="*/ 178054 h 184404"/>
              <a:gd name="connsiteX8" fmla="*/ 111378 w 247269"/>
              <a:gd name="connsiteY8" fmla="*/ 184404 h 184404"/>
              <a:gd name="connsiteX9" fmla="*/ 134365 w 247269"/>
              <a:gd name="connsiteY9" fmla="*/ 184404 h 184404"/>
              <a:gd name="connsiteX10" fmla="*/ 247269 w 247269"/>
              <a:gd name="connsiteY10" fmla="*/ 150114 h 184404"/>
              <a:gd name="connsiteX11" fmla="*/ 247269 w 247269"/>
              <a:gd name="connsiteY11" fmla="*/ 71247 h 184404"/>
              <a:gd name="connsiteX12" fmla="*/ 215138 w 247269"/>
              <a:gd name="connsiteY12" fmla="*/ 21590 h 18440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</a:cxnLst>
            <a:rect l="l" t="t" r="r" b="b"/>
            <a:pathLst>
              <a:path w="247269" h="184404">
                <a:moveTo>
                  <a:pt x="215138" y="21590"/>
                </a:moveTo>
                <a:cubicBezTo>
                  <a:pt x="198373" y="10160"/>
                  <a:pt x="177038" y="3810"/>
                  <a:pt x="160273" y="0"/>
                </a:cubicBezTo>
                <a:cubicBezTo>
                  <a:pt x="123571" y="11429"/>
                  <a:pt x="123571" y="11429"/>
                  <a:pt x="123571" y="11429"/>
                </a:cubicBezTo>
                <a:cubicBezTo>
                  <a:pt x="86995" y="0"/>
                  <a:pt x="86995" y="0"/>
                  <a:pt x="86995" y="0"/>
                </a:cubicBezTo>
                <a:cubicBezTo>
                  <a:pt x="53466" y="6350"/>
                  <a:pt x="0" y="25400"/>
                  <a:pt x="0" y="71247"/>
                </a:cubicBezTo>
                <a:cubicBezTo>
                  <a:pt x="0" y="72517"/>
                  <a:pt x="0" y="73786"/>
                  <a:pt x="0" y="75057"/>
                </a:cubicBezTo>
                <a:cubicBezTo>
                  <a:pt x="24383" y="87757"/>
                  <a:pt x="45846" y="108077"/>
                  <a:pt x="45846" y="138684"/>
                </a:cubicBezTo>
                <a:cubicBezTo>
                  <a:pt x="45846" y="153923"/>
                  <a:pt x="45846" y="167894"/>
                  <a:pt x="45846" y="178054"/>
                </a:cubicBezTo>
                <a:cubicBezTo>
                  <a:pt x="61086" y="181864"/>
                  <a:pt x="82422" y="184404"/>
                  <a:pt x="111378" y="184404"/>
                </a:cubicBezTo>
                <a:cubicBezTo>
                  <a:pt x="134365" y="184404"/>
                  <a:pt x="134365" y="184404"/>
                  <a:pt x="134365" y="184404"/>
                </a:cubicBezTo>
                <a:cubicBezTo>
                  <a:pt x="244221" y="184404"/>
                  <a:pt x="247269" y="150114"/>
                  <a:pt x="247269" y="150114"/>
                </a:cubicBezTo>
                <a:cubicBezTo>
                  <a:pt x="247269" y="150114"/>
                  <a:pt x="247269" y="138684"/>
                  <a:pt x="247269" y="71247"/>
                </a:cubicBezTo>
                <a:cubicBezTo>
                  <a:pt x="247269" y="48386"/>
                  <a:pt x="233426" y="33020"/>
                  <a:pt x="215138" y="21590"/>
                </a:cubicBezTo>
              </a:path>
            </a:pathLst>
          </a:custGeom>
          <a:solidFill>
            <a:srgbClr val="4A1A25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9" name="Freeform 3"/>
          <p:cNvSpPr/>
          <p:nvPr/>
        </p:nvSpPr>
        <p:spPr>
          <a:xfrm>
            <a:off x="7092570" y="3108832"/>
            <a:ext cx="125221" cy="120396"/>
          </a:xfrm>
          <a:custGeom>
            <a:avLst/>
            <a:gdLst>
              <a:gd name="connsiteX0" fmla="*/ 0 w 125221"/>
              <a:gd name="connsiteY0" fmla="*/ 60198 h 120396"/>
              <a:gd name="connsiteX1" fmla="*/ 62610 w 125221"/>
              <a:gd name="connsiteY1" fmla="*/ 0 h 120396"/>
              <a:gd name="connsiteX2" fmla="*/ 125221 w 125221"/>
              <a:gd name="connsiteY2" fmla="*/ 60198 h 120396"/>
              <a:gd name="connsiteX3" fmla="*/ 62610 w 125221"/>
              <a:gd name="connsiteY3" fmla="*/ 120396 h 120396"/>
              <a:gd name="connsiteX4" fmla="*/ 0 w 125221"/>
              <a:gd name="connsiteY4" fmla="*/ 60198 h 12039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5221" h="120396">
                <a:moveTo>
                  <a:pt x="0" y="60198"/>
                </a:moveTo>
                <a:cubicBezTo>
                  <a:pt x="0" y="26924"/>
                  <a:pt x="28066" y="0"/>
                  <a:pt x="62610" y="0"/>
                </a:cubicBezTo>
                <a:cubicBezTo>
                  <a:pt x="97154" y="0"/>
                  <a:pt x="125221" y="26924"/>
                  <a:pt x="125221" y="60198"/>
                </a:cubicBezTo>
                <a:cubicBezTo>
                  <a:pt x="125221" y="93472"/>
                  <a:pt x="97154" y="120396"/>
                  <a:pt x="62610" y="120396"/>
                </a:cubicBezTo>
                <a:cubicBezTo>
                  <a:pt x="28066" y="120396"/>
                  <a:pt x="0" y="93472"/>
                  <a:pt x="0" y="60198"/>
                </a:cubicBezTo>
              </a:path>
            </a:pathLst>
          </a:custGeom>
          <a:solidFill>
            <a:srgbClr val="4A1A25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40" name="Freeform 3"/>
          <p:cNvSpPr/>
          <p:nvPr/>
        </p:nvSpPr>
        <p:spPr>
          <a:xfrm>
            <a:off x="6810503" y="3322321"/>
            <a:ext cx="247269" cy="185547"/>
          </a:xfrm>
          <a:custGeom>
            <a:avLst/>
            <a:gdLst>
              <a:gd name="connsiteX0" fmla="*/ 221233 w 247269"/>
              <a:gd name="connsiteY0" fmla="*/ 25400 h 185547"/>
              <a:gd name="connsiteX1" fmla="*/ 201421 w 247269"/>
              <a:gd name="connsiteY1" fmla="*/ 13970 h 185547"/>
              <a:gd name="connsiteX2" fmla="*/ 160273 w 247269"/>
              <a:gd name="connsiteY2" fmla="*/ 0 h 185547"/>
              <a:gd name="connsiteX3" fmla="*/ 123570 w 247269"/>
              <a:gd name="connsiteY3" fmla="*/ 11429 h 185547"/>
              <a:gd name="connsiteX4" fmla="*/ 86994 w 247269"/>
              <a:gd name="connsiteY4" fmla="*/ 0 h 185547"/>
              <a:gd name="connsiteX5" fmla="*/ 51942 w 247269"/>
              <a:gd name="connsiteY5" fmla="*/ 11429 h 185547"/>
              <a:gd name="connsiteX6" fmla="*/ 32003 w 247269"/>
              <a:gd name="connsiteY6" fmla="*/ 21589 h 185547"/>
              <a:gd name="connsiteX7" fmla="*/ 0 w 247269"/>
              <a:gd name="connsiteY7" fmla="*/ 72389 h 185547"/>
              <a:gd name="connsiteX8" fmla="*/ 0 w 247269"/>
              <a:gd name="connsiteY8" fmla="*/ 104139 h 185547"/>
              <a:gd name="connsiteX9" fmla="*/ 0 w 247269"/>
              <a:gd name="connsiteY9" fmla="*/ 122046 h 185547"/>
              <a:gd name="connsiteX10" fmla="*/ 0 w 247269"/>
              <a:gd name="connsiteY10" fmla="*/ 151257 h 185547"/>
              <a:gd name="connsiteX11" fmla="*/ 112902 w 247269"/>
              <a:gd name="connsiteY11" fmla="*/ 185546 h 185547"/>
              <a:gd name="connsiteX12" fmla="*/ 134238 w 247269"/>
              <a:gd name="connsiteY12" fmla="*/ 185546 h 185547"/>
              <a:gd name="connsiteX13" fmla="*/ 247269 w 247269"/>
              <a:gd name="connsiteY13" fmla="*/ 151257 h 185547"/>
              <a:gd name="connsiteX14" fmla="*/ 247269 w 247269"/>
              <a:gd name="connsiteY14" fmla="*/ 122046 h 185547"/>
              <a:gd name="connsiteX15" fmla="*/ 247269 w 247269"/>
              <a:gd name="connsiteY15" fmla="*/ 104139 h 185547"/>
              <a:gd name="connsiteX16" fmla="*/ 247269 w 247269"/>
              <a:gd name="connsiteY16" fmla="*/ 72389 h 185547"/>
              <a:gd name="connsiteX17" fmla="*/ 221233 w 247269"/>
              <a:gd name="connsiteY17" fmla="*/ 25400 h 18554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</a:cxnLst>
            <a:rect l="l" t="t" r="r" b="b"/>
            <a:pathLst>
              <a:path w="247269" h="185547">
                <a:moveTo>
                  <a:pt x="221233" y="25400"/>
                </a:moveTo>
                <a:cubicBezTo>
                  <a:pt x="215138" y="21589"/>
                  <a:pt x="209041" y="17779"/>
                  <a:pt x="201421" y="13970"/>
                </a:cubicBezTo>
                <a:cubicBezTo>
                  <a:pt x="187705" y="7620"/>
                  <a:pt x="172465" y="3809"/>
                  <a:pt x="160273" y="0"/>
                </a:cubicBezTo>
                <a:cubicBezTo>
                  <a:pt x="123570" y="11429"/>
                  <a:pt x="123570" y="11429"/>
                  <a:pt x="123570" y="11429"/>
                </a:cubicBezTo>
                <a:cubicBezTo>
                  <a:pt x="86994" y="0"/>
                  <a:pt x="86994" y="0"/>
                  <a:pt x="86994" y="0"/>
                </a:cubicBezTo>
                <a:cubicBezTo>
                  <a:pt x="76326" y="2539"/>
                  <a:pt x="64134" y="6350"/>
                  <a:pt x="51942" y="11429"/>
                </a:cubicBezTo>
                <a:cubicBezTo>
                  <a:pt x="44322" y="13970"/>
                  <a:pt x="38100" y="17779"/>
                  <a:pt x="32003" y="21589"/>
                </a:cubicBezTo>
                <a:cubicBezTo>
                  <a:pt x="13715" y="33020"/>
                  <a:pt x="0" y="49529"/>
                  <a:pt x="0" y="72389"/>
                </a:cubicBezTo>
                <a:cubicBezTo>
                  <a:pt x="0" y="85089"/>
                  <a:pt x="0" y="95250"/>
                  <a:pt x="0" y="104139"/>
                </a:cubicBezTo>
                <a:cubicBezTo>
                  <a:pt x="0" y="110616"/>
                  <a:pt x="0" y="116966"/>
                  <a:pt x="0" y="122046"/>
                </a:cubicBezTo>
                <a:cubicBezTo>
                  <a:pt x="0" y="146176"/>
                  <a:pt x="0" y="151257"/>
                  <a:pt x="0" y="151257"/>
                </a:cubicBezTo>
                <a:cubicBezTo>
                  <a:pt x="0" y="151257"/>
                  <a:pt x="3047" y="185546"/>
                  <a:pt x="112902" y="185546"/>
                </a:cubicBezTo>
                <a:cubicBezTo>
                  <a:pt x="134238" y="185546"/>
                  <a:pt x="134238" y="185546"/>
                  <a:pt x="134238" y="185546"/>
                </a:cubicBezTo>
                <a:cubicBezTo>
                  <a:pt x="244094" y="185546"/>
                  <a:pt x="247269" y="151257"/>
                  <a:pt x="247269" y="151257"/>
                </a:cubicBezTo>
                <a:cubicBezTo>
                  <a:pt x="247269" y="151257"/>
                  <a:pt x="247269" y="144907"/>
                  <a:pt x="247269" y="122046"/>
                </a:cubicBezTo>
                <a:cubicBezTo>
                  <a:pt x="247269" y="116966"/>
                  <a:pt x="247269" y="110616"/>
                  <a:pt x="247269" y="104139"/>
                </a:cubicBezTo>
                <a:cubicBezTo>
                  <a:pt x="247269" y="95250"/>
                  <a:pt x="247269" y="85089"/>
                  <a:pt x="247269" y="72389"/>
                </a:cubicBezTo>
                <a:cubicBezTo>
                  <a:pt x="247269" y="52070"/>
                  <a:pt x="236473" y="36829"/>
                  <a:pt x="221233" y="25400"/>
                </a:cubicBezTo>
              </a:path>
            </a:pathLst>
          </a:custGeom>
          <a:solidFill>
            <a:srgbClr val="4A1A25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41" name="Freeform 3"/>
          <p:cNvSpPr/>
          <p:nvPr/>
        </p:nvSpPr>
        <p:spPr>
          <a:xfrm>
            <a:off x="6871842" y="3178683"/>
            <a:ext cx="124586" cy="120523"/>
          </a:xfrm>
          <a:custGeom>
            <a:avLst/>
            <a:gdLst>
              <a:gd name="connsiteX0" fmla="*/ 0 w 124586"/>
              <a:gd name="connsiteY0" fmla="*/ 60198 h 120523"/>
              <a:gd name="connsiteX1" fmla="*/ 62229 w 124586"/>
              <a:gd name="connsiteY1" fmla="*/ 0 h 120523"/>
              <a:gd name="connsiteX2" fmla="*/ 124586 w 124586"/>
              <a:gd name="connsiteY2" fmla="*/ 60198 h 120523"/>
              <a:gd name="connsiteX3" fmla="*/ 62229 w 124586"/>
              <a:gd name="connsiteY3" fmla="*/ 120523 h 120523"/>
              <a:gd name="connsiteX4" fmla="*/ 0 w 124586"/>
              <a:gd name="connsiteY4" fmla="*/ 60198 h 12052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4586" h="120523">
                <a:moveTo>
                  <a:pt x="0" y="60198"/>
                </a:moveTo>
                <a:cubicBezTo>
                  <a:pt x="0" y="27051"/>
                  <a:pt x="27813" y="0"/>
                  <a:pt x="62229" y="0"/>
                </a:cubicBezTo>
                <a:cubicBezTo>
                  <a:pt x="96647" y="0"/>
                  <a:pt x="124586" y="27051"/>
                  <a:pt x="124586" y="60198"/>
                </a:cubicBezTo>
                <a:cubicBezTo>
                  <a:pt x="124586" y="93472"/>
                  <a:pt x="96647" y="120523"/>
                  <a:pt x="62229" y="120523"/>
                </a:cubicBezTo>
                <a:cubicBezTo>
                  <a:pt x="27813" y="120523"/>
                  <a:pt x="0" y="93472"/>
                  <a:pt x="0" y="60198"/>
                </a:cubicBezTo>
              </a:path>
            </a:pathLst>
          </a:custGeom>
          <a:solidFill>
            <a:srgbClr val="4A1A25">
              <a:alpha val="100000"/>
            </a:srgbClr>
          </a:solidFill>
          <a:ln w="12700" cap="flat" cmpd="sng" algn="ctr">
            <a:solidFill>
              <a:srgbClr val="000000">
                <a:alpha val="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39100" y="4102100"/>
            <a:ext cx="469900" cy="317500"/>
          </a:xfrm>
          <a:prstGeom prst="rect">
            <a:avLst/>
          </a:prstGeom>
          <a:noFill/>
        </p:spPr>
      </p:pic>
      <p:sp>
        <p:nvSpPr>
          <p:cNvPr id="43" name="TextBox 1"/>
          <p:cNvSpPr txBox="1"/>
          <p:nvPr/>
        </p:nvSpPr>
        <p:spPr>
          <a:xfrm>
            <a:off x="2057400" y="4152900"/>
            <a:ext cx="171522" cy="84125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defTabSz="-635">
              <a:lnSpc>
                <a:spcPts val="1400"/>
              </a:lnSpc>
            </a:pPr>
            <a:r>
              <a:rPr lang="en-US" altLang="zh-CN" sz="134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Wingdings" panose="05000000000000000000" pitchFamily="18" charset="0"/>
              </a:rPr>
              <a:t></a:t>
            </a:r>
          </a:p>
          <a:p>
            <a:pPr defTabSz="-635">
              <a:lnSpc>
                <a:spcPts val="1600"/>
              </a:lnSpc>
            </a:pPr>
            <a:r>
              <a:rPr lang="en-US" altLang="zh-CN" sz="134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Wingdings" panose="05000000000000000000" pitchFamily="18" charset="0"/>
              </a:rPr>
              <a:t></a:t>
            </a:r>
          </a:p>
          <a:p>
            <a:pPr defTabSz="-635">
              <a:lnSpc>
                <a:spcPts val="1600"/>
              </a:lnSpc>
            </a:pPr>
            <a:r>
              <a:rPr lang="en-US" altLang="zh-CN" sz="134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Wingdings" panose="05000000000000000000" pitchFamily="18" charset="0"/>
              </a:rPr>
              <a:t></a:t>
            </a:r>
          </a:p>
          <a:p>
            <a:pPr defTabSz="-635">
              <a:lnSpc>
                <a:spcPts val="1600"/>
              </a:lnSpc>
            </a:pPr>
            <a:r>
              <a:rPr lang="en-US" altLang="zh-CN" sz="134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Wingdings" panose="05000000000000000000" pitchFamily="18" charset="0"/>
              </a:rPr>
              <a:t></a:t>
            </a:r>
          </a:p>
        </p:txBody>
      </p:sp>
      <p:sp>
        <p:nvSpPr>
          <p:cNvPr id="44" name="TextBox 1"/>
          <p:cNvSpPr txBox="1"/>
          <p:nvPr/>
        </p:nvSpPr>
        <p:spPr>
          <a:xfrm>
            <a:off x="2273301" y="4127500"/>
            <a:ext cx="857607" cy="879728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defTabSz="-635">
              <a:lnSpc>
                <a:spcPts val="1700"/>
              </a:lnSpc>
            </a:pPr>
            <a:r>
              <a:rPr lang="en-US" altLang="zh-CN" sz="134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个人门户</a:t>
            </a:r>
          </a:p>
          <a:p>
            <a:pPr defTabSz="-635">
              <a:lnSpc>
                <a:spcPts val="1600"/>
              </a:lnSpc>
            </a:pPr>
            <a:r>
              <a:rPr lang="en-US" altLang="zh-CN" sz="134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事务中心</a:t>
            </a:r>
          </a:p>
          <a:p>
            <a:pPr defTabSz="-635">
              <a:lnSpc>
                <a:spcPts val="1600"/>
              </a:lnSpc>
            </a:pPr>
            <a:r>
              <a:rPr lang="en-US" altLang="zh-CN" sz="134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校情分析</a:t>
            </a:r>
          </a:p>
          <a:p>
            <a:pPr defTabSz="-635">
              <a:lnSpc>
                <a:spcPts val="1600"/>
              </a:lnSpc>
            </a:pPr>
            <a:r>
              <a:rPr lang="en-US" altLang="zh-CN" sz="134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移动端应用</a:t>
            </a:r>
          </a:p>
        </p:txBody>
      </p:sp>
      <p:sp>
        <p:nvSpPr>
          <p:cNvPr id="45" name="TextBox 1"/>
          <p:cNvSpPr txBox="1"/>
          <p:nvPr/>
        </p:nvSpPr>
        <p:spPr>
          <a:xfrm>
            <a:off x="5334000" y="1828800"/>
            <a:ext cx="171522" cy="104644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defTabSz="-635">
              <a:lnSpc>
                <a:spcPts val="1400"/>
              </a:lnSpc>
            </a:pPr>
            <a:r>
              <a:rPr lang="en-US" altLang="zh-CN" sz="134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Wingdings" panose="05000000000000000000" pitchFamily="18" charset="0"/>
              </a:rPr>
              <a:t></a:t>
            </a:r>
          </a:p>
          <a:p>
            <a:pPr defTabSz="-635">
              <a:lnSpc>
                <a:spcPts val="1600"/>
              </a:lnSpc>
            </a:pPr>
            <a:r>
              <a:rPr lang="en-US" altLang="zh-CN" sz="134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Wingdings" panose="05000000000000000000" pitchFamily="18" charset="0"/>
              </a:rPr>
              <a:t></a:t>
            </a:r>
          </a:p>
          <a:p>
            <a:pPr defTabSz="-635">
              <a:lnSpc>
                <a:spcPts val="1600"/>
              </a:lnSpc>
            </a:pPr>
            <a:r>
              <a:rPr lang="en-US" altLang="zh-CN" sz="134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Wingdings" panose="05000000000000000000" pitchFamily="18" charset="0"/>
              </a:rPr>
              <a:t></a:t>
            </a:r>
          </a:p>
          <a:p>
            <a:pPr defTabSz="-635">
              <a:lnSpc>
                <a:spcPts val="1600"/>
              </a:lnSpc>
            </a:pPr>
            <a:r>
              <a:rPr lang="en-US" altLang="zh-CN" sz="134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Wingdings" panose="05000000000000000000" pitchFamily="18" charset="0"/>
              </a:rPr>
              <a:t></a:t>
            </a:r>
          </a:p>
          <a:p>
            <a:pPr defTabSz="-635">
              <a:lnSpc>
                <a:spcPts val="1600"/>
              </a:lnSpc>
            </a:pPr>
            <a:r>
              <a:rPr lang="en-US" altLang="zh-CN" sz="134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Wingdings" panose="05000000000000000000" pitchFamily="18" charset="0"/>
              </a:rPr>
              <a:t></a:t>
            </a:r>
          </a:p>
        </p:txBody>
      </p:sp>
      <p:sp>
        <p:nvSpPr>
          <p:cNvPr id="46" name="TextBox 1"/>
          <p:cNvSpPr txBox="1"/>
          <p:nvPr/>
        </p:nvSpPr>
        <p:spPr>
          <a:xfrm>
            <a:off x="5549900" y="1803400"/>
            <a:ext cx="1029128" cy="1084912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defTabSz="-635">
              <a:lnSpc>
                <a:spcPts val="1700"/>
              </a:lnSpc>
            </a:pPr>
            <a:r>
              <a:rPr lang="en-US" altLang="zh-CN" sz="134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个人门户</a:t>
            </a:r>
          </a:p>
          <a:p>
            <a:pPr defTabSz="-635">
              <a:lnSpc>
                <a:spcPts val="1600"/>
              </a:lnSpc>
            </a:pPr>
            <a:r>
              <a:rPr lang="en-US" altLang="zh-CN" sz="134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统一事务中心</a:t>
            </a:r>
          </a:p>
          <a:p>
            <a:pPr defTabSz="-635">
              <a:lnSpc>
                <a:spcPts val="1600"/>
              </a:lnSpc>
            </a:pPr>
            <a:r>
              <a:rPr lang="en-US" altLang="zh-CN" sz="134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在线教学平台</a:t>
            </a:r>
          </a:p>
          <a:p>
            <a:pPr defTabSz="-635">
              <a:lnSpc>
                <a:spcPts val="1600"/>
              </a:lnSpc>
            </a:pPr>
            <a:r>
              <a:rPr lang="en-US" altLang="zh-CN" sz="134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移动端应用</a:t>
            </a:r>
          </a:p>
          <a:p>
            <a:pPr defTabSz="-635">
              <a:lnSpc>
                <a:spcPts val="1600"/>
              </a:lnSpc>
            </a:pPr>
            <a:r>
              <a:rPr lang="en-US" altLang="zh-CN" sz="134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数据采集</a:t>
            </a:r>
          </a:p>
        </p:txBody>
      </p:sp>
      <p:sp>
        <p:nvSpPr>
          <p:cNvPr id="47" name="TextBox 1"/>
          <p:cNvSpPr txBox="1"/>
          <p:nvPr/>
        </p:nvSpPr>
        <p:spPr>
          <a:xfrm>
            <a:off x="2946401" y="3721101"/>
            <a:ext cx="519373" cy="26417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defTabSz="-635">
              <a:lnSpc>
                <a:spcPts val="1700"/>
              </a:lnSpc>
            </a:pPr>
            <a:r>
              <a:rPr lang="en-US" altLang="zh-CN" sz="1345" b="1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管理者</a:t>
            </a:r>
          </a:p>
        </p:txBody>
      </p:sp>
      <p:sp>
        <p:nvSpPr>
          <p:cNvPr id="48" name="TextBox 1"/>
          <p:cNvSpPr txBox="1"/>
          <p:nvPr/>
        </p:nvSpPr>
        <p:spPr>
          <a:xfrm>
            <a:off x="4368801" y="3086101"/>
            <a:ext cx="692497" cy="26417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defTabSz="-635">
              <a:lnSpc>
                <a:spcPts val="1700"/>
              </a:lnSpc>
            </a:pPr>
            <a:r>
              <a:rPr lang="en-US" altLang="zh-CN" sz="1345" b="1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普通教师</a:t>
            </a:r>
          </a:p>
        </p:txBody>
      </p:sp>
      <p:sp>
        <p:nvSpPr>
          <p:cNvPr id="49" name="TextBox 1"/>
          <p:cNvSpPr txBox="1"/>
          <p:nvPr/>
        </p:nvSpPr>
        <p:spPr>
          <a:xfrm>
            <a:off x="5435601" y="4305301"/>
            <a:ext cx="346249" cy="26417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defTabSz="-635">
              <a:lnSpc>
                <a:spcPts val="1700"/>
              </a:lnSpc>
            </a:pPr>
            <a:r>
              <a:rPr lang="en-US" altLang="zh-CN" sz="1345" b="1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学生</a:t>
            </a:r>
          </a:p>
        </p:txBody>
      </p:sp>
      <p:sp>
        <p:nvSpPr>
          <p:cNvPr id="50" name="TextBox 1"/>
          <p:cNvSpPr txBox="1"/>
          <p:nvPr/>
        </p:nvSpPr>
        <p:spPr>
          <a:xfrm>
            <a:off x="7696201" y="2527300"/>
            <a:ext cx="1384995" cy="67454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defTabSz="-635">
              <a:lnSpc>
                <a:spcPts val="1700"/>
              </a:lnSpc>
            </a:pPr>
            <a:r>
              <a:rPr lang="en-US" altLang="zh-CN" sz="134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Wingdings" panose="05000000000000000000" pitchFamily="18" charset="0"/>
              </a:rPr>
              <a:t></a:t>
            </a:r>
            <a:r>
              <a:rPr lang="en-US" altLang="zh-CN" sz="1345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sz="134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了解学校动态</a:t>
            </a:r>
          </a:p>
          <a:p>
            <a:pPr defTabSz="-635">
              <a:lnSpc>
                <a:spcPts val="1600"/>
              </a:lnSpc>
            </a:pPr>
            <a:r>
              <a:rPr lang="en-US" altLang="zh-CN" sz="134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Wingdings" panose="05000000000000000000" pitchFamily="18" charset="0"/>
              </a:rPr>
              <a:t></a:t>
            </a:r>
            <a:r>
              <a:rPr lang="en-US" altLang="zh-CN" sz="1345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sz="134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办理公共事务</a:t>
            </a:r>
          </a:p>
          <a:p>
            <a:pPr defTabSz="-635">
              <a:lnSpc>
                <a:spcPts val="1600"/>
              </a:lnSpc>
            </a:pPr>
            <a:r>
              <a:rPr lang="en-US" altLang="zh-CN" sz="134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Wingdings" panose="05000000000000000000" pitchFamily="18" charset="0"/>
              </a:rPr>
              <a:t></a:t>
            </a:r>
            <a:r>
              <a:rPr lang="en-US" altLang="zh-CN" sz="1345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sz="134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微信互动</a:t>
            </a:r>
          </a:p>
        </p:txBody>
      </p:sp>
      <p:sp>
        <p:nvSpPr>
          <p:cNvPr id="51" name="TextBox 1"/>
          <p:cNvSpPr txBox="1"/>
          <p:nvPr/>
        </p:nvSpPr>
        <p:spPr>
          <a:xfrm>
            <a:off x="6184900" y="4457700"/>
            <a:ext cx="171522" cy="84125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defTabSz="-635">
              <a:lnSpc>
                <a:spcPts val="1400"/>
              </a:lnSpc>
            </a:pPr>
            <a:r>
              <a:rPr lang="en-US" altLang="zh-CN" sz="134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Wingdings" panose="05000000000000000000" pitchFamily="18" charset="0"/>
              </a:rPr>
              <a:t></a:t>
            </a:r>
          </a:p>
          <a:p>
            <a:pPr defTabSz="-635">
              <a:lnSpc>
                <a:spcPts val="1600"/>
              </a:lnSpc>
            </a:pPr>
            <a:r>
              <a:rPr lang="en-US" altLang="zh-CN" sz="134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Wingdings" panose="05000000000000000000" pitchFamily="18" charset="0"/>
              </a:rPr>
              <a:t></a:t>
            </a:r>
          </a:p>
          <a:p>
            <a:pPr defTabSz="-635">
              <a:lnSpc>
                <a:spcPts val="1600"/>
              </a:lnSpc>
            </a:pPr>
            <a:r>
              <a:rPr lang="en-US" altLang="zh-CN" sz="134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Wingdings" panose="05000000000000000000" pitchFamily="18" charset="0"/>
              </a:rPr>
              <a:t></a:t>
            </a:r>
          </a:p>
          <a:p>
            <a:pPr defTabSz="-635">
              <a:lnSpc>
                <a:spcPts val="1600"/>
              </a:lnSpc>
            </a:pPr>
            <a:r>
              <a:rPr lang="en-US" altLang="zh-CN" sz="134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Wingdings" panose="05000000000000000000" pitchFamily="18" charset="0"/>
              </a:rPr>
              <a:t></a:t>
            </a:r>
          </a:p>
        </p:txBody>
      </p:sp>
      <p:sp>
        <p:nvSpPr>
          <p:cNvPr id="52" name="TextBox 1"/>
          <p:cNvSpPr txBox="1"/>
          <p:nvPr/>
        </p:nvSpPr>
        <p:spPr>
          <a:xfrm>
            <a:off x="6400800" y="4432300"/>
            <a:ext cx="1200650" cy="879728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defTabSz="-635">
              <a:lnSpc>
                <a:spcPts val="1700"/>
              </a:lnSpc>
            </a:pPr>
            <a:r>
              <a:rPr lang="en-US" altLang="zh-CN" sz="134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个人门户</a:t>
            </a:r>
          </a:p>
          <a:p>
            <a:pPr defTabSz="-635">
              <a:lnSpc>
                <a:spcPts val="1600"/>
              </a:lnSpc>
            </a:pPr>
            <a:r>
              <a:rPr lang="en-US" altLang="zh-CN" sz="134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一站式服务大厅</a:t>
            </a:r>
          </a:p>
          <a:p>
            <a:pPr defTabSz="-635">
              <a:lnSpc>
                <a:spcPts val="1600"/>
              </a:lnSpc>
            </a:pPr>
            <a:r>
              <a:rPr lang="en-US" altLang="zh-CN" sz="134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在线学习平台</a:t>
            </a:r>
          </a:p>
          <a:p>
            <a:pPr defTabSz="-635">
              <a:lnSpc>
                <a:spcPts val="1600"/>
              </a:lnSpc>
            </a:pPr>
            <a:r>
              <a:rPr lang="en-US" altLang="zh-CN" sz="134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移动端应用</a:t>
            </a:r>
          </a:p>
        </p:txBody>
      </p:sp>
      <p:sp>
        <p:nvSpPr>
          <p:cNvPr id="53" name="TextBox 1"/>
          <p:cNvSpPr txBox="1"/>
          <p:nvPr/>
        </p:nvSpPr>
        <p:spPr>
          <a:xfrm>
            <a:off x="8039101" y="4432301"/>
            <a:ext cx="519373" cy="26417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defTabSz="-635">
              <a:lnSpc>
                <a:spcPts val="1700"/>
              </a:lnSpc>
            </a:pPr>
            <a:r>
              <a:rPr lang="en-US" altLang="zh-CN" sz="1345" b="1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IT人员</a:t>
            </a:r>
          </a:p>
        </p:txBody>
      </p:sp>
      <p:sp>
        <p:nvSpPr>
          <p:cNvPr id="54" name="TextBox 1"/>
          <p:cNvSpPr txBox="1"/>
          <p:nvPr/>
        </p:nvSpPr>
        <p:spPr>
          <a:xfrm>
            <a:off x="6692901" y="3543301"/>
            <a:ext cx="692497" cy="26417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defTabSz="-635">
              <a:lnSpc>
                <a:spcPts val="1700"/>
              </a:lnSpc>
            </a:pPr>
            <a:r>
              <a:rPr lang="en-US" altLang="zh-CN" sz="1345" b="1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校友访客</a:t>
            </a:r>
          </a:p>
        </p:txBody>
      </p:sp>
      <p:sp>
        <p:nvSpPr>
          <p:cNvPr id="55" name="TextBox 1"/>
          <p:cNvSpPr txBox="1"/>
          <p:nvPr/>
        </p:nvSpPr>
        <p:spPr>
          <a:xfrm>
            <a:off x="8839201" y="4610100"/>
            <a:ext cx="1718419" cy="879728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700"/>
              </a:lnSpc>
              <a:tabLst>
                <a:tab pos="215900" algn="l"/>
              </a:tabLst>
              <a:defRPr/>
            </a:pPr>
            <a:r>
              <a:rPr lang="en-US" altLang="zh-CN" sz="1345" kern="0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Wingdings" panose="05000000000000000000" pitchFamily="18" charset="0"/>
              </a:rPr>
              <a:t></a:t>
            </a:r>
            <a:r>
              <a:rPr lang="en-US" altLang="zh-CN" sz="1345" kern="0" dirty="0">
                <a:solidFill>
                  <a:sysClr val="windowText" lastClr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sz="1345" kern="0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IT运维平台动态监</a:t>
            </a:r>
          </a:p>
          <a:p>
            <a:pPr>
              <a:lnSpc>
                <a:spcPts val="1600"/>
              </a:lnSpc>
              <a:tabLst>
                <a:tab pos="215900" algn="l"/>
              </a:tabLst>
              <a:defRPr/>
            </a:pPr>
            <a:r>
              <a:rPr lang="en-US" altLang="zh-CN" kern="0" dirty="0">
                <a:solidFill>
                  <a:sysClr val="windowText" lastClr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	</a:t>
            </a:r>
            <a:r>
              <a:rPr lang="en-US" altLang="zh-CN" sz="1345" kern="0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控</a:t>
            </a:r>
          </a:p>
          <a:p>
            <a:pPr>
              <a:lnSpc>
                <a:spcPts val="1600"/>
              </a:lnSpc>
              <a:tabLst>
                <a:tab pos="215900" algn="l"/>
              </a:tabLst>
              <a:defRPr/>
            </a:pPr>
            <a:r>
              <a:rPr lang="en-US" altLang="zh-CN" sz="1345" kern="0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Wingdings" panose="05000000000000000000" pitchFamily="18" charset="0"/>
              </a:rPr>
              <a:t></a:t>
            </a:r>
            <a:r>
              <a:rPr lang="en-US" altLang="zh-CN" sz="1345" kern="0" dirty="0">
                <a:solidFill>
                  <a:sysClr val="windowText" lastClr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sz="1345" kern="0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应急预案处理告警</a:t>
            </a:r>
          </a:p>
          <a:p>
            <a:pPr>
              <a:lnSpc>
                <a:spcPts val="1600"/>
              </a:lnSpc>
              <a:tabLst>
                <a:tab pos="215900" algn="l"/>
              </a:tabLst>
              <a:defRPr/>
            </a:pPr>
            <a:r>
              <a:rPr lang="en-US" altLang="zh-CN" kern="0" dirty="0">
                <a:solidFill>
                  <a:sysClr val="windowText" lastClr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	</a:t>
            </a:r>
            <a:r>
              <a:rPr lang="en-US" altLang="zh-CN" sz="1345" kern="0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信息</a:t>
            </a:r>
          </a:p>
        </p:txBody>
      </p:sp>
    </p:spTree>
    <p:extLst>
      <p:ext uri="{BB962C8B-B14F-4D97-AF65-F5344CB8AC3E}">
        <p14:creationId xmlns:p14="http://schemas.microsoft.com/office/powerpoint/2010/main" val="17704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6456040" y="188640"/>
            <a:ext cx="41044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5A14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4.7   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据平台建设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 flipV="1">
            <a:off x="6023992" y="790991"/>
            <a:ext cx="4644008" cy="45720"/>
          </a:xfrm>
          <a:prstGeom prst="rect">
            <a:avLst/>
          </a:prstGeom>
          <a:solidFill>
            <a:srgbClr val="7030A0">
              <a:alpha val="89803"/>
            </a:srgbClr>
          </a:solidFill>
          <a:ln>
            <a:noFill/>
          </a:ln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95286" y="1021660"/>
            <a:ext cx="8965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四、建立面向管理等的信息化系</a:t>
            </a:r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统</a:t>
            </a:r>
            <a:endParaRPr lang="zh-CN" altLang="en-US" sz="3200" b="1" dirty="0">
              <a:solidFill>
                <a:srgbClr val="CC0099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261" y="2348881"/>
            <a:ext cx="8399463" cy="273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034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6456040" y="188640"/>
            <a:ext cx="41044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5A14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4.7   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据平台建设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 flipV="1">
            <a:off x="6023992" y="790991"/>
            <a:ext cx="4644008" cy="45720"/>
          </a:xfrm>
          <a:prstGeom prst="rect">
            <a:avLst/>
          </a:prstGeom>
          <a:solidFill>
            <a:srgbClr val="7030A0">
              <a:alpha val="89803"/>
            </a:srgbClr>
          </a:solidFill>
          <a:ln>
            <a:noFill/>
          </a:ln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95286" y="1021660"/>
            <a:ext cx="8965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五、教师用、学生用、处处用</a:t>
            </a:r>
            <a:endParaRPr lang="zh-CN" altLang="en-US" sz="3200" b="1" dirty="0">
              <a:solidFill>
                <a:srgbClr val="CC0099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2" y="1844824"/>
            <a:ext cx="8781358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672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6456040" y="188640"/>
            <a:ext cx="41044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5A14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4.7   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据平台建设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 flipV="1">
            <a:off x="6023992" y="790991"/>
            <a:ext cx="4644008" cy="45720"/>
          </a:xfrm>
          <a:prstGeom prst="rect">
            <a:avLst/>
          </a:prstGeom>
          <a:solidFill>
            <a:srgbClr val="7030A0">
              <a:alpha val="89803"/>
            </a:srgbClr>
          </a:solidFill>
          <a:ln>
            <a:noFill/>
          </a:ln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95286" y="1021660"/>
            <a:ext cx="8965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六、挖掘数据、帮助诊断</a:t>
            </a:r>
            <a:endParaRPr lang="zh-CN" altLang="en-US" sz="3200" b="1" dirty="0">
              <a:solidFill>
                <a:srgbClr val="CC0099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1000" y="2120900"/>
            <a:ext cx="5435600" cy="2870200"/>
          </a:xfrm>
          <a:prstGeom prst="rect">
            <a:avLst/>
          </a:prstGeom>
          <a:noFill/>
        </p:spPr>
      </p:pic>
      <p:sp>
        <p:nvSpPr>
          <p:cNvPr id="8" name="TextBox 1"/>
          <p:cNvSpPr txBox="1"/>
          <p:nvPr/>
        </p:nvSpPr>
        <p:spPr>
          <a:xfrm>
            <a:off x="7023101" y="2501900"/>
            <a:ext cx="679673" cy="2123658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defTabSz="-635">
              <a:lnSpc>
                <a:spcPts val="1900"/>
              </a:lnSpc>
              <a:tabLst>
                <a:tab pos="101600" algn="l"/>
                <a:tab pos="190500" algn="l"/>
              </a:tabLst>
            </a:pPr>
            <a:r>
              <a:rPr lang="en-US" altLang="zh-CN" sz="1500" b="1" dirty="0">
                <a:solidFill>
                  <a:srgbClr val="FFFFFF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来源与</a:t>
            </a:r>
          </a:p>
          <a:p>
            <a:pPr defTabSz="-635">
              <a:lnSpc>
                <a:spcPts val="1800"/>
              </a:lnSpc>
              <a:tabLst>
                <a:tab pos="101600" algn="l"/>
                <a:tab pos="190500" algn="l"/>
              </a:tabLst>
            </a:pPr>
            <a:r>
              <a:rPr lang="en-US" altLang="zh-CN" dirty="0">
                <a:latin typeface="黑体" panose="02010609060101010101" pitchFamily="2" charset="-122"/>
                <a:ea typeface="黑体" panose="02010609060101010101" pitchFamily="2" charset="-122"/>
              </a:rPr>
              <a:t>		</a:t>
            </a:r>
            <a:r>
              <a:rPr lang="en-US" altLang="zh-CN" sz="1500" b="1" dirty="0">
                <a:solidFill>
                  <a:srgbClr val="FFFFFF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分</a:t>
            </a:r>
          </a:p>
          <a:p>
            <a:pPr defTabSz="-635">
              <a:lnSpc>
                <a:spcPts val="1800"/>
              </a:lnSpc>
              <a:tabLst>
                <a:tab pos="101600" algn="l"/>
                <a:tab pos="190500" algn="l"/>
              </a:tabLst>
            </a:pPr>
            <a:r>
              <a:rPr lang="en-US" altLang="zh-CN" sz="1500" b="1" dirty="0">
                <a:solidFill>
                  <a:srgbClr val="FFFFFF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析依据</a:t>
            </a:r>
          </a:p>
          <a:p>
            <a:pPr>
              <a:lnSpc>
                <a:spcPts val="1000"/>
              </a:lnSpc>
            </a:pPr>
            <a:endParaRPr lang="en-US" altLang="zh-CN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1000"/>
              </a:lnSpc>
            </a:pPr>
            <a:endParaRPr lang="en-US" altLang="zh-CN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1000"/>
              </a:lnSpc>
            </a:pPr>
            <a:endParaRPr lang="en-US" altLang="zh-CN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1000"/>
              </a:lnSpc>
            </a:pPr>
            <a:endParaRPr lang="en-US" altLang="zh-CN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1000"/>
              </a:lnSpc>
            </a:pPr>
            <a:endParaRPr lang="en-US" altLang="zh-CN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defTabSz="-635">
              <a:lnSpc>
                <a:spcPts val="2200"/>
              </a:lnSpc>
              <a:tabLst>
                <a:tab pos="101600" algn="l"/>
                <a:tab pos="190500" algn="l"/>
              </a:tabLst>
            </a:pPr>
            <a:r>
              <a:rPr lang="en-US" altLang="zh-CN" dirty="0">
                <a:latin typeface="黑体" panose="02010609060101010101" pitchFamily="2" charset="-122"/>
                <a:ea typeface="黑体" panose="02010609060101010101" pitchFamily="2" charset="-122"/>
              </a:rPr>
              <a:t>	</a:t>
            </a:r>
            <a:r>
              <a:rPr lang="en-US" altLang="zh-CN" sz="1500" b="1" dirty="0">
                <a:solidFill>
                  <a:srgbClr val="FFFFFF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确保不</a:t>
            </a:r>
          </a:p>
          <a:p>
            <a:pPr defTabSz="-635">
              <a:lnSpc>
                <a:spcPts val="1700"/>
              </a:lnSpc>
              <a:tabLst>
                <a:tab pos="101600" algn="l"/>
                <a:tab pos="190500" algn="l"/>
              </a:tabLst>
            </a:pPr>
            <a:r>
              <a:rPr lang="en-US" altLang="zh-CN" dirty="0">
                <a:latin typeface="黑体" panose="02010609060101010101" pitchFamily="2" charset="-122"/>
                <a:ea typeface="黑体" panose="02010609060101010101" pitchFamily="2" charset="-122"/>
              </a:rPr>
              <a:t>	</a:t>
            </a:r>
            <a:r>
              <a:rPr lang="en-US" altLang="zh-CN" sz="1500" b="1" dirty="0">
                <a:solidFill>
                  <a:srgbClr val="FFFFFF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偏离设</a:t>
            </a:r>
          </a:p>
          <a:p>
            <a:pPr defTabSz="-635">
              <a:lnSpc>
                <a:spcPts val="1800"/>
              </a:lnSpc>
              <a:tabLst>
                <a:tab pos="101600" algn="l"/>
                <a:tab pos="190500" algn="l"/>
              </a:tabLst>
            </a:pPr>
            <a:r>
              <a:rPr lang="en-US" altLang="zh-CN" dirty="0">
                <a:latin typeface="黑体" panose="02010609060101010101" pitchFamily="2" charset="-122"/>
                <a:ea typeface="黑体" panose="02010609060101010101" pitchFamily="2" charset="-122"/>
              </a:rPr>
              <a:t>	</a:t>
            </a:r>
            <a:r>
              <a:rPr lang="en-US" altLang="zh-CN" sz="1500" b="1" dirty="0">
                <a:solidFill>
                  <a:srgbClr val="FFFFFF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定目标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2349501" y="3263900"/>
            <a:ext cx="1853071" cy="170046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defTabSz="-635">
              <a:lnSpc>
                <a:spcPts val="1700"/>
              </a:lnSpc>
              <a:tabLst>
                <a:tab pos="977900" algn="l"/>
              </a:tabLst>
            </a:pPr>
            <a:r>
              <a:rPr lang="en-US" altLang="zh-CN" dirty="0">
                <a:latin typeface="黑体" panose="02010609060101010101" pitchFamily="2" charset="-122"/>
                <a:ea typeface="黑体" panose="02010609060101010101" pitchFamily="2" charset="-122"/>
              </a:rPr>
              <a:t>	</a:t>
            </a:r>
            <a:r>
              <a:rPr lang="en-US" altLang="zh-CN" sz="1345" b="1" dirty="0">
                <a:solidFill>
                  <a:srgbClr val="FFFFFF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制定数据平</a:t>
            </a:r>
          </a:p>
          <a:p>
            <a:pPr defTabSz="-635">
              <a:lnSpc>
                <a:spcPts val="1600"/>
              </a:lnSpc>
              <a:tabLst>
                <a:tab pos="977900" algn="l"/>
              </a:tabLst>
            </a:pPr>
            <a:r>
              <a:rPr lang="en-US" altLang="zh-CN" dirty="0">
                <a:latin typeface="黑体" panose="02010609060101010101" pitchFamily="2" charset="-122"/>
                <a:ea typeface="黑体" panose="02010609060101010101" pitchFamily="2" charset="-122"/>
              </a:rPr>
              <a:t>	</a:t>
            </a:r>
            <a:r>
              <a:rPr lang="en-US" altLang="zh-CN" sz="1345" b="1" dirty="0">
                <a:solidFill>
                  <a:srgbClr val="FFFFFF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台管理制度</a:t>
            </a:r>
          </a:p>
          <a:p>
            <a:pPr>
              <a:lnSpc>
                <a:spcPts val="1000"/>
              </a:lnSpc>
            </a:pPr>
            <a:endParaRPr lang="en-US" altLang="zh-CN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defTabSz="-635">
              <a:lnSpc>
                <a:spcPts val="3000"/>
              </a:lnSpc>
              <a:tabLst>
                <a:tab pos="977900" algn="l"/>
              </a:tabLst>
            </a:pPr>
            <a:r>
              <a:rPr lang="en-US" altLang="zh-CN" sz="1600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Wingdings" panose="05000000000000000000" pitchFamily="18" charset="0"/>
              </a:rPr>
              <a:t></a:t>
            </a:r>
            <a:r>
              <a:rPr lang="en-US" altLang="zh-CN" sz="1600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信息采集</a:t>
            </a:r>
          </a:p>
          <a:p>
            <a:pPr defTabSz="-635">
              <a:lnSpc>
                <a:spcPts val="2800"/>
              </a:lnSpc>
              <a:tabLst>
                <a:tab pos="977900" algn="l"/>
              </a:tabLst>
            </a:pPr>
            <a:r>
              <a:rPr lang="en-US" altLang="zh-CN" sz="159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Wingdings" panose="05000000000000000000" pitchFamily="18" charset="0"/>
              </a:rPr>
              <a:t></a:t>
            </a:r>
            <a:r>
              <a:rPr lang="en-US" altLang="zh-CN" sz="159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审核管控</a:t>
            </a:r>
          </a:p>
          <a:p>
            <a:pPr defTabSz="-635">
              <a:lnSpc>
                <a:spcPts val="2800"/>
              </a:lnSpc>
              <a:tabLst>
                <a:tab pos="977900" algn="l"/>
              </a:tabLst>
            </a:pPr>
            <a:r>
              <a:rPr lang="en-US" altLang="zh-CN" sz="159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Wingdings" panose="05000000000000000000" pitchFamily="18" charset="0"/>
              </a:rPr>
              <a:t></a:t>
            </a:r>
            <a:r>
              <a:rPr lang="en-US" altLang="zh-CN" sz="159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数据分析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5016500" y="3251200"/>
            <a:ext cx="1025922" cy="179023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defTabSz="-635">
              <a:lnSpc>
                <a:spcPts val="1900"/>
              </a:lnSpc>
              <a:tabLst>
                <a:tab pos="215900" algn="l"/>
              </a:tabLst>
            </a:pPr>
            <a:r>
              <a:rPr lang="en-US" altLang="zh-CN" dirty="0">
                <a:latin typeface="黑体" panose="02010609060101010101" pitchFamily="2" charset="-122"/>
                <a:ea typeface="黑体" panose="02010609060101010101" pitchFamily="2" charset="-122"/>
              </a:rPr>
              <a:t>	</a:t>
            </a:r>
            <a:r>
              <a:rPr lang="en-US" altLang="zh-CN" sz="1500" b="1" dirty="0">
                <a:solidFill>
                  <a:srgbClr val="FFFFFF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完善平</a:t>
            </a:r>
          </a:p>
          <a:p>
            <a:pPr defTabSz="-635">
              <a:lnSpc>
                <a:spcPts val="1700"/>
              </a:lnSpc>
              <a:tabLst>
                <a:tab pos="215900" algn="l"/>
              </a:tabLst>
            </a:pPr>
            <a:r>
              <a:rPr lang="en-US" altLang="zh-CN" dirty="0">
                <a:latin typeface="黑体" panose="02010609060101010101" pitchFamily="2" charset="-122"/>
                <a:ea typeface="黑体" panose="02010609060101010101" pitchFamily="2" charset="-122"/>
              </a:rPr>
              <a:t>	</a:t>
            </a:r>
            <a:r>
              <a:rPr lang="en-US" altLang="zh-CN" sz="1500" b="1" dirty="0">
                <a:solidFill>
                  <a:srgbClr val="FFFFFF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台功能</a:t>
            </a:r>
          </a:p>
          <a:p>
            <a:pPr>
              <a:lnSpc>
                <a:spcPts val="1000"/>
              </a:lnSpc>
            </a:pPr>
            <a:endParaRPr lang="en-US" altLang="zh-CN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1000"/>
              </a:lnSpc>
            </a:pPr>
            <a:endParaRPr lang="en-US" altLang="zh-CN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defTabSz="-635">
              <a:lnSpc>
                <a:spcPts val="2400"/>
              </a:lnSpc>
              <a:tabLst>
                <a:tab pos="215900" algn="l"/>
              </a:tabLst>
            </a:pPr>
            <a:r>
              <a:rPr lang="en-US" altLang="zh-CN" sz="159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Wingdings" panose="05000000000000000000" pitchFamily="18" charset="0"/>
              </a:rPr>
              <a:t></a:t>
            </a:r>
            <a:r>
              <a:rPr lang="en-US" altLang="zh-CN" sz="159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状态分析</a:t>
            </a:r>
          </a:p>
          <a:p>
            <a:pPr defTabSz="-635">
              <a:lnSpc>
                <a:spcPts val="2800"/>
              </a:lnSpc>
              <a:tabLst>
                <a:tab pos="215900" algn="l"/>
              </a:tabLst>
            </a:pPr>
            <a:r>
              <a:rPr lang="en-US" altLang="zh-CN" sz="159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Wingdings" panose="05000000000000000000" pitchFamily="18" charset="0"/>
              </a:rPr>
              <a:t></a:t>
            </a:r>
            <a:r>
              <a:rPr lang="en-US" altLang="zh-CN" sz="159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监控预警</a:t>
            </a:r>
          </a:p>
          <a:p>
            <a:pPr defTabSz="-635">
              <a:lnSpc>
                <a:spcPts val="2800"/>
              </a:lnSpc>
              <a:tabLst>
                <a:tab pos="215900" algn="l"/>
              </a:tabLst>
            </a:pPr>
            <a:r>
              <a:rPr lang="en-US" altLang="zh-CN" sz="159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Wingdings" panose="05000000000000000000" pitchFamily="18" charset="0"/>
              </a:rPr>
              <a:t></a:t>
            </a:r>
            <a:r>
              <a:rPr lang="en-US" altLang="zh-CN" sz="159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激励功能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8051800" y="2603501"/>
            <a:ext cx="1231106" cy="236731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defTabSz="-635">
              <a:lnSpc>
                <a:spcPts val="2000"/>
              </a:lnSpc>
              <a:tabLst>
                <a:tab pos="203200" algn="l"/>
              </a:tabLst>
            </a:pPr>
            <a:r>
              <a:rPr lang="en-US" altLang="zh-CN" sz="159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Wingdings" panose="05000000000000000000" pitchFamily="18" charset="0"/>
              </a:rPr>
              <a:t></a:t>
            </a:r>
            <a:r>
              <a:rPr lang="en-US" altLang="zh-CN" sz="159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质量判断</a:t>
            </a:r>
          </a:p>
          <a:p>
            <a:pPr defTabSz="-635">
              <a:lnSpc>
                <a:spcPts val="2800"/>
              </a:lnSpc>
              <a:tabLst>
                <a:tab pos="203200" algn="l"/>
              </a:tabLst>
            </a:pPr>
            <a:r>
              <a:rPr lang="en-US" altLang="zh-CN" sz="159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Wingdings" panose="05000000000000000000" pitchFamily="18" charset="0"/>
              </a:rPr>
              <a:t></a:t>
            </a:r>
            <a:r>
              <a:rPr lang="en-US" altLang="zh-CN" sz="159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绩效判断</a:t>
            </a:r>
          </a:p>
          <a:p>
            <a:pPr>
              <a:lnSpc>
                <a:spcPts val="1000"/>
              </a:lnSpc>
            </a:pPr>
            <a:endParaRPr lang="en-US" altLang="zh-CN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1000"/>
              </a:lnSpc>
            </a:pPr>
            <a:endParaRPr lang="en-US" altLang="zh-CN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1000"/>
              </a:lnSpc>
            </a:pPr>
            <a:endParaRPr lang="en-US" altLang="zh-CN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1000"/>
              </a:lnSpc>
            </a:pPr>
            <a:endParaRPr lang="en-US" altLang="zh-CN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1000"/>
              </a:lnSpc>
            </a:pPr>
            <a:endParaRPr lang="en-US" altLang="zh-CN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defTabSz="-635">
              <a:lnSpc>
                <a:spcPts val="2700"/>
              </a:lnSpc>
              <a:tabLst>
                <a:tab pos="203200" algn="l"/>
              </a:tabLst>
            </a:pPr>
            <a:r>
              <a:rPr lang="en-US" altLang="zh-CN" dirty="0">
                <a:latin typeface="黑体" panose="02010609060101010101" pitchFamily="2" charset="-122"/>
                <a:ea typeface="黑体" panose="02010609060101010101" pitchFamily="2" charset="-122"/>
              </a:rPr>
              <a:t>	</a:t>
            </a:r>
            <a:r>
              <a:rPr lang="en-US" altLang="zh-CN" sz="159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Wingdings" panose="05000000000000000000" pitchFamily="18" charset="0"/>
              </a:rPr>
              <a:t></a:t>
            </a:r>
            <a:r>
              <a:rPr lang="en-US" altLang="zh-CN" sz="159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常态监控</a:t>
            </a:r>
          </a:p>
          <a:p>
            <a:pPr defTabSz="-635">
              <a:lnSpc>
                <a:spcPts val="2800"/>
              </a:lnSpc>
              <a:tabLst>
                <a:tab pos="203200" algn="l"/>
              </a:tabLst>
            </a:pPr>
            <a:r>
              <a:rPr lang="en-US" altLang="zh-CN" dirty="0">
                <a:latin typeface="黑体" panose="02010609060101010101" pitchFamily="2" charset="-122"/>
                <a:ea typeface="黑体" panose="02010609060101010101" pitchFamily="2" charset="-122"/>
              </a:rPr>
              <a:t>	</a:t>
            </a:r>
            <a:r>
              <a:rPr lang="en-US" altLang="zh-CN" sz="159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Wingdings" panose="05000000000000000000" pitchFamily="18" charset="0"/>
              </a:rPr>
              <a:t></a:t>
            </a:r>
            <a:r>
              <a:rPr lang="en-US" altLang="zh-CN" sz="159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发现问题</a:t>
            </a:r>
          </a:p>
          <a:p>
            <a:pPr defTabSz="-635">
              <a:lnSpc>
                <a:spcPts val="2800"/>
              </a:lnSpc>
              <a:tabLst>
                <a:tab pos="203200" algn="l"/>
              </a:tabLst>
            </a:pPr>
            <a:r>
              <a:rPr lang="en-US" altLang="zh-CN" dirty="0">
                <a:latin typeface="黑体" panose="02010609060101010101" pitchFamily="2" charset="-122"/>
                <a:ea typeface="黑体" panose="02010609060101010101" pitchFamily="2" charset="-122"/>
              </a:rPr>
              <a:t>	</a:t>
            </a:r>
            <a:r>
              <a:rPr lang="en-US" altLang="zh-CN" sz="159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Wingdings" panose="05000000000000000000" pitchFamily="18" charset="0"/>
              </a:rPr>
              <a:t></a:t>
            </a:r>
            <a:r>
              <a:rPr lang="en-US" altLang="zh-CN" sz="1595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微软雅黑" panose="020B0503020204020204" pitchFamily="34" charset="-122"/>
              </a:rPr>
              <a:t>预测诊断</a:t>
            </a:r>
          </a:p>
        </p:txBody>
      </p:sp>
    </p:spTree>
    <p:extLst>
      <p:ext uri="{BB962C8B-B14F-4D97-AF65-F5344CB8AC3E}">
        <p14:creationId xmlns:p14="http://schemas.microsoft.com/office/powerpoint/2010/main" val="256454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6456040" y="188640"/>
            <a:ext cx="41044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5A14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4.7   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据平台建设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 flipV="1">
            <a:off x="6023992" y="790991"/>
            <a:ext cx="4644008" cy="45720"/>
          </a:xfrm>
          <a:prstGeom prst="rect">
            <a:avLst/>
          </a:prstGeom>
          <a:solidFill>
            <a:srgbClr val="7030A0">
              <a:alpha val="89803"/>
            </a:srgbClr>
          </a:solidFill>
          <a:ln>
            <a:noFill/>
          </a:ln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95286" y="1021660"/>
            <a:ext cx="8965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六、挖掘数据、帮助诊断</a:t>
            </a:r>
            <a:endParaRPr lang="zh-CN" altLang="en-US" sz="3200" b="1" dirty="0">
              <a:solidFill>
                <a:srgbClr val="CC0099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pSp>
        <p:nvGrpSpPr>
          <p:cNvPr id="12" name="网线"/>
          <p:cNvGrpSpPr/>
          <p:nvPr/>
        </p:nvGrpSpPr>
        <p:grpSpPr bwMode="auto">
          <a:xfrm>
            <a:off x="4572200" y="2255293"/>
            <a:ext cx="3609975" cy="3641725"/>
            <a:chOff x="2135163" y="1601500"/>
            <a:chExt cx="3608939" cy="3642531"/>
          </a:xfrm>
        </p:grpSpPr>
        <p:sp>
          <p:nvSpPr>
            <p:cNvPr id="13" name="Oval 10"/>
            <p:cNvSpPr>
              <a:spLocks noChangeArrowheads="1"/>
            </p:cNvSpPr>
            <p:nvPr/>
          </p:nvSpPr>
          <p:spPr bwMode="gray">
            <a:xfrm>
              <a:off x="2333543" y="1807921"/>
              <a:ext cx="3191547" cy="3216987"/>
            </a:xfrm>
            <a:prstGeom prst="ellipse">
              <a:avLst/>
            </a:prstGeom>
            <a:noFill/>
            <a:ln w="9525">
              <a:solidFill>
                <a:srgbClr val="B2B2B2">
                  <a:alpha val="50000"/>
                </a:srgbClr>
              </a:solidFill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14" name="Oval 15"/>
            <p:cNvSpPr>
              <a:spLocks noChangeArrowheads="1"/>
            </p:cNvSpPr>
            <p:nvPr/>
          </p:nvSpPr>
          <p:spPr bwMode="auto">
            <a:xfrm>
              <a:off x="2135163" y="1601500"/>
              <a:ext cx="3608939" cy="3642531"/>
            </a:xfrm>
            <a:prstGeom prst="ellipse">
              <a:avLst/>
            </a:prstGeom>
            <a:noFill/>
            <a:ln w="19050">
              <a:solidFill>
                <a:srgbClr val="B2B2B2">
                  <a:alpha val="50000"/>
                </a:srgbClr>
              </a:solidFill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15" name="标题"/>
          <p:cNvGrpSpPr/>
          <p:nvPr/>
        </p:nvGrpSpPr>
        <p:grpSpPr bwMode="auto">
          <a:xfrm>
            <a:off x="5024636" y="2741067"/>
            <a:ext cx="2668588" cy="2722562"/>
            <a:chOff x="579" y="1589"/>
            <a:chExt cx="1358" cy="1358"/>
          </a:xfrm>
        </p:grpSpPr>
        <p:sp>
          <p:nvSpPr>
            <p:cNvPr id="16" name="Oval 12"/>
            <p:cNvSpPr>
              <a:spLocks noChangeArrowheads="1"/>
            </p:cNvSpPr>
            <p:nvPr/>
          </p:nvSpPr>
          <p:spPr bwMode="gray">
            <a:xfrm>
              <a:off x="579" y="1589"/>
              <a:ext cx="1358" cy="1358"/>
            </a:xfrm>
            <a:prstGeom prst="ellipse">
              <a:avLst/>
            </a:prstGeom>
            <a:gradFill flip="none" rotWithShape="1">
              <a:gsLst>
                <a:gs pos="0">
                  <a:srgbClr val="92D050">
                    <a:tint val="66000"/>
                    <a:satMod val="160000"/>
                  </a:srgbClr>
                </a:gs>
                <a:gs pos="50000">
                  <a:srgbClr val="92D050">
                    <a:tint val="44500"/>
                    <a:satMod val="160000"/>
                  </a:srgbClr>
                </a:gs>
                <a:gs pos="100000">
                  <a:srgbClr val="92D050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38100">
              <a:solidFill>
                <a:srgbClr val="F8F8F8"/>
              </a:solidFill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17" name="Oval 13"/>
            <p:cNvSpPr>
              <a:spLocks noChangeArrowheads="1"/>
            </p:cNvSpPr>
            <p:nvPr/>
          </p:nvSpPr>
          <p:spPr bwMode="gray">
            <a:xfrm>
              <a:off x="635" y="1642"/>
              <a:ext cx="1245" cy="1246"/>
            </a:xfrm>
            <a:prstGeom prst="ellipse">
              <a:avLst/>
            </a:prstGeom>
            <a:gradFill flip="none" rotWithShape="1">
              <a:gsLst>
                <a:gs pos="0">
                  <a:srgbClr val="85C53F">
                    <a:shade val="30000"/>
                    <a:satMod val="115000"/>
                  </a:srgbClr>
                </a:gs>
                <a:gs pos="50000">
                  <a:srgbClr val="85C53F">
                    <a:shade val="67500"/>
                    <a:satMod val="115000"/>
                  </a:srgbClr>
                </a:gs>
                <a:gs pos="100000">
                  <a:srgbClr val="85C53F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18" name="Oval 14"/>
            <p:cNvSpPr>
              <a:spLocks noChangeArrowheads="1"/>
            </p:cNvSpPr>
            <p:nvPr/>
          </p:nvSpPr>
          <p:spPr bwMode="gray">
            <a:xfrm>
              <a:off x="865" y="1880"/>
              <a:ext cx="797" cy="797"/>
            </a:xfrm>
            <a:prstGeom prst="ellipse">
              <a:avLst/>
            </a:prstGeom>
            <a:gradFill flip="none" rotWithShape="1">
              <a:gsLst>
                <a:gs pos="0">
                  <a:srgbClr val="78AC09">
                    <a:shade val="30000"/>
                    <a:satMod val="115000"/>
                  </a:srgbClr>
                </a:gs>
                <a:gs pos="50000">
                  <a:srgbClr val="78AC09">
                    <a:shade val="67500"/>
                    <a:satMod val="115000"/>
                  </a:srgbClr>
                </a:gs>
                <a:gs pos="100000">
                  <a:srgbClr val="78AC09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  <a:effectLst/>
          </p:spPr>
          <p:txBody>
            <a:bodyPr wrap="none" anchor="ctr"/>
            <a:lstStyle/>
            <a:p>
              <a:pPr algn="ctr">
                <a:lnSpc>
                  <a:spcPct val="110000"/>
                </a:lnSpc>
                <a:defRPr/>
              </a:pPr>
              <a:r>
                <a:rPr lang="zh-CN" altLang="en-US" sz="2800" b="1" kern="0" spc="100" dirty="0">
                  <a:solidFill>
                    <a:srgbClr val="FFFFFF"/>
                  </a:solidFill>
                  <a:ea typeface="微软雅黑" panose="020B0503020204020204" pitchFamily="34" charset="-122"/>
                </a:rPr>
                <a:t>关注</a:t>
              </a:r>
              <a:endParaRPr lang="en-US" altLang="zh-CN" sz="2800" b="1" kern="0" spc="100" dirty="0">
                <a:solidFill>
                  <a:srgbClr val="FFFFFF"/>
                </a:solidFill>
                <a:ea typeface="微软雅黑" panose="020B0503020204020204" pitchFamily="34" charset="-122"/>
              </a:endParaRPr>
            </a:p>
            <a:p>
              <a:pPr algn="ctr">
                <a:lnSpc>
                  <a:spcPct val="110000"/>
                </a:lnSpc>
                <a:defRPr/>
              </a:pPr>
              <a:r>
                <a:rPr lang="zh-CN" altLang="en-US" sz="2800" b="1" kern="0" spc="100" dirty="0">
                  <a:solidFill>
                    <a:srgbClr val="FFFFFF"/>
                  </a:solidFill>
                  <a:ea typeface="微软雅黑" panose="020B0503020204020204" pitchFamily="34" charset="-122"/>
                </a:rPr>
                <a:t>重点</a:t>
              </a:r>
            </a:p>
          </p:txBody>
        </p:sp>
      </p:grpSp>
      <p:sp>
        <p:nvSpPr>
          <p:cNvPr id="20" name="文本5"/>
          <p:cNvSpPr>
            <a:spLocks noChangeArrowheads="1"/>
          </p:cNvSpPr>
          <p:nvPr/>
        </p:nvSpPr>
        <p:spPr bwMode="black">
          <a:xfrm>
            <a:off x="2214761" y="5579518"/>
            <a:ext cx="282575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发挥智能运算与推荐的作用，系统自动推送智慧建议</a:t>
            </a:r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4"/>
          <p:cNvSpPr>
            <a:spLocks noChangeArrowheads="1"/>
          </p:cNvSpPr>
          <p:nvPr/>
        </p:nvSpPr>
        <p:spPr bwMode="black">
          <a:xfrm>
            <a:off x="7693224" y="5519193"/>
            <a:ext cx="2608262" cy="585787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zh-CN" altLang="en-US" sz="1600" kern="0" dirty="0">
                <a:solidFill>
                  <a:sysClr val="window" lastClr="FFFFFF"/>
                </a:solidFill>
                <a:latin typeface="Calibri" panose="020F0502020204030204"/>
                <a:ea typeface="微软雅黑" panose="020B0503020204020204" pitchFamily="34" charset="-122"/>
              </a:rPr>
              <a:t>不</a:t>
            </a:r>
            <a:r>
              <a:rPr lang="zh-CN" altLang="zh-CN" sz="16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质量目标</a:t>
            </a:r>
            <a:r>
              <a:rPr lang="zh-CN" altLang="en-US" sz="16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zh-CN" altLang="zh-CN" sz="16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筛选、搜索、定义都可个性化设置</a:t>
            </a:r>
            <a:endParaRPr lang="zh-CN" altLang="en-US" sz="1600" kern="0" dirty="0">
              <a:solidFill>
                <a:sysClr val="windowText" lastClr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2"/>
          <p:cNvSpPr>
            <a:spLocks noChangeArrowheads="1"/>
          </p:cNvSpPr>
          <p:nvPr/>
        </p:nvSpPr>
        <p:spPr bwMode="black">
          <a:xfrm>
            <a:off x="8291712" y="2873257"/>
            <a:ext cx="21463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让大数据说话，以图形图表可视化呈现数据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分析的结果</a:t>
            </a:r>
          </a:p>
        </p:txBody>
      </p:sp>
      <p:sp>
        <p:nvSpPr>
          <p:cNvPr id="23" name="文本1"/>
          <p:cNvSpPr>
            <a:spLocks noChangeArrowheads="1"/>
          </p:cNvSpPr>
          <p:nvPr/>
        </p:nvSpPr>
        <p:spPr bwMode="black">
          <a:xfrm>
            <a:off x="7693225" y="1912393"/>
            <a:ext cx="2744787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发挥大数据作用，质量管理与监测围绕数据与过程展开</a:t>
            </a:r>
          </a:p>
        </p:txBody>
      </p:sp>
      <p:grpSp>
        <p:nvGrpSpPr>
          <p:cNvPr id="24" name="圆圈1"/>
          <p:cNvGrpSpPr/>
          <p:nvPr/>
        </p:nvGrpSpPr>
        <p:grpSpPr bwMode="auto">
          <a:xfrm>
            <a:off x="6989364" y="2220748"/>
            <a:ext cx="381201" cy="381174"/>
            <a:chOff x="2928" y="2208"/>
            <a:chExt cx="262" cy="262"/>
          </a:xfr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2700000" scaled="1"/>
            <a:tileRect/>
          </a:gradFill>
        </p:grpSpPr>
        <p:sp>
          <p:nvSpPr>
            <p:cNvPr id="25" name="Oval 19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pFill/>
            <a:ln w="12700">
              <a:solidFill>
                <a:srgbClr val="F8F8F8"/>
              </a:solidFill>
              <a:rou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26" name="Oval 20"/>
            <p:cNvSpPr>
              <a:spLocks noChangeArrowheads="1"/>
            </p:cNvSpPr>
            <p:nvPr/>
          </p:nvSpPr>
          <p:spPr bwMode="gray">
            <a:xfrm>
              <a:off x="2953" y="2230"/>
              <a:ext cx="218" cy="218"/>
            </a:xfrm>
            <a:prstGeom prst="ellipse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27" name="圆圈2"/>
          <p:cNvGrpSpPr/>
          <p:nvPr/>
        </p:nvGrpSpPr>
        <p:grpSpPr bwMode="auto">
          <a:xfrm>
            <a:off x="7902774" y="3090317"/>
            <a:ext cx="381000" cy="381000"/>
            <a:chOff x="2928" y="2208"/>
            <a:chExt cx="262" cy="262"/>
          </a:xfrm>
        </p:grpSpPr>
        <p:sp>
          <p:nvSpPr>
            <p:cNvPr id="28" name="Oval 28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F68426">
                    <a:lumMod val="60000"/>
                    <a:lumOff val="40000"/>
                  </a:srgbClr>
                </a:gs>
                <a:gs pos="100000">
                  <a:srgbClr val="F68426">
                    <a:lumMod val="50000"/>
                  </a:srgbClr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29" name="Oval 29"/>
            <p:cNvSpPr>
              <a:spLocks noChangeArrowheads="1"/>
            </p:cNvSpPr>
            <p:nvPr/>
          </p:nvSpPr>
          <p:spPr bwMode="gray">
            <a:xfrm>
              <a:off x="2950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rgbClr val="F68426"/>
                </a:gs>
                <a:gs pos="100000">
                  <a:srgbClr val="F68426">
                    <a:lumMod val="60000"/>
                    <a:lumOff val="40000"/>
                  </a:srgb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30" name="圆圈3"/>
          <p:cNvGrpSpPr/>
          <p:nvPr/>
        </p:nvGrpSpPr>
        <p:grpSpPr bwMode="auto">
          <a:xfrm>
            <a:off x="7987101" y="4284795"/>
            <a:ext cx="381201" cy="381174"/>
            <a:chOff x="2928" y="2208"/>
            <a:chExt cx="262" cy="262"/>
          </a:xfr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2700000" scaled="1"/>
            <a:tileRect/>
          </a:gradFill>
        </p:grpSpPr>
        <p:sp>
          <p:nvSpPr>
            <p:cNvPr id="31" name="Oval 31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pFill/>
            <a:ln w="12700">
              <a:solidFill>
                <a:srgbClr val="F8F8F8"/>
              </a:solidFill>
              <a:rou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32" name="Oval 32"/>
            <p:cNvSpPr>
              <a:spLocks noChangeArrowheads="1"/>
            </p:cNvSpPr>
            <p:nvPr/>
          </p:nvSpPr>
          <p:spPr bwMode="gray">
            <a:xfrm>
              <a:off x="2950" y="2230"/>
              <a:ext cx="218" cy="218"/>
            </a:xfrm>
            <a:prstGeom prst="ellipse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33" name="圆圈4"/>
          <p:cNvGrpSpPr/>
          <p:nvPr/>
        </p:nvGrpSpPr>
        <p:grpSpPr bwMode="auto">
          <a:xfrm>
            <a:off x="6943924" y="5546179"/>
            <a:ext cx="381000" cy="381000"/>
            <a:chOff x="2928" y="2208"/>
            <a:chExt cx="262" cy="262"/>
          </a:xfrm>
        </p:grpSpPr>
        <p:sp>
          <p:nvSpPr>
            <p:cNvPr id="34" name="Oval 34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F68426">
                    <a:lumMod val="60000"/>
                    <a:lumOff val="40000"/>
                  </a:srgbClr>
                </a:gs>
                <a:gs pos="100000">
                  <a:srgbClr val="F68426">
                    <a:lumMod val="50000"/>
                  </a:srgbClr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35" name="Oval 35"/>
            <p:cNvSpPr>
              <a:spLocks noChangeArrowheads="1"/>
            </p:cNvSpPr>
            <p:nvPr/>
          </p:nvSpPr>
          <p:spPr bwMode="gray">
            <a:xfrm>
              <a:off x="2951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rgbClr val="F68426"/>
                </a:gs>
                <a:gs pos="100000">
                  <a:srgbClr val="F68426">
                    <a:lumMod val="60000"/>
                    <a:lumOff val="40000"/>
                  </a:srgb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36" name="圆圈5"/>
          <p:cNvGrpSpPr/>
          <p:nvPr/>
        </p:nvGrpSpPr>
        <p:grpSpPr bwMode="auto">
          <a:xfrm>
            <a:off x="5215884" y="5503951"/>
            <a:ext cx="381201" cy="381174"/>
            <a:chOff x="2928" y="2208"/>
            <a:chExt cx="262" cy="262"/>
          </a:xfr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2700000" scaled="1"/>
            <a:tileRect/>
          </a:gradFill>
        </p:grpSpPr>
        <p:sp>
          <p:nvSpPr>
            <p:cNvPr id="37" name="Oval 37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pFill/>
            <a:ln w="12700">
              <a:solidFill>
                <a:srgbClr val="F8F8F8"/>
              </a:solidFill>
              <a:rou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38" name="Oval 38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39" name="圆圈4"/>
          <p:cNvGrpSpPr/>
          <p:nvPr/>
        </p:nvGrpSpPr>
        <p:grpSpPr bwMode="auto">
          <a:xfrm>
            <a:off x="4467424" y="3133179"/>
            <a:ext cx="381000" cy="381000"/>
            <a:chOff x="2928" y="2208"/>
            <a:chExt cx="262" cy="262"/>
          </a:xfrm>
        </p:grpSpPr>
        <p:sp>
          <p:nvSpPr>
            <p:cNvPr id="40" name="Oval 34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rgbClr val="F8F8F8"/>
              </a:solidFill>
              <a:rou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41" name="Oval 35"/>
            <p:cNvSpPr>
              <a:spLocks noChangeArrowheads="1"/>
            </p:cNvSpPr>
            <p:nvPr/>
          </p:nvSpPr>
          <p:spPr bwMode="gray">
            <a:xfrm>
              <a:off x="2951" y="2230"/>
              <a:ext cx="218" cy="218"/>
            </a:xfrm>
            <a:prstGeom prst="ellipse">
              <a:avLst/>
            </a:prstGeom>
            <a:gradFill flip="none" rotWithShape="1">
              <a:gsLst>
                <a:gs pos="0">
                  <a:srgbClr val="92D050">
                    <a:shade val="30000"/>
                    <a:satMod val="115000"/>
                  </a:srgbClr>
                </a:gs>
                <a:gs pos="50000">
                  <a:srgbClr val="92D050">
                    <a:shade val="67500"/>
                    <a:satMod val="115000"/>
                  </a:srgbClr>
                </a:gs>
                <a:gs pos="100000">
                  <a:srgbClr val="92D05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42" name="圆圈5"/>
          <p:cNvGrpSpPr/>
          <p:nvPr/>
        </p:nvGrpSpPr>
        <p:grpSpPr bwMode="auto">
          <a:xfrm>
            <a:off x="4346774" y="4301579"/>
            <a:ext cx="381000" cy="381000"/>
            <a:chOff x="2928" y="2208"/>
            <a:chExt cx="262" cy="262"/>
          </a:xfrm>
        </p:grpSpPr>
        <p:sp>
          <p:nvSpPr>
            <p:cNvPr id="43" name="Oval 37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000000">
                    <a:gamma/>
                    <a:tint val="28627"/>
                    <a:invGamma/>
                  </a:srgbClr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44" name="Oval 38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rgbClr val="F68426"/>
                </a:gs>
                <a:gs pos="100000">
                  <a:srgbClr val="F68426">
                    <a:lumMod val="60000"/>
                    <a:lumOff val="40000"/>
                  </a:srgb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45" name="文本5"/>
          <p:cNvSpPr>
            <a:spLocks noChangeArrowheads="1"/>
          </p:cNvSpPr>
          <p:nvPr/>
        </p:nvSpPr>
        <p:spPr bwMode="black">
          <a:xfrm>
            <a:off x="1652786" y="4212679"/>
            <a:ext cx="233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自动生成质量分析报告、专项分析报告</a:t>
            </a:r>
          </a:p>
        </p:txBody>
      </p:sp>
      <p:sp>
        <p:nvSpPr>
          <p:cNvPr id="46" name="文本5"/>
          <p:cNvSpPr>
            <a:spLocks noChangeArrowheads="1"/>
          </p:cNvSpPr>
          <p:nvPr/>
        </p:nvSpPr>
        <p:spPr bwMode="black">
          <a:xfrm>
            <a:off x="1652787" y="2948583"/>
            <a:ext cx="2659063" cy="107721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zh-CN" altLang="en-US" sz="16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将学校高水平质量管理经验纳入专家库，对其他学校提供咨询服务</a:t>
            </a:r>
          </a:p>
          <a:p>
            <a:pPr algn="r">
              <a:defRPr/>
            </a:pPr>
            <a:r>
              <a:rPr lang="zh-CN" altLang="en-US" sz="1600" kern="0" dirty="0">
                <a:solidFill>
                  <a:sysClr val="window" lastClr="FFFFFF"/>
                </a:solidFill>
                <a:latin typeface="Calibri" panose="020F0502020204030204"/>
                <a:ea typeface="微软雅黑" panose="020B0503020204020204" pitchFamily="34" charset="-122"/>
              </a:rPr>
              <a:t>会议</a:t>
            </a:r>
            <a:endParaRPr lang="en-US" altLang="zh-CN" sz="1600" kern="0" dirty="0">
              <a:solidFill>
                <a:sysClr val="window" lastClr="FFFFFF"/>
              </a:solidFill>
              <a:latin typeface="Calibri" panose="020F0502020204030204"/>
              <a:ea typeface="微软雅黑" panose="020B0503020204020204" pitchFamily="34" charset="-122"/>
            </a:endParaRPr>
          </a:p>
        </p:txBody>
      </p:sp>
      <p:grpSp>
        <p:nvGrpSpPr>
          <p:cNvPr id="47" name="圆圈4"/>
          <p:cNvGrpSpPr/>
          <p:nvPr/>
        </p:nvGrpSpPr>
        <p:grpSpPr bwMode="auto">
          <a:xfrm>
            <a:off x="5215136" y="2244179"/>
            <a:ext cx="382588" cy="381000"/>
            <a:chOff x="2928" y="2208"/>
            <a:chExt cx="262" cy="262"/>
          </a:xfrm>
        </p:grpSpPr>
        <p:sp>
          <p:nvSpPr>
            <p:cNvPr id="48" name="Oval 34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F68426">
                    <a:lumMod val="60000"/>
                    <a:lumOff val="40000"/>
                  </a:srgbClr>
                </a:gs>
                <a:gs pos="100000">
                  <a:srgbClr val="F68426">
                    <a:lumMod val="50000"/>
                  </a:srgbClr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49" name="Oval 35"/>
            <p:cNvSpPr>
              <a:spLocks noChangeArrowheads="1"/>
            </p:cNvSpPr>
            <p:nvPr/>
          </p:nvSpPr>
          <p:spPr bwMode="gray">
            <a:xfrm>
              <a:off x="2951" y="2230"/>
              <a:ext cx="219" cy="218"/>
            </a:xfrm>
            <a:prstGeom prst="ellipse">
              <a:avLst/>
            </a:prstGeom>
            <a:gradFill rotWithShape="1">
              <a:gsLst>
                <a:gs pos="0">
                  <a:srgbClr val="F68426"/>
                </a:gs>
                <a:gs pos="100000">
                  <a:srgbClr val="F68426">
                    <a:lumMod val="60000"/>
                    <a:lumOff val="40000"/>
                  </a:srgb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50" name="文本5"/>
          <p:cNvSpPr>
            <a:spLocks noChangeArrowheads="1"/>
          </p:cNvSpPr>
          <p:nvPr/>
        </p:nvSpPr>
        <p:spPr bwMode="black">
          <a:xfrm>
            <a:off x="1867099" y="2058442"/>
            <a:ext cx="2874962" cy="830262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zh-CN" altLang="zh-CN" sz="16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系统应用更贴近师生日常生活，让质量管理</a:t>
            </a:r>
            <a:r>
              <a:rPr lang="zh-CN" altLang="en-US" sz="16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趋于无形</a:t>
            </a:r>
          </a:p>
          <a:p>
            <a:pPr>
              <a:defRPr/>
            </a:pPr>
            <a:r>
              <a:rPr lang="zh-CN" altLang="en-US" sz="1600" kern="0" dirty="0">
                <a:solidFill>
                  <a:sysClr val="window" lastClr="FFFFFF"/>
                </a:solidFill>
                <a:latin typeface="Calibri" panose="020F0502020204030204"/>
                <a:ea typeface="微软雅黑" panose="020B0503020204020204" pitchFamily="34" charset="-122"/>
              </a:rPr>
              <a:t>会议</a:t>
            </a:r>
            <a:endParaRPr lang="en-US" altLang="zh-CN" sz="1600" kern="0" dirty="0">
              <a:solidFill>
                <a:sysClr val="window" lastClr="FFFFFF"/>
              </a:solidFill>
              <a:latin typeface="Calibri" panose="020F0502020204030204"/>
              <a:ea typeface="微软雅黑" panose="020B0503020204020204" pitchFamily="34" charset="-122"/>
            </a:endParaRPr>
          </a:p>
        </p:txBody>
      </p:sp>
      <p:sp>
        <p:nvSpPr>
          <p:cNvPr id="51" name="文本2"/>
          <p:cNvSpPr>
            <a:spLocks noChangeArrowheads="1"/>
          </p:cNvSpPr>
          <p:nvPr/>
        </p:nvSpPr>
        <p:spPr bwMode="black">
          <a:xfrm>
            <a:off x="8471100" y="4034838"/>
            <a:ext cx="2089397" cy="105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实现质量的过程采集、分析、判断、监测、预警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919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45" grpId="0"/>
      <p:bldP spid="46" grpId="0"/>
      <p:bldP spid="50" grpId="0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6456040" y="188640"/>
            <a:ext cx="41044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5A14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4.1 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目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标链的建设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 flipV="1">
            <a:off x="6023992" y="790991"/>
            <a:ext cx="4644008" cy="45720"/>
          </a:xfrm>
          <a:prstGeom prst="rect">
            <a:avLst/>
          </a:prstGeom>
          <a:solidFill>
            <a:srgbClr val="7030A0">
              <a:alpha val="89803"/>
            </a:srgbClr>
          </a:solidFill>
          <a:ln>
            <a:noFill/>
          </a:ln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59424" y="1309870"/>
            <a:ext cx="8965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五、学校目标规划的内容</a:t>
            </a:r>
            <a:endParaRPr lang="zh-CN" altLang="en-US" sz="3200" b="1" dirty="0">
              <a:solidFill>
                <a:srgbClr val="CC0099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3" name="Freeform 3"/>
          <p:cNvSpPr/>
          <p:nvPr/>
        </p:nvSpPr>
        <p:spPr>
          <a:xfrm>
            <a:off x="2374874" y="2264247"/>
            <a:ext cx="2298700" cy="412813"/>
          </a:xfrm>
          <a:custGeom>
            <a:avLst/>
            <a:gdLst>
              <a:gd name="connsiteX0" fmla="*/ 6350 w 2298700"/>
              <a:gd name="connsiteY0" fmla="*/ 406463 h 412813"/>
              <a:gd name="connsiteX1" fmla="*/ 2292350 w 2298700"/>
              <a:gd name="connsiteY1" fmla="*/ 406463 h 412813"/>
              <a:gd name="connsiteX2" fmla="*/ 2292350 w 2298700"/>
              <a:gd name="connsiteY2" fmla="*/ 6350 h 412813"/>
              <a:gd name="connsiteX3" fmla="*/ 6350 w 2298700"/>
              <a:gd name="connsiteY3" fmla="*/ 6350 h 412813"/>
              <a:gd name="connsiteX4" fmla="*/ 6350 w 2298700"/>
              <a:gd name="connsiteY4" fmla="*/ 406463 h 41281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298700" h="412813">
                <a:moveTo>
                  <a:pt x="6350" y="406463"/>
                </a:moveTo>
                <a:lnTo>
                  <a:pt x="2292350" y="406463"/>
                </a:lnTo>
                <a:lnTo>
                  <a:pt x="2292350" y="6350"/>
                </a:lnTo>
                <a:lnTo>
                  <a:pt x="6350" y="6350"/>
                </a:lnTo>
                <a:lnTo>
                  <a:pt x="6350" y="406463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AFB591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Freeform 3"/>
          <p:cNvSpPr/>
          <p:nvPr/>
        </p:nvSpPr>
        <p:spPr>
          <a:xfrm>
            <a:off x="2374874" y="2907121"/>
            <a:ext cx="2298700" cy="412813"/>
          </a:xfrm>
          <a:custGeom>
            <a:avLst/>
            <a:gdLst>
              <a:gd name="connsiteX0" fmla="*/ 6350 w 2298700"/>
              <a:gd name="connsiteY0" fmla="*/ 406463 h 412813"/>
              <a:gd name="connsiteX1" fmla="*/ 2292350 w 2298700"/>
              <a:gd name="connsiteY1" fmla="*/ 406463 h 412813"/>
              <a:gd name="connsiteX2" fmla="*/ 2292350 w 2298700"/>
              <a:gd name="connsiteY2" fmla="*/ 6350 h 412813"/>
              <a:gd name="connsiteX3" fmla="*/ 6350 w 2298700"/>
              <a:gd name="connsiteY3" fmla="*/ 6350 h 412813"/>
              <a:gd name="connsiteX4" fmla="*/ 6350 w 2298700"/>
              <a:gd name="connsiteY4" fmla="*/ 406463 h 41281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298700" h="412813">
                <a:moveTo>
                  <a:pt x="6350" y="406463"/>
                </a:moveTo>
                <a:lnTo>
                  <a:pt x="2292350" y="406463"/>
                </a:lnTo>
                <a:lnTo>
                  <a:pt x="2292350" y="6350"/>
                </a:lnTo>
                <a:lnTo>
                  <a:pt x="6350" y="6350"/>
                </a:lnTo>
                <a:lnTo>
                  <a:pt x="6350" y="406463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AFB591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Freeform 3"/>
          <p:cNvSpPr/>
          <p:nvPr/>
        </p:nvSpPr>
        <p:spPr>
          <a:xfrm>
            <a:off x="2446312" y="4978884"/>
            <a:ext cx="2298700" cy="351256"/>
          </a:xfrm>
          <a:custGeom>
            <a:avLst/>
            <a:gdLst>
              <a:gd name="connsiteX0" fmla="*/ 6350 w 2298700"/>
              <a:gd name="connsiteY0" fmla="*/ 344906 h 351256"/>
              <a:gd name="connsiteX1" fmla="*/ 2292350 w 2298700"/>
              <a:gd name="connsiteY1" fmla="*/ 344906 h 351256"/>
              <a:gd name="connsiteX2" fmla="*/ 2292350 w 2298700"/>
              <a:gd name="connsiteY2" fmla="*/ 6350 h 351256"/>
              <a:gd name="connsiteX3" fmla="*/ 6350 w 2298700"/>
              <a:gd name="connsiteY3" fmla="*/ 6350 h 351256"/>
              <a:gd name="connsiteX4" fmla="*/ 6350 w 2298700"/>
              <a:gd name="connsiteY4" fmla="*/ 344906 h 35125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298700" h="351256">
                <a:moveTo>
                  <a:pt x="6350" y="344906"/>
                </a:moveTo>
                <a:lnTo>
                  <a:pt x="2292350" y="344906"/>
                </a:lnTo>
                <a:lnTo>
                  <a:pt x="2292350" y="6350"/>
                </a:lnTo>
                <a:lnTo>
                  <a:pt x="6350" y="6350"/>
                </a:lnTo>
                <a:lnTo>
                  <a:pt x="6350" y="344906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AFB591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Freeform 3"/>
          <p:cNvSpPr/>
          <p:nvPr/>
        </p:nvSpPr>
        <p:spPr>
          <a:xfrm>
            <a:off x="2446312" y="5550384"/>
            <a:ext cx="2298700" cy="351256"/>
          </a:xfrm>
          <a:custGeom>
            <a:avLst/>
            <a:gdLst>
              <a:gd name="connsiteX0" fmla="*/ 6350 w 2298700"/>
              <a:gd name="connsiteY0" fmla="*/ 344906 h 351256"/>
              <a:gd name="connsiteX1" fmla="*/ 2292350 w 2298700"/>
              <a:gd name="connsiteY1" fmla="*/ 344906 h 351256"/>
              <a:gd name="connsiteX2" fmla="*/ 2292350 w 2298700"/>
              <a:gd name="connsiteY2" fmla="*/ 6350 h 351256"/>
              <a:gd name="connsiteX3" fmla="*/ 6350 w 2298700"/>
              <a:gd name="connsiteY3" fmla="*/ 6350 h 351256"/>
              <a:gd name="connsiteX4" fmla="*/ 6350 w 2298700"/>
              <a:gd name="connsiteY4" fmla="*/ 344906 h 35125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298700" h="351256">
                <a:moveTo>
                  <a:pt x="6350" y="344906"/>
                </a:moveTo>
                <a:lnTo>
                  <a:pt x="2292350" y="344906"/>
                </a:lnTo>
                <a:lnTo>
                  <a:pt x="2292350" y="6350"/>
                </a:lnTo>
                <a:lnTo>
                  <a:pt x="6350" y="6350"/>
                </a:lnTo>
                <a:lnTo>
                  <a:pt x="6350" y="344906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AFB591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8700" y="2186459"/>
            <a:ext cx="2451100" cy="558800"/>
          </a:xfrm>
          <a:prstGeom prst="rect">
            <a:avLst/>
          </a:prstGeom>
          <a:noFill/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98700" y="2834159"/>
            <a:ext cx="2451100" cy="558800"/>
          </a:xfrm>
          <a:prstGeom prst="rect">
            <a:avLst/>
          </a:prstGeom>
          <a:noFill/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62200" y="4904259"/>
            <a:ext cx="2463800" cy="495300"/>
          </a:xfrm>
          <a:prstGeom prst="rect">
            <a:avLst/>
          </a:prstGeom>
          <a:noFill/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62200" y="5475759"/>
            <a:ext cx="2463800" cy="495300"/>
          </a:xfrm>
          <a:prstGeom prst="rect">
            <a:avLst/>
          </a:prstGeom>
          <a:noFill/>
        </p:spPr>
      </p:pic>
      <p:sp>
        <p:nvSpPr>
          <p:cNvPr id="27" name="TextBox 1"/>
          <p:cNvSpPr txBox="1"/>
          <p:nvPr/>
        </p:nvSpPr>
        <p:spPr>
          <a:xfrm>
            <a:off x="2463800" y="2376959"/>
            <a:ext cx="2051844" cy="943848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defTabSz="-635">
              <a:lnSpc>
                <a:spcPts val="2000"/>
              </a:lnSpc>
            </a:pPr>
            <a:r>
              <a:rPr lang="en-US" altLang="zh-CN" sz="2005" dirty="0">
                <a:solidFill>
                  <a:srgbClr val="000000"/>
                </a:solidFill>
                <a:latin typeface="华文琥珀" pitchFamily="18" charset="0"/>
                <a:cs typeface="华文琥珀" pitchFamily="18" charset="0"/>
              </a:rPr>
              <a:t>专项规划内容结构</a:t>
            </a:r>
          </a:p>
          <a:p>
            <a:pPr>
              <a:lnSpc>
                <a:spcPts val="1000"/>
              </a:lnSpc>
            </a:pPr>
            <a:endParaRPr lang="en-US" altLang="zh-CN" dirty="0"/>
          </a:p>
          <a:p>
            <a:pPr>
              <a:lnSpc>
                <a:spcPts val="1000"/>
              </a:lnSpc>
            </a:pPr>
            <a:endParaRPr lang="en-US" altLang="zh-CN" dirty="0"/>
          </a:p>
          <a:p>
            <a:pPr>
              <a:lnSpc>
                <a:spcPts val="1000"/>
              </a:lnSpc>
            </a:pPr>
            <a:endParaRPr lang="en-US" altLang="zh-CN" dirty="0"/>
          </a:p>
          <a:p>
            <a:pPr defTabSz="-635">
              <a:lnSpc>
                <a:spcPts val="2000"/>
              </a:lnSpc>
            </a:pPr>
            <a:r>
              <a:rPr lang="en-US" altLang="zh-CN" sz="2005" dirty="0">
                <a:solidFill>
                  <a:srgbClr val="000000"/>
                </a:solidFill>
                <a:latin typeface="华文琥珀" pitchFamily="18" charset="0"/>
                <a:cs typeface="华文琥珀" pitchFamily="18" charset="0"/>
              </a:rPr>
              <a:t>专项规划项目选择</a:t>
            </a:r>
          </a:p>
        </p:txBody>
      </p:sp>
      <p:sp>
        <p:nvSpPr>
          <p:cNvPr id="28" name="TextBox 1"/>
          <p:cNvSpPr txBox="1"/>
          <p:nvPr/>
        </p:nvSpPr>
        <p:spPr>
          <a:xfrm>
            <a:off x="4965701" y="2376959"/>
            <a:ext cx="5059077" cy="879728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defTabSz="-635">
              <a:lnSpc>
                <a:spcPts val="1500"/>
              </a:lnSpc>
            </a:pPr>
            <a:r>
              <a:rPr lang="en-US" altLang="zh-CN" sz="159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--与总体规划内容结构基本一致，但是需要有分年度</a:t>
            </a:r>
          </a:p>
          <a:p>
            <a:pPr defTabSz="-635">
              <a:lnSpc>
                <a:spcPts val="1900"/>
              </a:lnSpc>
            </a:pPr>
            <a:r>
              <a:rPr lang="en-US" altLang="zh-CN" sz="159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实施计划（即行动路线图）</a:t>
            </a:r>
            <a:r>
              <a:rPr lang="en-US" altLang="zh-CN" sz="1595" dirty="0">
                <a:solidFill>
                  <a:srgbClr val="000000"/>
                </a:solidFill>
                <a:latin typeface="黑体" panose="02010609060101010101" pitchFamily="2" charset="-122"/>
                <a:cs typeface="黑体" panose="02010609060101010101" pitchFamily="2" charset="-122"/>
              </a:rPr>
              <a:t>。</a:t>
            </a:r>
          </a:p>
          <a:p>
            <a:pPr>
              <a:lnSpc>
                <a:spcPts val="1000"/>
              </a:lnSpc>
            </a:pPr>
            <a:endParaRPr lang="en-US" altLang="zh-CN" dirty="0"/>
          </a:p>
          <a:p>
            <a:pPr defTabSz="-635">
              <a:lnSpc>
                <a:spcPts val="2100"/>
              </a:lnSpc>
            </a:pPr>
            <a:r>
              <a:rPr lang="en-US" altLang="zh-CN" sz="159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</a:t>
            </a:r>
            <a:r>
              <a:rPr lang="en-US" altLang="zh-CN" sz="159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依据总体规划设计的重要举措，或重点建设任务而定</a:t>
            </a:r>
            <a:r>
              <a:rPr lang="en-US" altLang="zh-CN" sz="159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29" name="TextBox 1"/>
          <p:cNvSpPr txBox="1"/>
          <p:nvPr/>
        </p:nvSpPr>
        <p:spPr>
          <a:xfrm>
            <a:off x="4965701" y="3329460"/>
            <a:ext cx="2462213" cy="1610697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defTabSz="-635">
              <a:lnSpc>
                <a:spcPts val="1500"/>
              </a:lnSpc>
              <a:tabLst>
                <a:tab pos="812800" algn="l"/>
              </a:tabLst>
            </a:pPr>
            <a:r>
              <a:rPr lang="en-US" altLang="zh-CN" sz="159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</a:t>
            </a:r>
            <a:r>
              <a:rPr lang="en-US" altLang="zh-CN" sz="159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例如：</a:t>
            </a:r>
            <a:r>
              <a:rPr lang="en-US" altLang="zh-CN" sz="159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专业建设规划</a:t>
            </a:r>
          </a:p>
          <a:p>
            <a:pPr defTabSz="-635">
              <a:lnSpc>
                <a:spcPts val="2100"/>
              </a:lnSpc>
              <a:tabLst>
                <a:tab pos="812800" algn="l"/>
              </a:tabLst>
            </a:pPr>
            <a:r>
              <a:rPr lang="en-US" altLang="zh-CN" dirty="0"/>
              <a:t>	</a:t>
            </a:r>
            <a:r>
              <a:rPr lang="en-US" altLang="zh-CN" sz="159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课程建设规划</a:t>
            </a:r>
          </a:p>
          <a:p>
            <a:pPr defTabSz="-635">
              <a:lnSpc>
                <a:spcPts val="2200"/>
              </a:lnSpc>
              <a:tabLst>
                <a:tab pos="812800" algn="l"/>
              </a:tabLst>
            </a:pPr>
            <a:r>
              <a:rPr lang="en-US" altLang="zh-CN" dirty="0"/>
              <a:t>	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实训基地规划</a:t>
            </a:r>
          </a:p>
          <a:p>
            <a:pPr defTabSz="-635">
              <a:lnSpc>
                <a:spcPts val="2100"/>
              </a:lnSpc>
              <a:tabLst>
                <a:tab pos="812800" algn="l"/>
              </a:tabLst>
            </a:pPr>
            <a:r>
              <a:rPr lang="en-US" altLang="zh-CN" dirty="0"/>
              <a:t>	</a:t>
            </a:r>
            <a:r>
              <a:rPr lang="en-US" altLang="zh-CN" sz="159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校园建设规划</a:t>
            </a:r>
          </a:p>
          <a:p>
            <a:pPr defTabSz="-635">
              <a:lnSpc>
                <a:spcPts val="2100"/>
              </a:lnSpc>
              <a:tabLst>
                <a:tab pos="812800" algn="l"/>
              </a:tabLst>
            </a:pPr>
            <a:r>
              <a:rPr lang="en-US" altLang="zh-CN" dirty="0"/>
              <a:t>	</a:t>
            </a:r>
            <a:r>
              <a:rPr lang="en-US" altLang="zh-CN" sz="159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校园文化建设规划</a:t>
            </a:r>
          </a:p>
          <a:p>
            <a:pPr defTabSz="-635">
              <a:lnSpc>
                <a:spcPts val="2200"/>
              </a:lnSpc>
              <a:tabLst>
                <a:tab pos="812800" algn="l"/>
              </a:tabLst>
            </a:pPr>
            <a:r>
              <a:rPr lang="en-US" altLang="zh-CN" dirty="0"/>
              <a:t>	</a:t>
            </a:r>
            <a:r>
              <a:rPr lang="en-US" altLang="zh-CN" sz="159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国际合作项目规划</a:t>
            </a:r>
          </a:p>
        </p:txBody>
      </p:sp>
      <p:sp>
        <p:nvSpPr>
          <p:cNvPr id="30" name="TextBox 1"/>
          <p:cNvSpPr txBox="1"/>
          <p:nvPr/>
        </p:nvSpPr>
        <p:spPr>
          <a:xfrm>
            <a:off x="7607300" y="3329460"/>
            <a:ext cx="2051844" cy="1610697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defTabSz="-635">
              <a:lnSpc>
                <a:spcPts val="1500"/>
              </a:lnSpc>
            </a:pPr>
            <a:r>
              <a:rPr lang="en-US" altLang="zh-CN" sz="159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师资队伍建设规划</a:t>
            </a:r>
          </a:p>
          <a:p>
            <a:pPr defTabSz="-635">
              <a:lnSpc>
                <a:spcPts val="2100"/>
              </a:lnSpc>
            </a:pPr>
            <a:r>
              <a:rPr lang="en-US" altLang="zh-CN" sz="159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质量保证体系建设规划</a:t>
            </a:r>
          </a:p>
          <a:p>
            <a:pPr defTabSz="-635">
              <a:lnSpc>
                <a:spcPts val="2200"/>
              </a:lnSpc>
            </a:pP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智慧校园建设规划</a:t>
            </a:r>
          </a:p>
          <a:p>
            <a:pPr defTabSz="-635">
              <a:lnSpc>
                <a:spcPts val="2100"/>
              </a:lnSpc>
            </a:pPr>
            <a:r>
              <a:rPr lang="en-US" altLang="zh-CN" sz="159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校企合作体制机制建设</a:t>
            </a:r>
          </a:p>
          <a:p>
            <a:pPr defTabSz="-635">
              <a:lnSpc>
                <a:spcPts val="2100"/>
              </a:lnSpc>
            </a:pPr>
            <a:r>
              <a:rPr lang="en-US" altLang="zh-CN" sz="159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科研与社会服务规划</a:t>
            </a:r>
          </a:p>
          <a:p>
            <a:pPr defTabSz="-635">
              <a:lnSpc>
                <a:spcPts val="2200"/>
              </a:lnSpc>
            </a:pPr>
            <a:r>
              <a:rPr lang="en-US" altLang="zh-CN" sz="159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后勤保障与服务规划</a:t>
            </a:r>
          </a:p>
        </p:txBody>
      </p:sp>
      <p:sp>
        <p:nvSpPr>
          <p:cNvPr id="31" name="TextBox 1"/>
          <p:cNvSpPr txBox="1"/>
          <p:nvPr/>
        </p:nvSpPr>
        <p:spPr>
          <a:xfrm>
            <a:off x="2578100" y="5082059"/>
            <a:ext cx="2051844" cy="815608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defTabSz="-635">
              <a:lnSpc>
                <a:spcPts val="1500"/>
              </a:lnSpc>
              <a:tabLst>
                <a:tab pos="101600" algn="l"/>
              </a:tabLst>
            </a:pPr>
            <a:r>
              <a:rPr lang="en-US" altLang="zh-CN" sz="1595" dirty="0">
                <a:solidFill>
                  <a:srgbClr val="000000"/>
                </a:solidFill>
                <a:latin typeface="华文琥珀" pitchFamily="18" charset="0"/>
                <a:cs typeface="华文琥珀" pitchFamily="18" charset="0"/>
              </a:rPr>
              <a:t>二级学院规划内容结构</a:t>
            </a:r>
          </a:p>
          <a:p>
            <a:pPr>
              <a:lnSpc>
                <a:spcPts val="1000"/>
              </a:lnSpc>
            </a:pPr>
            <a:endParaRPr lang="en-US" altLang="zh-CN" dirty="0"/>
          </a:p>
          <a:p>
            <a:pPr>
              <a:lnSpc>
                <a:spcPts val="1000"/>
              </a:lnSpc>
            </a:pPr>
            <a:endParaRPr lang="en-US" altLang="zh-CN" dirty="0"/>
          </a:p>
          <a:p>
            <a:pPr defTabSz="-635">
              <a:lnSpc>
                <a:spcPts val="2500"/>
              </a:lnSpc>
              <a:tabLst>
                <a:tab pos="101600" algn="l"/>
              </a:tabLst>
            </a:pPr>
            <a:r>
              <a:rPr lang="en-US" altLang="zh-CN" dirty="0"/>
              <a:t>	</a:t>
            </a:r>
            <a:r>
              <a:rPr lang="en-US" altLang="zh-CN" sz="1595" dirty="0">
                <a:solidFill>
                  <a:srgbClr val="000000"/>
                </a:solidFill>
                <a:latin typeface="华文琥珀" pitchFamily="18" charset="0"/>
                <a:cs typeface="华文琥珀" pitchFamily="18" charset="0"/>
              </a:rPr>
              <a:t>职能部门的工作计划</a:t>
            </a:r>
          </a:p>
        </p:txBody>
      </p:sp>
      <p:sp>
        <p:nvSpPr>
          <p:cNvPr id="32" name="TextBox 1"/>
          <p:cNvSpPr txBox="1"/>
          <p:nvPr/>
        </p:nvSpPr>
        <p:spPr>
          <a:xfrm>
            <a:off x="5041900" y="5094759"/>
            <a:ext cx="4648708" cy="98232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defTabSz="-635">
              <a:lnSpc>
                <a:spcPts val="1500"/>
              </a:lnSpc>
            </a:pPr>
            <a:r>
              <a:rPr lang="en-US" altLang="zh-CN" sz="159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--与专项规划基本一致，需要有行动路线图</a:t>
            </a:r>
            <a:r>
              <a:rPr lang="en-US" altLang="zh-CN" sz="1595" dirty="0">
                <a:solidFill>
                  <a:srgbClr val="000000"/>
                </a:solidFill>
                <a:latin typeface="黑体" panose="02010609060101010101" pitchFamily="2" charset="-122"/>
                <a:cs typeface="黑体" panose="02010609060101010101" pitchFamily="2" charset="-122"/>
              </a:rPr>
              <a:t>。</a:t>
            </a:r>
          </a:p>
          <a:p>
            <a:pPr>
              <a:lnSpc>
                <a:spcPts val="1000"/>
              </a:lnSpc>
            </a:pPr>
            <a:endParaRPr lang="en-US" altLang="zh-CN" dirty="0"/>
          </a:p>
          <a:p>
            <a:pPr>
              <a:lnSpc>
                <a:spcPts val="1000"/>
              </a:lnSpc>
            </a:pPr>
            <a:endParaRPr lang="en-US" altLang="zh-CN" dirty="0"/>
          </a:p>
          <a:p>
            <a:pPr defTabSz="-635">
              <a:lnSpc>
                <a:spcPts val="1900"/>
              </a:lnSpc>
            </a:pPr>
            <a:r>
              <a:rPr lang="en-US" altLang="zh-CN" sz="159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--要从管理的角度，制定落实学校规划或专项规划的</a:t>
            </a:r>
          </a:p>
          <a:p>
            <a:pPr defTabSz="-635">
              <a:lnSpc>
                <a:spcPts val="1900"/>
              </a:lnSpc>
            </a:pPr>
            <a:r>
              <a:rPr lang="en-US" altLang="zh-CN" sz="159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目标、任务，所采取的具体措施和工作计划。</a:t>
            </a:r>
          </a:p>
        </p:txBody>
      </p:sp>
    </p:spTree>
    <p:extLst>
      <p:ext uri="{BB962C8B-B14F-4D97-AF65-F5344CB8AC3E}">
        <p14:creationId xmlns:p14="http://schemas.microsoft.com/office/powerpoint/2010/main" val="297223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6456040" y="188640"/>
            <a:ext cx="41044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5A14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4.8  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质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量文化建设</a:t>
            </a:r>
          </a:p>
          <a:p>
            <a:pPr eaLnBrk="1" hangingPunct="1">
              <a:spcBef>
                <a:spcPct val="50000"/>
              </a:spcBef>
              <a:buClrTx/>
              <a:buSzTx/>
              <a:buNone/>
            </a:pPr>
            <a:endParaRPr lang="zh-CN" altLang="en-US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 flipV="1">
            <a:off x="6023992" y="790991"/>
            <a:ext cx="4644008" cy="45720"/>
          </a:xfrm>
          <a:prstGeom prst="rect">
            <a:avLst/>
          </a:prstGeom>
          <a:solidFill>
            <a:srgbClr val="7030A0">
              <a:alpha val="89803"/>
            </a:srgbClr>
          </a:solidFill>
          <a:ln>
            <a:noFill/>
          </a:ln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 flipV="1">
            <a:off x="6023992" y="790991"/>
            <a:ext cx="4644008" cy="45720"/>
          </a:xfrm>
          <a:prstGeom prst="rect">
            <a:avLst/>
          </a:prstGeom>
          <a:solidFill>
            <a:srgbClr val="7030A0">
              <a:alpha val="89803"/>
            </a:srgbClr>
          </a:solidFill>
          <a:ln>
            <a:noFill/>
          </a:ln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4" name="图示 13"/>
          <p:cNvGraphicFramePr/>
          <p:nvPr/>
        </p:nvGraphicFramePr>
        <p:xfrm>
          <a:off x="1631504" y="1772816"/>
          <a:ext cx="87849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6126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6456040" y="188640"/>
            <a:ext cx="41044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5A14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4.1 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目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标链的建设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 flipV="1">
            <a:off x="6023992" y="790991"/>
            <a:ext cx="4644008" cy="45720"/>
          </a:xfrm>
          <a:prstGeom prst="rect">
            <a:avLst/>
          </a:prstGeom>
          <a:solidFill>
            <a:srgbClr val="7030A0">
              <a:alpha val="89803"/>
            </a:srgbClr>
          </a:solidFill>
          <a:ln>
            <a:noFill/>
          </a:ln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23088" y="1606199"/>
            <a:ext cx="853740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1.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专业定位与培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养目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标；</a:t>
            </a:r>
            <a:endParaRPr lang="zh-CN" altLang="en-US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2.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专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业课程体系、内容、方法建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设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目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标与途径；</a:t>
            </a:r>
            <a:endParaRPr lang="zh-CN" altLang="en-US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3.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专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业教师队伍建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设目标与途径；</a:t>
            </a:r>
            <a:endParaRPr lang="zh-CN" altLang="en-US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4.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专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业设施建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设目标与途径；</a:t>
            </a:r>
            <a:endParaRPr lang="zh-CN" altLang="en-US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5.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专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业管理的建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设目标与途径；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6.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专业招生目标与途径；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7.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专业教学资源建设目标与途径；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8.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专业特色建设目标与途径；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9.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专业接续培养目标与途径；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10.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专业产教整合、校企合作的目标与途径。</a:t>
            </a:r>
            <a:endParaRPr lang="en-US" altLang="zh-CN" sz="28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95286" y="1021660"/>
            <a:ext cx="8965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六、专业目标规划的内容</a:t>
            </a:r>
            <a:endParaRPr lang="zh-CN" altLang="en-US" sz="3200" b="1" dirty="0">
              <a:solidFill>
                <a:srgbClr val="CC0099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77192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6456040" y="188640"/>
            <a:ext cx="41044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5A14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4.1 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目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标链的建设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 flipV="1">
            <a:off x="6023992" y="790991"/>
            <a:ext cx="4644008" cy="45720"/>
          </a:xfrm>
          <a:prstGeom prst="rect">
            <a:avLst/>
          </a:prstGeom>
          <a:solidFill>
            <a:srgbClr val="7030A0">
              <a:alpha val="89803"/>
            </a:srgbClr>
          </a:solidFill>
          <a:ln>
            <a:noFill/>
          </a:ln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23088" y="1606199"/>
            <a:ext cx="853740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1.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课程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定位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与课程教学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目标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；</a:t>
            </a:r>
            <a:endParaRPr lang="zh-CN" altLang="en-US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2.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课程标准建设与修订；</a:t>
            </a:r>
            <a:endParaRPr lang="zh-CN" altLang="en-US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3.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课程内容确定与调整；</a:t>
            </a:r>
            <a:endParaRPr lang="zh-CN" altLang="en-US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4.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课程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教学设计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的基本原则；</a:t>
            </a:r>
            <a:endParaRPr lang="zh-CN" altLang="en-US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5.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课程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实施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目标与途径；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6.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课程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考核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方式目标与途径；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7.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课程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实习实训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目标与途径；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8.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课程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资源建设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目标与途径；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9.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课程实施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保障建设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目标与途径；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10.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课程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文化建设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目标与途径。</a:t>
            </a:r>
            <a:endParaRPr lang="en-US" altLang="zh-CN" sz="28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95286" y="1021660"/>
            <a:ext cx="8965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七、课程目标规划的内容</a:t>
            </a:r>
            <a:endParaRPr lang="zh-CN" altLang="en-US" sz="3200" b="1" dirty="0">
              <a:solidFill>
                <a:srgbClr val="CC0099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55446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6456040" y="188640"/>
            <a:ext cx="41044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5A14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4.1 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目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标链的建设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 flipV="1">
            <a:off x="6023992" y="790991"/>
            <a:ext cx="4644008" cy="45720"/>
          </a:xfrm>
          <a:prstGeom prst="rect">
            <a:avLst/>
          </a:prstGeom>
          <a:solidFill>
            <a:srgbClr val="7030A0">
              <a:alpha val="89803"/>
            </a:srgbClr>
          </a:solidFill>
          <a:ln>
            <a:noFill/>
          </a:ln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23088" y="1606199"/>
            <a:ext cx="853740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1.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教师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师德师风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的自我要求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2.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教师能力增长规划</a:t>
            </a:r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(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四大能力</a:t>
            </a:r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)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：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(1)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教育教学能力（包括教学基本功）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(2)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专业实践能力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(3)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科研和社会服务能力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(4)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信息技术运用能力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3.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教师职业成长规划（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五级递进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）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入职教师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/>
              </a:rPr>
              <a:t>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/>
              </a:rPr>
              <a:t>双师素质教师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/>
              </a:rPr>
              <a:t>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/>
              </a:rPr>
              <a:t>骨干教师 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/>
              </a:rPr>
              <a:t>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/>
              </a:rPr>
              <a:t>带头人（专业带头人、技术带头人、学术带头人） 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/>
              </a:rPr>
              <a:t>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  <a:sym typeface="Wingdings" panose="05000000000000000000"/>
              </a:rPr>
              <a:t>教学名师</a:t>
            </a:r>
            <a:endParaRPr lang="en-US" altLang="zh-CN" sz="28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95286" y="1021660"/>
            <a:ext cx="8965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八、教师目标规划的内容</a:t>
            </a:r>
            <a:endParaRPr lang="zh-CN" altLang="en-US" sz="3200" b="1" dirty="0">
              <a:solidFill>
                <a:srgbClr val="CC0099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9134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6456040" y="188640"/>
            <a:ext cx="41044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5A14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4.1 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目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标链的建设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 flipV="1">
            <a:off x="6023992" y="790991"/>
            <a:ext cx="4644008" cy="45720"/>
          </a:xfrm>
          <a:prstGeom prst="rect">
            <a:avLst/>
          </a:prstGeom>
          <a:solidFill>
            <a:srgbClr val="7030A0">
              <a:alpha val="89803"/>
            </a:srgbClr>
          </a:solidFill>
          <a:ln>
            <a:noFill/>
          </a:ln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23088" y="1606200"/>
            <a:ext cx="853740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1.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学生的思想提高目标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2.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学生的学业发展目标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3.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学生的职业发展目标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4.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学生的其他目标</a:t>
            </a:r>
            <a:endParaRPr lang="en-US" altLang="zh-CN" sz="28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95286" y="1021660"/>
            <a:ext cx="8965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九、学生目标规划的内容</a:t>
            </a:r>
            <a:endParaRPr lang="zh-CN" altLang="en-US" sz="3200" b="1" dirty="0">
              <a:solidFill>
                <a:srgbClr val="CC0099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45347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6456040" y="188640"/>
            <a:ext cx="41044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5A14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4.1 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目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标链的建设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 flipV="1">
            <a:off x="6023992" y="790991"/>
            <a:ext cx="4644008" cy="45720"/>
          </a:xfrm>
          <a:prstGeom prst="rect">
            <a:avLst/>
          </a:prstGeom>
          <a:solidFill>
            <a:srgbClr val="7030A0">
              <a:alpha val="89803"/>
            </a:srgbClr>
          </a:solidFill>
          <a:ln>
            <a:noFill/>
          </a:ln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83632" y="2132856"/>
            <a:ext cx="60171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1.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广泛调研，分析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内外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环境；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2.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发扬民主，注重群策群力；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3.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凝练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特色，突出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建设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重点；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4.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注重衔接，形成目标体系；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5.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精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准表述，通过会议确认；</a:t>
            </a: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6.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规范发文，长期坚持遵守。</a:t>
            </a:r>
            <a:endParaRPr lang="en-US" altLang="zh-CN" sz="28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95286" y="1021660"/>
            <a:ext cx="8965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十、确定目标规划的步骤</a:t>
            </a:r>
            <a:endParaRPr lang="zh-CN" altLang="en-US" sz="3200" b="1" dirty="0">
              <a:solidFill>
                <a:srgbClr val="CC0099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4314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6456040" y="188640"/>
            <a:ext cx="41044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5A14"/>
              </a:buClr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4.1 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目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标链的建设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 flipV="1">
            <a:off x="6023992" y="790991"/>
            <a:ext cx="4644008" cy="45720"/>
          </a:xfrm>
          <a:prstGeom prst="rect">
            <a:avLst/>
          </a:prstGeom>
          <a:solidFill>
            <a:srgbClr val="7030A0">
              <a:alpha val="89803"/>
            </a:srgbClr>
          </a:solidFill>
          <a:ln>
            <a:noFill/>
          </a:ln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91544" y="1700808"/>
            <a:ext cx="856895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1.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定位不准</a:t>
            </a:r>
            <a:endParaRPr lang="en-US" altLang="zh-CN" sz="24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办学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定位缺失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：</a:t>
            </a:r>
            <a:endParaRPr lang="en-US" altLang="zh-CN" b="1" dirty="0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b="1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b="1" dirty="0">
                <a:latin typeface="黑体" panose="02010609060101010101" pitchFamily="2" charset="-122"/>
                <a:ea typeface="黑体" panose="02010609060101010101" pitchFamily="2" charset="-122"/>
              </a:rPr>
              <a:t>   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内含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缺失：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对办学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理念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、目的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、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办学、办学等，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没有深入思考和概括性提炼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。</a:t>
            </a:r>
            <a:endParaRPr lang="en-US" altLang="zh-CN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    执行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力缺失：将学校的定位作为应付评估或对外宣传的措施。</a:t>
            </a:r>
          </a:p>
          <a:p>
            <a:r>
              <a:rPr lang="zh-CN" altLang="en-US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办学层次定位偏差：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寻求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办学层次的提升。不能以需求为导向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，找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自己的准定位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。</a:t>
            </a:r>
            <a:endParaRPr lang="zh-CN" altLang="en-US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办学目标定位偏差：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办学目标脱离现实，不顾校情，盲目求大求全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。</a:t>
            </a:r>
            <a:endParaRPr lang="en-US" altLang="zh-CN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24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2.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规划要点不突出</a:t>
            </a:r>
            <a:endParaRPr lang="en-US" altLang="zh-CN" sz="24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1260475" indent="-1260475"/>
            <a:r>
              <a:rPr lang="zh-CN" altLang="en-US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或过于微观：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发展指标过分具体和细化，实施的过程中变数较大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。</a:t>
            </a:r>
            <a:endParaRPr lang="zh-CN" altLang="en-US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1260475" indent="-1260475"/>
            <a:r>
              <a:rPr lang="zh-CN" altLang="en-US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或过于宏观：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口号代替任务，目标无指向、指标无高度，可操作性不强。</a:t>
            </a:r>
          </a:p>
          <a:p>
            <a:pPr marL="1260475" indent="-1260475"/>
            <a:r>
              <a:rPr lang="zh-CN" altLang="en-US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重点不突出：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有的学校发展无思路，不能科学分析自己的优势和突破口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，不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懂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“差异化”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发展原则，没有重点项目，没有子规划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，更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没有资源重点配置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。使发展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无特色、规划不落地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。</a:t>
            </a:r>
            <a:endParaRPr lang="en-US" altLang="zh-CN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indent="-1260475"/>
            <a:r>
              <a:rPr lang="en-US" altLang="zh-CN" sz="24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3.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规划作用不明显 </a:t>
            </a:r>
          </a:p>
          <a:p>
            <a:pPr marL="1260475" indent="-1260475"/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没有起到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施工蓝图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的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作用</a:t>
            </a:r>
            <a:r>
              <a:rPr lang="en-US" altLang="zh-CN" b="1" dirty="0">
                <a:latin typeface="黑体" panose="02010609060101010101" pitchFamily="2" charset="-122"/>
                <a:ea typeface="黑体" panose="02010609060101010101" pitchFamily="2" charset="-122"/>
              </a:rPr>
              <a:t>——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束之高阁，“纸上画画、墙上挂挂”</a:t>
            </a:r>
          </a:p>
          <a:p>
            <a:pPr marL="1260475" indent="-1260475"/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没有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起到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科学决策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的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作用</a:t>
            </a:r>
            <a:r>
              <a:rPr lang="en-US" altLang="zh-CN" b="1" dirty="0">
                <a:latin typeface="黑体" panose="02010609060101010101" pitchFamily="2" charset="-122"/>
                <a:ea typeface="黑体" panose="02010609060101010101" pitchFamily="2" charset="-122"/>
              </a:rPr>
              <a:t>——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未成为监督、诊断、改进、决策的依据</a:t>
            </a:r>
          </a:p>
          <a:p>
            <a:pPr marL="1260475" indent="-1260475"/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难以达到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凝心聚力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的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作用</a:t>
            </a:r>
            <a:r>
              <a:rPr lang="en-US" altLang="zh-CN" b="1" dirty="0">
                <a:latin typeface="黑体" panose="02010609060101010101" pitchFamily="2" charset="-122"/>
                <a:ea typeface="黑体" panose="02010609060101010101" pitchFamily="2" charset="-122"/>
              </a:rPr>
              <a:t>——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定位不准、可行性不强，无群众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基础</a:t>
            </a:r>
            <a:endParaRPr lang="zh-CN" altLang="en-US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95286" y="1021660"/>
            <a:ext cx="8965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3200" b="1" dirty="0">
                <a:solidFill>
                  <a:srgbClr val="CC00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十一、确定目标规划容易出现的问题</a:t>
            </a:r>
            <a:endParaRPr lang="zh-CN" altLang="en-US" sz="3200" b="1" dirty="0">
              <a:solidFill>
                <a:srgbClr val="CC0099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62001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2127</Words>
  <Application>Microsoft Office PowerPoint</Application>
  <PresentationFormat>宽屏</PresentationFormat>
  <Paragraphs>455</Paragraphs>
  <Slides>30</Slides>
  <Notes>30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43" baseType="lpstr">
      <vt:lpstr>方正粗宋简体</vt:lpstr>
      <vt:lpstr>黑体</vt:lpstr>
      <vt:lpstr>华文琥珀</vt:lpstr>
      <vt:lpstr>宋体</vt:lpstr>
      <vt:lpstr>微软雅黑</vt:lpstr>
      <vt:lpstr>Arial</vt:lpstr>
      <vt:lpstr>Calibri</vt:lpstr>
      <vt:lpstr>Calibri Light</vt:lpstr>
      <vt:lpstr>Corbel</vt:lpstr>
      <vt:lpstr>Tahoma</vt:lpstr>
      <vt:lpstr>Times New Roman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xiejianxin</dc:creator>
  <cp:lastModifiedBy>xiejianxin</cp:lastModifiedBy>
  <cp:revision>1</cp:revision>
  <dcterms:created xsi:type="dcterms:W3CDTF">2017-05-17T03:17:41Z</dcterms:created>
  <dcterms:modified xsi:type="dcterms:W3CDTF">2017-05-17T03:17:47Z</dcterms:modified>
</cp:coreProperties>
</file>