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A34D-767E-4847-93A9-CC80C28D89B3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A152-50D7-431C-9CF6-004DF5FDD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5152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A34D-767E-4847-93A9-CC80C28D89B3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A152-50D7-431C-9CF6-004DF5FDD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2650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A34D-767E-4847-93A9-CC80C28D89B3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A152-50D7-431C-9CF6-004DF5FDD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5333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6093297"/>
            <a:ext cx="12192000" cy="76470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120892" y="6536378"/>
            <a:ext cx="11950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200" dirty="0" smtClean="0">
                <a:solidFill>
                  <a:prstClr val="white">
                    <a:lumMod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常州工程职业技术学院                                                          </a:t>
            </a:r>
            <a:r>
              <a:rPr lang="en-US" altLang="zh-CN" sz="1200" dirty="0" smtClean="0">
                <a:solidFill>
                  <a:prstClr val="white">
                    <a:lumMod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www.CZIE.net                                                         </a:t>
            </a:r>
            <a:r>
              <a:rPr lang="zh-CN" altLang="en-US" sz="1200" dirty="0" smtClean="0">
                <a:solidFill>
                  <a:prstClr val="white">
                    <a:lumMod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励志 ∙ 践行</a:t>
            </a:r>
            <a:r>
              <a:rPr lang="en-US" altLang="zh-CN" sz="1200" dirty="0" smtClean="0">
                <a:solidFill>
                  <a:prstClr val="white">
                    <a:lumMod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1200" dirty="0">
              <a:solidFill>
                <a:prstClr val="white">
                  <a:lumMod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接连接符 5"/>
          <p:cNvCxnSpPr/>
          <p:nvPr userDrawn="1"/>
        </p:nvCxnSpPr>
        <p:spPr>
          <a:xfrm>
            <a:off x="0" y="6536377"/>
            <a:ext cx="12192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00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A34D-767E-4847-93A9-CC80C28D89B3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A152-50D7-431C-9CF6-004DF5FDD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160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A34D-767E-4847-93A9-CC80C28D89B3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A152-50D7-431C-9CF6-004DF5FDD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5751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A34D-767E-4847-93A9-CC80C28D89B3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A152-50D7-431C-9CF6-004DF5FDD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178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A34D-767E-4847-93A9-CC80C28D89B3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A152-50D7-431C-9CF6-004DF5FDD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0441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A34D-767E-4847-93A9-CC80C28D89B3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A152-50D7-431C-9CF6-004DF5FDD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9724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A34D-767E-4847-93A9-CC80C28D89B3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A152-50D7-431C-9CF6-004DF5FDD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2254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A34D-767E-4847-93A9-CC80C28D89B3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A152-50D7-431C-9CF6-004DF5FDD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8691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A34D-767E-4847-93A9-CC80C28D89B3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A152-50D7-431C-9CF6-004DF5FDD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2863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4A34D-767E-4847-93A9-CC80C28D89B3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FA152-50D7-431C-9CF6-004DF5FDD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0574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6619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1318869" y="1307066"/>
            <a:ext cx="9935163" cy="1618010"/>
          </a:xfrm>
          <a:prstGeom prst="rect">
            <a:avLst/>
          </a:prstGeom>
        </p:spPr>
        <p:txBody>
          <a:bodyPr vert="horz" lIns="91416" tIns="45708" rIns="91416" bIns="45708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5835" indent="0">
              <a:lnSpc>
                <a:spcPct val="150000"/>
              </a:lnSpc>
              <a:spcBef>
                <a:spcPts val="1799"/>
              </a:spcBef>
              <a:buFont typeface="Arial" pitchFamily="34" charset="0"/>
              <a:buNone/>
            </a:pPr>
            <a:endParaRPr lang="zh-CN" altLang="en-US" sz="2799" b="1" dirty="0">
              <a:solidFill>
                <a:srgbClr val="F684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-6929" y="403201"/>
            <a:ext cx="552828" cy="611909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696806" y="477441"/>
            <a:ext cx="8913079" cy="463429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endParaRPr lang="zh-CN" altLang="en-US" sz="2799" b="1" dirty="0">
              <a:ln w="18415" cmpd="sng">
                <a:noFill/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736018" y="706056"/>
            <a:ext cx="7371101" cy="95262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858033" y="427909"/>
            <a:ext cx="3877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</a:rPr>
              <a:t>三、为什么要诊改</a:t>
            </a:r>
            <a:r>
              <a:rPr lang="zh-CN" altLang="en-US" sz="3200" dirty="0" smtClean="0">
                <a:solidFill>
                  <a:srgbClr val="FF0000"/>
                </a:solidFill>
              </a:rPr>
              <a:t>？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1024128" y="2286000"/>
            <a:ext cx="10712601" cy="4381018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en-US" altLang="zh-CN" sz="2800" b="1" dirty="0" smtClean="0">
                <a:solidFill>
                  <a:srgbClr val="FF0000"/>
                </a:solidFill>
              </a:rPr>
              <a:t>168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号文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en-US" altLang="zh-C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</a:t>
            </a:r>
            <a:r>
              <a:rPr lang="zh-CN" altLang="zh-CN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（二）基本程序</a:t>
            </a:r>
            <a:endParaRPr lang="zh-CN" altLang="zh-CN" sz="2800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   2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．抽样复核。复核工作的主要目的在于检验学校自主诊改工作的有效程度。省级教育行政部门负责组织抽样复核。被列入复核的学校应提交以下材料：</a:t>
            </a:r>
          </a:p>
          <a:p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1678996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1318869" y="1307066"/>
            <a:ext cx="9935163" cy="1618010"/>
          </a:xfrm>
          <a:prstGeom prst="rect">
            <a:avLst/>
          </a:prstGeom>
        </p:spPr>
        <p:txBody>
          <a:bodyPr vert="horz" lIns="91416" tIns="45708" rIns="91416" bIns="45708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5835" indent="0">
              <a:lnSpc>
                <a:spcPct val="150000"/>
              </a:lnSpc>
              <a:spcBef>
                <a:spcPts val="1799"/>
              </a:spcBef>
              <a:buFont typeface="Arial" pitchFamily="34" charset="0"/>
              <a:buNone/>
            </a:pPr>
            <a:endParaRPr lang="zh-CN" altLang="en-US" sz="2799" b="1" dirty="0">
              <a:solidFill>
                <a:srgbClr val="F684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-6929" y="403201"/>
            <a:ext cx="552828" cy="611909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696806" y="477441"/>
            <a:ext cx="8913079" cy="463429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endParaRPr lang="zh-CN" altLang="en-US" sz="2799" b="1" dirty="0">
              <a:ln w="18415" cmpd="sng">
                <a:noFill/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736018" y="706056"/>
            <a:ext cx="7371101" cy="95262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858033" y="427909"/>
            <a:ext cx="3877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</a:rPr>
              <a:t>三、为什么要诊改</a:t>
            </a:r>
            <a:r>
              <a:rPr lang="zh-CN" altLang="en-US" sz="3200" dirty="0" smtClean="0">
                <a:solidFill>
                  <a:srgbClr val="FF0000"/>
                </a:solidFill>
              </a:rPr>
              <a:t>？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696806" y="2116071"/>
            <a:ext cx="10712601" cy="438101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    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（</a:t>
            </a:r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）学校的《内部质量保证体系自我诊改报告》（格式参见附件</a:t>
            </a:r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）。</a:t>
            </a:r>
          </a:p>
          <a:p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   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（</a:t>
            </a:r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）近</a:t>
            </a:r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年学校的《人才培养质量年度报告》。</a:t>
            </a:r>
          </a:p>
          <a:p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   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（</a:t>
            </a:r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）近</a:t>
            </a:r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年学校的《人才培养工作状态数据分析报告》。</a:t>
            </a:r>
          </a:p>
          <a:p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   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（</a:t>
            </a:r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4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）近</a:t>
            </a:r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年学校、校内职能部门、院（系）的年度自我诊改报告。</a:t>
            </a:r>
          </a:p>
          <a:p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   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（</a:t>
            </a:r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5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）学校事业发展规划、内部质量保证体系建设规划及其他子规划。</a:t>
            </a:r>
          </a:p>
          <a:p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   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（</a:t>
            </a:r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6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）学校所在地区的区域经济社会事业发展规划。</a:t>
            </a:r>
          </a:p>
          <a:p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具体报送要求由省级教育行政部门确定，报送材料应于复核工作开始前</a:t>
            </a:r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30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日在校园网上公示。</a:t>
            </a:r>
          </a:p>
          <a:p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2912563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1318869" y="1307066"/>
            <a:ext cx="9935163" cy="1618010"/>
          </a:xfrm>
          <a:prstGeom prst="rect">
            <a:avLst/>
          </a:prstGeom>
        </p:spPr>
        <p:txBody>
          <a:bodyPr vert="horz" lIns="91416" tIns="45708" rIns="91416" bIns="45708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5835" indent="0">
              <a:lnSpc>
                <a:spcPct val="150000"/>
              </a:lnSpc>
              <a:spcBef>
                <a:spcPts val="1799"/>
              </a:spcBef>
              <a:buFont typeface="Arial" pitchFamily="34" charset="0"/>
              <a:buNone/>
            </a:pPr>
            <a:endParaRPr lang="zh-CN" altLang="en-US" sz="2799" b="1" dirty="0">
              <a:solidFill>
                <a:srgbClr val="F684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-6929" y="403201"/>
            <a:ext cx="552828" cy="611909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696806" y="477441"/>
            <a:ext cx="8913079" cy="463429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endParaRPr lang="zh-CN" altLang="en-US" sz="2799" b="1" dirty="0">
              <a:ln w="18415" cmpd="sng">
                <a:noFill/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736018" y="706056"/>
            <a:ext cx="7371101" cy="95262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858033" y="427909"/>
            <a:ext cx="3877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</a:rPr>
              <a:t>三、为什么要诊改</a:t>
            </a:r>
            <a:r>
              <a:rPr lang="zh-CN" altLang="en-US" sz="3200" dirty="0" smtClean="0">
                <a:solidFill>
                  <a:srgbClr val="FF0000"/>
                </a:solidFill>
              </a:rPr>
              <a:t>？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1024128" y="1851949"/>
            <a:ext cx="9720073" cy="445741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zh-CN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（三）结论与使用</a:t>
            </a:r>
            <a:endParaRPr lang="zh-CN" altLang="zh-CN" sz="2800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复核结论反映院校自主诊断结果、改进措施与专家复核结果的符合程度。高等职业院校内部质量保证体系诊断项目参考表中，诊断要素共</a:t>
            </a:r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15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项。复核结论分为“有效”“异常”“待改进”三种，标准如下：</a:t>
            </a:r>
          </a:p>
          <a:p>
            <a:r>
              <a:rPr lang="zh-CN" altLang="zh-CN" sz="2800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有效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——</a:t>
            </a:r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15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项诊断要素中，自主诊断结果与复核结果相符</a:t>
            </a:r>
            <a:r>
              <a:rPr lang="zh-CN" altLang="zh-CN" sz="2800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≥</a:t>
            </a:r>
            <a:r>
              <a:rPr lang="en-US" altLang="zh-CN" sz="2800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12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项；改进措施针对性强、切实可行、成效明显。</a:t>
            </a:r>
          </a:p>
          <a:p>
            <a:r>
              <a:rPr lang="zh-CN" altLang="zh-CN" sz="2800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异常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——</a:t>
            </a:r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15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项诊断要素中，自主诊断结果与复核结果相符</a:t>
            </a:r>
            <a:r>
              <a:rPr lang="zh-CN" altLang="zh-CN" sz="2800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＜</a:t>
            </a:r>
            <a:r>
              <a:rPr lang="en-US" altLang="zh-CN" sz="2800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10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项；改进措施针对性不强、力度不够。</a:t>
            </a:r>
          </a:p>
          <a:p>
            <a:r>
              <a:rPr lang="zh-CN" altLang="zh-CN" sz="2800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待改进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——上述标准以外的其他情况。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431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1318869" y="1307066"/>
            <a:ext cx="9935163" cy="1618010"/>
          </a:xfrm>
          <a:prstGeom prst="rect">
            <a:avLst/>
          </a:prstGeom>
        </p:spPr>
        <p:txBody>
          <a:bodyPr vert="horz" lIns="91416" tIns="45708" rIns="91416" bIns="45708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5835" indent="0">
              <a:lnSpc>
                <a:spcPct val="150000"/>
              </a:lnSpc>
              <a:spcBef>
                <a:spcPts val="1799"/>
              </a:spcBef>
              <a:buFont typeface="Arial" pitchFamily="34" charset="0"/>
              <a:buNone/>
            </a:pPr>
            <a:endParaRPr lang="zh-CN" altLang="en-US" sz="2799" b="1" dirty="0">
              <a:solidFill>
                <a:srgbClr val="F684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-6929" y="403201"/>
            <a:ext cx="552828" cy="611909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696806" y="477441"/>
            <a:ext cx="8913079" cy="463429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endParaRPr lang="zh-CN" altLang="en-US" sz="2799" b="1" dirty="0">
              <a:ln w="18415" cmpd="sng">
                <a:noFill/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736018" y="706056"/>
            <a:ext cx="7371101" cy="95262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858033" y="427909"/>
            <a:ext cx="3877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</a:rPr>
              <a:t>三、为什么要诊改</a:t>
            </a:r>
            <a:r>
              <a:rPr lang="zh-CN" altLang="en-US" sz="3200" dirty="0" smtClean="0">
                <a:solidFill>
                  <a:srgbClr val="FF0000"/>
                </a:solidFill>
              </a:rPr>
              <a:t>？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    </a:t>
            </a:r>
          </a:p>
          <a:p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如执行方案对诊断要素有调整，可根据实际诊断要素数量，按上述比例原则，确定相应标准。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“</a:t>
            </a:r>
            <a:r>
              <a:rPr lang="zh-CN" altLang="zh-CN" sz="2800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待改进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”和“</a:t>
            </a:r>
            <a:r>
              <a:rPr lang="zh-CN" altLang="zh-CN" sz="2800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异常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”的学校改进期为</a:t>
            </a:r>
            <a:r>
              <a:rPr lang="en-US" altLang="zh-CN" sz="2800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年，改进期满后须重新提出复核申请，再次复核结论为“有效”的，同一周期内可不再接受复核。</a:t>
            </a:r>
          </a:p>
          <a:p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复核结论为“</a:t>
            </a:r>
            <a:r>
              <a:rPr lang="zh-CN" altLang="zh-CN" sz="2800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异常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”和</a:t>
            </a:r>
            <a:r>
              <a:rPr lang="zh-CN" altLang="zh-CN" sz="2800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连续</a:t>
            </a:r>
            <a:r>
              <a:rPr lang="en-US" altLang="zh-CN" sz="2800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zh-CN" sz="2800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次“待改进”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的学校，省级教育行政部门须对其采取削减招生计划、暂停备案新专业、限制项目审报等限制措施。</a:t>
            </a:r>
          </a:p>
          <a:p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213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96806" y="1803105"/>
            <a:ext cx="10974387" cy="4140495"/>
          </a:xfrm>
        </p:spPr>
        <p:txBody>
          <a:bodyPr>
            <a:normAutofit/>
          </a:bodyPr>
          <a:lstStyle/>
          <a:p>
            <a:pPr lvl="0">
              <a:buClr>
                <a:srgbClr val="1CADE4"/>
              </a:buClr>
            </a:pPr>
            <a:endParaRPr lang="en-US" altLang="zh-CN" sz="2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zh-CN" altLang="en-US" sz="2800" b="1" dirty="0" smtClean="0">
              <a:solidFill>
                <a:srgbClr val="000099"/>
              </a:solidFill>
              <a:ea typeface="黑体" panose="02010609060101010101" pitchFamily="49" charset="-122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1318869" y="1307066"/>
            <a:ext cx="9935163" cy="1618010"/>
          </a:xfrm>
          <a:prstGeom prst="rect">
            <a:avLst/>
          </a:prstGeom>
        </p:spPr>
        <p:txBody>
          <a:bodyPr vert="horz" lIns="91416" tIns="45708" rIns="91416" bIns="45708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5835" indent="0">
              <a:lnSpc>
                <a:spcPct val="150000"/>
              </a:lnSpc>
              <a:spcBef>
                <a:spcPts val="1799"/>
              </a:spcBef>
              <a:buFont typeface="Arial" pitchFamily="34" charset="0"/>
              <a:buNone/>
            </a:pPr>
            <a:endParaRPr lang="zh-CN" altLang="en-US" sz="2799" b="1" dirty="0">
              <a:solidFill>
                <a:srgbClr val="F684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-6929" y="403201"/>
            <a:ext cx="552828" cy="611909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696806" y="477441"/>
            <a:ext cx="8913079" cy="463429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zh-CN" altLang="en-US" sz="2800" b="1" dirty="0">
                <a:solidFill>
                  <a:srgbClr val="FF0000"/>
                </a:solidFill>
              </a:rPr>
              <a:t>诊改与评估的区别</a:t>
            </a:r>
            <a:endParaRPr lang="zh-CN" altLang="en-US" sz="2799" b="1" dirty="0">
              <a:ln w="18415" cmpd="sng">
                <a:noFill/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981692" y="709155"/>
            <a:ext cx="7917083" cy="89498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943105" y="1307066"/>
            <a:ext cx="10874647" cy="4734046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dirty="0" smtClean="0"/>
              <a:t>（</a:t>
            </a:r>
            <a:r>
              <a:rPr lang="en-US" altLang="zh-CN" sz="2800" dirty="0" smtClean="0"/>
              <a:t>5</a:t>
            </a:r>
            <a:r>
              <a:rPr lang="zh-CN" altLang="en-US" sz="2800" dirty="0" smtClean="0"/>
              <a:t>）</a:t>
            </a:r>
            <a:r>
              <a:rPr lang="zh-CN" altLang="zh-CN" sz="2800" dirty="0" smtClean="0"/>
              <a:t>教育行政部门的角色不同</a:t>
            </a:r>
            <a:r>
              <a:rPr lang="en-US" altLang="zh-CN" sz="2800" dirty="0" smtClean="0"/>
              <a:t>  </a:t>
            </a:r>
          </a:p>
          <a:p>
            <a:r>
              <a:rPr lang="en-US" altLang="zh-CN" sz="2800" dirty="0" smtClean="0"/>
              <a:t>                   </a:t>
            </a:r>
            <a:r>
              <a:rPr lang="zh-CN" altLang="en-US" sz="2800" dirty="0" smtClean="0"/>
              <a:t>评估：</a:t>
            </a:r>
            <a:r>
              <a:rPr lang="zh-CN" altLang="en-US" sz="2800" dirty="0" smtClean="0">
                <a:solidFill>
                  <a:srgbClr val="C00000"/>
                </a:solidFill>
              </a:rPr>
              <a:t>组织主体         </a:t>
            </a:r>
            <a:r>
              <a:rPr lang="zh-CN" altLang="en-US" sz="2800" dirty="0" smtClean="0"/>
              <a:t>诊改：</a:t>
            </a:r>
            <a:r>
              <a:rPr lang="zh-CN" altLang="en-US" sz="2800" dirty="0" smtClean="0">
                <a:solidFill>
                  <a:srgbClr val="C00000"/>
                </a:solidFill>
              </a:rPr>
              <a:t>指导、教练</a:t>
            </a:r>
            <a:endParaRPr lang="zh-CN" altLang="zh-CN" sz="2800" dirty="0" smtClean="0">
              <a:solidFill>
                <a:srgbClr val="C00000"/>
              </a:solidFill>
            </a:endParaRPr>
          </a:p>
          <a:p>
            <a:r>
              <a:rPr lang="en-US" altLang="zh-CN" sz="2800" dirty="0" smtClean="0"/>
              <a:t>      </a:t>
            </a:r>
            <a:r>
              <a:rPr lang="zh-CN" altLang="zh-CN" sz="2800" dirty="0" smtClean="0"/>
              <a:t>在</a:t>
            </a:r>
            <a:r>
              <a:rPr lang="zh-CN" altLang="zh-CN" sz="2800" dirty="0" smtClean="0">
                <a:solidFill>
                  <a:srgbClr val="FF0000"/>
                </a:solidFill>
              </a:rPr>
              <a:t>评估</a:t>
            </a:r>
            <a:r>
              <a:rPr lang="zh-CN" altLang="zh-CN" sz="2800" dirty="0" smtClean="0"/>
              <a:t>中，教育行政部门是组织主体，扮演的是</a:t>
            </a:r>
            <a:r>
              <a:rPr lang="zh-CN" altLang="zh-CN" sz="2800" dirty="0" smtClean="0">
                <a:solidFill>
                  <a:srgbClr val="FF0000"/>
                </a:solidFill>
              </a:rPr>
              <a:t>指挥员、裁判员</a:t>
            </a:r>
            <a:r>
              <a:rPr lang="zh-CN" altLang="zh-CN" sz="2800" dirty="0" smtClean="0"/>
              <a:t>的角色。</a:t>
            </a:r>
            <a:endParaRPr lang="en-US" altLang="zh-CN" sz="2800" dirty="0" smtClean="0"/>
          </a:p>
          <a:p>
            <a:r>
              <a:rPr lang="en-US" altLang="zh-CN" sz="2800" dirty="0" smtClean="0"/>
              <a:t>      </a:t>
            </a:r>
            <a:r>
              <a:rPr lang="zh-CN" altLang="zh-CN" sz="2800" dirty="0" smtClean="0"/>
              <a:t>在</a:t>
            </a:r>
            <a:r>
              <a:rPr lang="zh-CN" altLang="zh-CN" sz="2800" dirty="0" smtClean="0">
                <a:solidFill>
                  <a:srgbClr val="FF0000"/>
                </a:solidFill>
              </a:rPr>
              <a:t>诊改</a:t>
            </a:r>
            <a:r>
              <a:rPr lang="zh-CN" altLang="zh-CN" sz="2800" dirty="0" smtClean="0"/>
              <a:t>制度中，则起着规划、设计、引导、支持的作用，扮演</a:t>
            </a:r>
            <a:r>
              <a:rPr lang="zh-CN" altLang="zh-CN" sz="2800" dirty="0" smtClean="0">
                <a:solidFill>
                  <a:srgbClr val="FF0000"/>
                </a:solidFill>
              </a:rPr>
              <a:t>指导员和教练员</a:t>
            </a:r>
            <a:r>
              <a:rPr lang="zh-CN" altLang="zh-CN" sz="2800" dirty="0" smtClean="0"/>
              <a:t>的角色。他们在质量保证中的作用主要通过引导、帮助院校建立教学工作“诊改”制度体系、复核院校“诊改”工作实际效果、督促院校有效改进来体现，而不是越俎代庖代替院校的第一责任人地位，直接组织“诊改”。</a:t>
            </a:r>
          </a:p>
          <a:p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177010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96806" y="1803105"/>
            <a:ext cx="10974387" cy="4140495"/>
          </a:xfrm>
        </p:spPr>
        <p:txBody>
          <a:bodyPr>
            <a:normAutofit/>
          </a:bodyPr>
          <a:lstStyle/>
          <a:p>
            <a:pPr lvl="0">
              <a:buClr>
                <a:srgbClr val="1CADE4"/>
              </a:buClr>
            </a:pPr>
            <a:endParaRPr lang="en-US" altLang="zh-CN" sz="2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zh-CN" altLang="en-US" sz="2800" b="1" dirty="0" smtClean="0">
              <a:solidFill>
                <a:srgbClr val="000099"/>
              </a:solidFill>
              <a:ea typeface="黑体" panose="02010609060101010101" pitchFamily="49" charset="-122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1318869" y="1307066"/>
            <a:ext cx="9935163" cy="1618010"/>
          </a:xfrm>
          <a:prstGeom prst="rect">
            <a:avLst/>
          </a:prstGeom>
        </p:spPr>
        <p:txBody>
          <a:bodyPr vert="horz" lIns="91416" tIns="45708" rIns="91416" bIns="45708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5835" indent="0">
              <a:lnSpc>
                <a:spcPct val="150000"/>
              </a:lnSpc>
              <a:spcBef>
                <a:spcPts val="1799"/>
              </a:spcBef>
              <a:buFont typeface="Arial" pitchFamily="34" charset="0"/>
              <a:buNone/>
            </a:pPr>
            <a:endParaRPr lang="zh-CN" altLang="en-US" sz="2799" b="1" dirty="0">
              <a:solidFill>
                <a:srgbClr val="F684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-6929" y="403201"/>
            <a:ext cx="552828" cy="611909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696806" y="477441"/>
            <a:ext cx="8913079" cy="463429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zh-CN" altLang="en-US" sz="2800" b="1" dirty="0">
                <a:solidFill>
                  <a:srgbClr val="FF0000"/>
                </a:solidFill>
              </a:rPr>
              <a:t>诊改与评估的区别</a:t>
            </a:r>
            <a:endParaRPr lang="zh-CN" altLang="en-US" sz="2799" b="1" dirty="0">
              <a:ln w="18415" cmpd="sng">
                <a:noFill/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981692" y="709155"/>
            <a:ext cx="7917083" cy="89498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999597" y="1449283"/>
            <a:ext cx="10573705" cy="4734046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dirty="0" smtClean="0"/>
              <a:t>（</a:t>
            </a:r>
            <a:r>
              <a:rPr lang="en-US" altLang="zh-CN" sz="2800" dirty="0" smtClean="0"/>
              <a:t>6</a:t>
            </a:r>
            <a:r>
              <a:rPr lang="zh-CN" altLang="en-US" sz="2800" dirty="0" smtClean="0"/>
              <a:t>）</a:t>
            </a:r>
            <a:r>
              <a:rPr lang="zh-CN" altLang="zh-CN" sz="2800" dirty="0" smtClean="0"/>
              <a:t>指标体系不同</a:t>
            </a:r>
            <a:endParaRPr lang="en-US" altLang="zh-CN" sz="2800" dirty="0" smtClean="0"/>
          </a:p>
          <a:p>
            <a:r>
              <a:rPr lang="en-US" altLang="zh-CN" sz="2800" dirty="0" smtClean="0"/>
              <a:t>       </a:t>
            </a:r>
            <a:r>
              <a:rPr lang="zh-CN" altLang="en-US" sz="2800" dirty="0" smtClean="0"/>
              <a:t>评估：</a:t>
            </a:r>
            <a:r>
              <a:rPr lang="zh-CN" altLang="en-US" sz="2800" dirty="0" smtClean="0">
                <a:solidFill>
                  <a:srgbClr val="FF0000"/>
                </a:solidFill>
              </a:rPr>
              <a:t>价值判断                 </a:t>
            </a:r>
            <a:r>
              <a:rPr lang="zh-CN" altLang="en-US" sz="2800" dirty="0" smtClean="0"/>
              <a:t>诊改：</a:t>
            </a:r>
            <a:r>
              <a:rPr lang="zh-CN" altLang="en-US" sz="2800" dirty="0" smtClean="0">
                <a:solidFill>
                  <a:srgbClr val="FF0000"/>
                </a:solidFill>
              </a:rPr>
              <a:t>诊断、定位、导航</a:t>
            </a:r>
            <a:endParaRPr lang="zh-CN" altLang="zh-CN" sz="2800" dirty="0" smtClean="0">
              <a:solidFill>
                <a:srgbClr val="FF0000"/>
              </a:solidFill>
            </a:endParaRPr>
          </a:p>
          <a:p>
            <a:r>
              <a:rPr lang="en-US" altLang="zh-CN" sz="2800" dirty="0" smtClean="0">
                <a:solidFill>
                  <a:srgbClr val="FF0000"/>
                </a:solidFill>
              </a:rPr>
              <a:t>       </a:t>
            </a:r>
            <a:r>
              <a:rPr lang="zh-CN" altLang="zh-CN" sz="2800" dirty="0" smtClean="0">
                <a:solidFill>
                  <a:srgbClr val="FF0000"/>
                </a:solidFill>
              </a:rPr>
              <a:t>评估</a:t>
            </a:r>
            <a:r>
              <a:rPr lang="zh-CN" altLang="zh-CN" sz="2800" dirty="0" smtClean="0"/>
              <a:t>的指标体系为的是对评估对象做出</a:t>
            </a:r>
            <a:r>
              <a:rPr lang="zh-CN" altLang="zh-CN" sz="2800" dirty="0" smtClean="0">
                <a:solidFill>
                  <a:srgbClr val="FF0000"/>
                </a:solidFill>
              </a:rPr>
              <a:t>价值判断</a:t>
            </a:r>
            <a:r>
              <a:rPr lang="zh-CN" altLang="zh-CN" sz="2800" dirty="0" smtClean="0"/>
              <a:t>，依据的标准是</a:t>
            </a:r>
            <a:r>
              <a:rPr lang="zh-CN" altLang="zh-CN" sz="2800" dirty="0" smtClean="0">
                <a:solidFill>
                  <a:srgbClr val="FF0000"/>
                </a:solidFill>
              </a:rPr>
              <a:t>既定的、静态</a:t>
            </a:r>
            <a:r>
              <a:rPr lang="zh-CN" altLang="zh-CN" sz="2800" dirty="0" smtClean="0"/>
              <a:t>的，一般是按照“逐层分解”的模式设计。</a:t>
            </a:r>
            <a:endParaRPr lang="en-US" altLang="zh-CN" sz="2800" dirty="0" smtClean="0"/>
          </a:p>
          <a:p>
            <a:r>
              <a:rPr lang="en-US" altLang="zh-CN" sz="2800" dirty="0" smtClean="0"/>
              <a:t>       </a:t>
            </a:r>
            <a:r>
              <a:rPr lang="zh-CN" altLang="zh-CN" sz="2800" dirty="0" smtClean="0">
                <a:solidFill>
                  <a:srgbClr val="FF0000"/>
                </a:solidFill>
              </a:rPr>
              <a:t>诊改</a:t>
            </a:r>
            <a:r>
              <a:rPr lang="zh-CN" altLang="zh-CN" sz="2800" dirty="0" smtClean="0"/>
              <a:t>的指标体系是质量生成主体用于</a:t>
            </a:r>
            <a:r>
              <a:rPr lang="zh-CN" altLang="zh-CN" sz="2800" dirty="0" smtClean="0">
                <a:solidFill>
                  <a:srgbClr val="FF0000"/>
                </a:solidFill>
              </a:rPr>
              <a:t>诊断、定位、导航</a:t>
            </a:r>
            <a:r>
              <a:rPr lang="zh-CN" altLang="zh-CN" sz="2800" dirty="0" smtClean="0"/>
              <a:t>的，依据的标准是</a:t>
            </a:r>
            <a:r>
              <a:rPr lang="zh-CN" altLang="zh-CN" sz="2800" dirty="0" smtClean="0">
                <a:solidFill>
                  <a:srgbClr val="FF0000"/>
                </a:solidFill>
              </a:rPr>
              <a:t>开放的、动态的</a:t>
            </a:r>
            <a:r>
              <a:rPr lang="zh-CN" altLang="zh-CN" sz="2800" dirty="0" smtClean="0"/>
              <a:t>，所以必定按“态（现实状态）</a:t>
            </a:r>
            <a:r>
              <a:rPr lang="en-US" altLang="zh-CN" sz="2800" dirty="0" smtClean="0"/>
              <a:t>-</a:t>
            </a:r>
            <a:r>
              <a:rPr lang="zh-CN" altLang="zh-CN" sz="2800" dirty="0" smtClean="0"/>
              <a:t>里（影响因素）</a:t>
            </a:r>
            <a:r>
              <a:rPr lang="en-US" altLang="zh-CN" sz="2800" dirty="0" smtClean="0"/>
              <a:t>-</a:t>
            </a:r>
            <a:r>
              <a:rPr lang="zh-CN" altLang="zh-CN" sz="2800" dirty="0" smtClean="0"/>
              <a:t>表（表现指标）”的逻辑展开，更像罗盘和坐标。</a:t>
            </a:r>
          </a:p>
          <a:p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273748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96806" y="1803105"/>
            <a:ext cx="10974387" cy="4140495"/>
          </a:xfrm>
        </p:spPr>
        <p:txBody>
          <a:bodyPr>
            <a:normAutofit/>
          </a:bodyPr>
          <a:lstStyle/>
          <a:p>
            <a:pPr lvl="0">
              <a:buClr>
                <a:srgbClr val="1CADE4"/>
              </a:buClr>
            </a:pPr>
            <a:endParaRPr lang="en-US" altLang="zh-CN" sz="2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zh-CN" altLang="en-US" sz="2800" b="1" dirty="0" smtClean="0">
              <a:solidFill>
                <a:srgbClr val="000099"/>
              </a:solidFill>
              <a:ea typeface="黑体" panose="02010609060101010101" pitchFamily="49" charset="-122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1318869" y="1307066"/>
            <a:ext cx="9935163" cy="1618010"/>
          </a:xfrm>
          <a:prstGeom prst="rect">
            <a:avLst/>
          </a:prstGeom>
        </p:spPr>
        <p:txBody>
          <a:bodyPr vert="horz" lIns="91416" tIns="45708" rIns="91416" bIns="45708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5835" indent="0">
              <a:lnSpc>
                <a:spcPct val="150000"/>
              </a:lnSpc>
              <a:spcBef>
                <a:spcPts val="1799"/>
              </a:spcBef>
              <a:buFont typeface="Arial" pitchFamily="34" charset="0"/>
              <a:buNone/>
            </a:pPr>
            <a:endParaRPr lang="zh-CN" altLang="en-US" sz="2799" b="1" dirty="0">
              <a:solidFill>
                <a:srgbClr val="F684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-6929" y="403201"/>
            <a:ext cx="552828" cy="611909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696806" y="477441"/>
            <a:ext cx="8913079" cy="463429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zh-CN" altLang="en-US" sz="2800" b="1" dirty="0">
                <a:solidFill>
                  <a:srgbClr val="FF0000"/>
                </a:solidFill>
              </a:rPr>
              <a:t>诊改与评估的区别</a:t>
            </a:r>
            <a:endParaRPr lang="zh-CN" altLang="en-US" sz="2799" b="1" dirty="0">
              <a:ln w="18415" cmpd="sng">
                <a:noFill/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981692" y="709155"/>
            <a:ext cx="7917083" cy="89498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897146" y="1506329"/>
            <a:ext cx="10573705" cy="4734046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dirty="0" smtClean="0"/>
              <a:t>（</a:t>
            </a:r>
            <a:r>
              <a:rPr lang="en-US" altLang="zh-CN" sz="2800" dirty="0" smtClean="0"/>
              <a:t>7</a:t>
            </a:r>
            <a:r>
              <a:rPr lang="zh-CN" altLang="en-US" sz="2800" dirty="0" smtClean="0"/>
              <a:t>）</a:t>
            </a:r>
            <a:r>
              <a:rPr lang="zh-CN" altLang="zh-CN" sz="2800" dirty="0" smtClean="0"/>
              <a:t>运行形态不同</a:t>
            </a:r>
            <a:r>
              <a:rPr lang="en-US" altLang="zh-CN" sz="2800" dirty="0" smtClean="0"/>
              <a:t>    </a:t>
            </a:r>
            <a:r>
              <a:rPr lang="zh-CN" altLang="en-US" sz="2800" dirty="0" smtClean="0"/>
              <a:t>评估：</a:t>
            </a:r>
            <a:r>
              <a:rPr lang="zh-CN" altLang="en-US" sz="2800" dirty="0" smtClean="0">
                <a:solidFill>
                  <a:srgbClr val="FF0000"/>
                </a:solidFill>
              </a:rPr>
              <a:t>医院体检      </a:t>
            </a:r>
            <a:r>
              <a:rPr lang="zh-CN" altLang="en-US" sz="2800" dirty="0" smtClean="0"/>
              <a:t>诊改：</a:t>
            </a:r>
            <a:r>
              <a:rPr lang="zh-CN" altLang="en-US" sz="2800" dirty="0" smtClean="0">
                <a:solidFill>
                  <a:srgbClr val="FF0000"/>
                </a:solidFill>
              </a:rPr>
              <a:t>自我保健</a:t>
            </a:r>
            <a:endParaRPr lang="zh-CN" altLang="zh-CN" sz="2800" dirty="0" smtClean="0">
              <a:solidFill>
                <a:srgbClr val="FF0000"/>
              </a:solidFill>
            </a:endParaRPr>
          </a:p>
          <a:p>
            <a:r>
              <a:rPr lang="en-US" altLang="zh-CN" sz="2800" dirty="0" smtClean="0"/>
              <a:t>    </a:t>
            </a:r>
          </a:p>
          <a:p>
            <a:r>
              <a:rPr lang="en-US" altLang="zh-CN" sz="2800" dirty="0" smtClean="0">
                <a:solidFill>
                  <a:srgbClr val="FF0000"/>
                </a:solidFill>
              </a:rPr>
              <a:t>    </a:t>
            </a:r>
            <a:r>
              <a:rPr lang="zh-CN" altLang="zh-CN" sz="2800" dirty="0" smtClean="0">
                <a:solidFill>
                  <a:srgbClr val="FF0000"/>
                </a:solidFill>
              </a:rPr>
              <a:t>评估</a:t>
            </a:r>
            <a:r>
              <a:rPr lang="zh-CN" altLang="zh-CN" sz="2800" dirty="0" smtClean="0"/>
              <a:t>是为了对教育机构的办学方向、办学条件和办学水平等做出评议和估价，需要事先选定评估节点，并在规定的时间内完成规定工作，给出评判结论，因此具有项目的性质，类似于到医院体检，注重的是</a:t>
            </a:r>
            <a:r>
              <a:rPr lang="zh-CN" altLang="zh-CN" sz="2800" dirty="0" smtClean="0">
                <a:solidFill>
                  <a:srgbClr val="C00000"/>
                </a:solidFill>
              </a:rPr>
              <a:t>结论</a:t>
            </a:r>
            <a:r>
              <a:rPr lang="zh-CN" altLang="zh-CN" sz="2800" dirty="0" smtClean="0"/>
              <a:t>。</a:t>
            </a:r>
            <a:endParaRPr lang="en-US" altLang="zh-CN" sz="2800" dirty="0" smtClean="0"/>
          </a:p>
          <a:p>
            <a:r>
              <a:rPr lang="en-US" altLang="zh-CN" sz="2800" dirty="0" smtClean="0"/>
              <a:t>    </a:t>
            </a:r>
            <a:r>
              <a:rPr lang="zh-CN" altLang="zh-CN" sz="2800" dirty="0" smtClean="0">
                <a:solidFill>
                  <a:srgbClr val="FF0000"/>
                </a:solidFill>
              </a:rPr>
              <a:t>诊改</a:t>
            </a:r>
            <a:r>
              <a:rPr lang="zh-CN" altLang="zh-CN" sz="2800" dirty="0" smtClean="0"/>
              <a:t>是质量生成主体为了找准定位、调整纠偏、持续改进而设计的运行模式，所以是融入工作全程的，没有起</a:t>
            </a:r>
            <a:r>
              <a:rPr lang="zh-CN" altLang="en-US" sz="2800" dirty="0" smtClean="0"/>
              <a:t>止</a:t>
            </a:r>
            <a:r>
              <a:rPr lang="zh-CN" altLang="zh-CN" sz="2800" dirty="0" smtClean="0"/>
              <a:t>时间的限制，类似于日常的自我保健，注重的是</a:t>
            </a:r>
            <a:r>
              <a:rPr lang="zh-CN" altLang="zh-CN" sz="2800" dirty="0" smtClean="0">
                <a:solidFill>
                  <a:srgbClr val="C00000"/>
                </a:solidFill>
              </a:rPr>
              <a:t>过程</a:t>
            </a:r>
            <a:r>
              <a:rPr lang="zh-CN" altLang="zh-CN" sz="2800" dirty="0" smtClean="0"/>
              <a:t>。</a:t>
            </a:r>
          </a:p>
          <a:p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1701574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96806" y="1803105"/>
            <a:ext cx="10974387" cy="4140495"/>
          </a:xfrm>
        </p:spPr>
        <p:txBody>
          <a:bodyPr>
            <a:normAutofit/>
          </a:bodyPr>
          <a:lstStyle/>
          <a:p>
            <a:pPr lvl="0">
              <a:buClr>
                <a:srgbClr val="1CADE4"/>
              </a:buClr>
            </a:pPr>
            <a:endParaRPr lang="en-US" altLang="zh-CN" sz="2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zh-CN" altLang="en-US" sz="2800" b="1" dirty="0" smtClean="0">
              <a:solidFill>
                <a:srgbClr val="000099"/>
              </a:solidFill>
              <a:ea typeface="黑体" panose="02010609060101010101" pitchFamily="49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-6929" y="403201"/>
            <a:ext cx="552828" cy="611909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696806" y="477441"/>
            <a:ext cx="8913079" cy="463429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zh-CN" altLang="en-US" sz="2800" b="1" dirty="0">
                <a:solidFill>
                  <a:srgbClr val="FF0000"/>
                </a:solidFill>
              </a:rPr>
              <a:t>诊改与评估的区别</a:t>
            </a:r>
            <a:endParaRPr lang="zh-CN" altLang="en-US" sz="2799" b="1" dirty="0">
              <a:ln w="18415" cmpd="sng">
                <a:noFill/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981692" y="709155"/>
            <a:ext cx="7917083" cy="89498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696806" y="1449283"/>
            <a:ext cx="11516810" cy="517967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>
              <a:buFont typeface="Wingdings 3" pitchFamily="18" charset="2"/>
              <a:buNone/>
            </a:pPr>
            <a:r>
              <a:rPr lang="zh-CN" altLang="en-US" sz="2800" dirty="0" smtClean="0"/>
              <a:t>（</a:t>
            </a:r>
            <a:r>
              <a:rPr lang="en-US" altLang="zh-CN" sz="2800" dirty="0" smtClean="0"/>
              <a:t>8</a:t>
            </a:r>
            <a:r>
              <a:rPr lang="zh-CN" altLang="en-US" sz="2800" dirty="0" smtClean="0"/>
              <a:t>）</a:t>
            </a:r>
            <a:r>
              <a:rPr lang="zh-CN" altLang="zh-CN" sz="2800" dirty="0" smtClean="0"/>
              <a:t>操作方法不同</a:t>
            </a:r>
            <a:r>
              <a:rPr lang="en-US" altLang="zh-CN" sz="2800" dirty="0" smtClean="0"/>
              <a:t>   </a:t>
            </a:r>
          </a:p>
          <a:p>
            <a:r>
              <a:rPr lang="en-US" altLang="zh-CN" sz="2800" dirty="0" smtClean="0"/>
              <a:t>                </a:t>
            </a:r>
            <a:r>
              <a:rPr lang="zh-CN" altLang="en-US" sz="2800" dirty="0" smtClean="0"/>
              <a:t>评估：</a:t>
            </a:r>
            <a:r>
              <a:rPr lang="zh-CN" altLang="en-US" sz="2800" dirty="0" smtClean="0">
                <a:solidFill>
                  <a:srgbClr val="FF0000"/>
                </a:solidFill>
              </a:rPr>
              <a:t>检查</a:t>
            </a:r>
            <a:r>
              <a:rPr lang="zh-CN" altLang="en-US" sz="2800" dirty="0" smtClean="0"/>
              <a:t>               诊改：</a:t>
            </a:r>
            <a:r>
              <a:rPr lang="zh-CN" altLang="en-US" sz="2800" dirty="0" smtClean="0">
                <a:solidFill>
                  <a:srgbClr val="FF0000"/>
                </a:solidFill>
              </a:rPr>
              <a:t>共同建构（重分享、合作）</a:t>
            </a:r>
            <a:endParaRPr lang="zh-CN" altLang="zh-CN" sz="2800" dirty="0" smtClean="0">
              <a:solidFill>
                <a:srgbClr val="FF0000"/>
              </a:solidFill>
            </a:endParaRPr>
          </a:p>
          <a:p>
            <a:r>
              <a:rPr lang="en-US" altLang="zh-CN" sz="2800" dirty="0" smtClean="0"/>
              <a:t>    </a:t>
            </a:r>
            <a:r>
              <a:rPr lang="zh-CN" altLang="zh-CN" sz="2800" dirty="0" smtClean="0"/>
              <a:t>虽然高职院校第二轮</a:t>
            </a:r>
            <a:r>
              <a:rPr lang="zh-CN" altLang="zh-CN" sz="2800" dirty="0" smtClean="0">
                <a:solidFill>
                  <a:srgbClr val="FF0000"/>
                </a:solidFill>
              </a:rPr>
              <a:t>评估</a:t>
            </a:r>
            <a:r>
              <a:rPr lang="zh-CN" altLang="zh-CN" sz="2800" dirty="0" smtClean="0"/>
              <a:t>试图突破“管理主义”桎梏，在操作方法上有许多创新，比如“</a:t>
            </a:r>
            <a:r>
              <a:rPr lang="zh-CN" altLang="zh-CN" sz="2800" dirty="0" smtClean="0">
                <a:solidFill>
                  <a:schemeClr val="accent2">
                    <a:lumMod val="50000"/>
                  </a:schemeClr>
                </a:solidFill>
              </a:rPr>
              <a:t>深度访谈</a:t>
            </a:r>
            <a:r>
              <a:rPr lang="zh-CN" altLang="zh-CN" sz="2800" dirty="0" smtClean="0"/>
              <a:t>”“专业剖析”“数据说话”等，收到很好的效果，但由于缺少法规、体系、制度、机制等的支持，并没有完全达成预期。</a:t>
            </a:r>
            <a:endParaRPr lang="en-US" altLang="zh-CN" sz="2800" dirty="0" smtClean="0"/>
          </a:p>
          <a:p>
            <a:r>
              <a:rPr lang="en-US" altLang="zh-CN" sz="2800" dirty="0" smtClean="0"/>
              <a:t>    </a:t>
            </a:r>
            <a:r>
              <a:rPr lang="zh-CN" altLang="zh-CN" sz="2800" dirty="0" smtClean="0">
                <a:solidFill>
                  <a:srgbClr val="FF0000"/>
                </a:solidFill>
              </a:rPr>
              <a:t>诊改</a:t>
            </a:r>
            <a:r>
              <a:rPr lang="zh-CN" altLang="zh-CN" sz="2800" dirty="0" smtClean="0"/>
              <a:t>的操作方法体现以下特点：重视</a:t>
            </a:r>
            <a:r>
              <a:rPr lang="zh-CN" altLang="zh-CN" sz="2800" dirty="0" smtClean="0">
                <a:solidFill>
                  <a:srgbClr val="FF0000"/>
                </a:solidFill>
              </a:rPr>
              <a:t>质量计划</a:t>
            </a:r>
            <a:r>
              <a:rPr lang="zh-CN" altLang="zh-CN" sz="2800" dirty="0" smtClean="0"/>
              <a:t>和</a:t>
            </a:r>
            <a:r>
              <a:rPr lang="zh-CN" altLang="zh-CN" sz="2800" dirty="0" smtClean="0">
                <a:solidFill>
                  <a:srgbClr val="FF0000"/>
                </a:solidFill>
              </a:rPr>
              <a:t>质量标准</a:t>
            </a:r>
            <a:r>
              <a:rPr lang="zh-CN" altLang="zh-CN" sz="2800" dirty="0" smtClean="0"/>
              <a:t>的制定及其诊断与改进；广泛采用“</a:t>
            </a:r>
            <a:r>
              <a:rPr lang="zh-CN" altLang="zh-CN" sz="2800" dirty="0" smtClean="0">
                <a:solidFill>
                  <a:schemeClr val="accent2">
                    <a:lumMod val="50000"/>
                  </a:schemeClr>
                </a:solidFill>
              </a:rPr>
              <a:t>深度汇谈</a:t>
            </a:r>
            <a:r>
              <a:rPr lang="zh-CN" altLang="zh-CN" sz="2800" dirty="0" smtClean="0"/>
              <a:t>”方法，即重视体会、经验、创意等的共同化、组合化、显性化；强调从源头（尽量不从管理部门）采集数据；强调“过程性”数据的开发、采集、利用；强调数据的实时采集、分析、展现。“诊改”为“共同建构”创造了良好的制度环境，效果会更加理想。</a:t>
            </a:r>
          </a:p>
          <a:p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51607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96806" y="1803105"/>
            <a:ext cx="10974387" cy="4140495"/>
          </a:xfrm>
        </p:spPr>
        <p:txBody>
          <a:bodyPr>
            <a:normAutofit/>
          </a:bodyPr>
          <a:lstStyle/>
          <a:p>
            <a:pPr lvl="0">
              <a:buClr>
                <a:srgbClr val="1CADE4"/>
              </a:buClr>
            </a:pPr>
            <a:endParaRPr lang="en-US" altLang="zh-CN" sz="2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zh-CN" altLang="en-US" sz="2800" b="1" dirty="0" smtClean="0">
              <a:solidFill>
                <a:srgbClr val="000099"/>
              </a:solidFill>
              <a:ea typeface="黑体" panose="02010609060101010101" pitchFamily="49" charset="-122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1318869" y="1307066"/>
            <a:ext cx="9935163" cy="1618010"/>
          </a:xfrm>
          <a:prstGeom prst="rect">
            <a:avLst/>
          </a:prstGeom>
        </p:spPr>
        <p:txBody>
          <a:bodyPr vert="horz" lIns="91416" tIns="45708" rIns="91416" bIns="45708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5835" indent="0">
              <a:lnSpc>
                <a:spcPct val="150000"/>
              </a:lnSpc>
              <a:spcBef>
                <a:spcPts val="1799"/>
              </a:spcBef>
              <a:buFont typeface="Arial" pitchFamily="34" charset="0"/>
              <a:buNone/>
            </a:pPr>
            <a:endParaRPr lang="zh-CN" altLang="en-US" sz="2799" b="1" dirty="0">
              <a:solidFill>
                <a:srgbClr val="F684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-6929" y="403201"/>
            <a:ext cx="552828" cy="611909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696806" y="477441"/>
            <a:ext cx="8913079" cy="463429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endParaRPr lang="zh-CN" altLang="en-US" sz="2799" b="1" dirty="0">
              <a:ln w="18415" cmpd="sng">
                <a:noFill/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648446" y="676665"/>
            <a:ext cx="6543555" cy="87264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858033" y="427909"/>
            <a:ext cx="44165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cap="all" spc="100" dirty="0">
                <a:solidFill>
                  <a:srgbClr val="FF0000"/>
                </a:solidFill>
                <a:latin typeface="Tw Cen MT Condensed" panose="020B0606020104020203"/>
                <a:cs typeface="+mj-cs"/>
              </a:rPr>
              <a:t>二、“诊改”是什么？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696806" y="1554350"/>
            <a:ext cx="10918371" cy="4023360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dirty="0" smtClean="0">
                <a:solidFill>
                  <a:srgbClr val="C00000"/>
                </a:solidFill>
              </a:rPr>
              <a:t>    我理解的诊改</a:t>
            </a:r>
            <a:endParaRPr lang="en-US" altLang="zh-CN" sz="2800" dirty="0" smtClean="0">
              <a:solidFill>
                <a:srgbClr val="C00000"/>
              </a:solidFill>
            </a:endParaRPr>
          </a:p>
          <a:p>
            <a:r>
              <a:rPr lang="zh-CN" altLang="en-US" sz="2800" dirty="0"/>
              <a:t> </a:t>
            </a:r>
            <a:r>
              <a:rPr lang="zh-CN" altLang="en-US" sz="2800" dirty="0" smtClean="0"/>
              <a:t>    诊改是一种质量观，也是一种方法论。它是一种基于制度和机制保证的工作方式，也是每个人基于自觉反思的成长方式。它不太容易让人接受，因为它不是要给我们增加额外的工作，而是要改变我们原有的工作习惯，让它更信息化、规范化、显性化，更加具有创新精神；它也不太容易被人摆脱，因为它是依法治校、提升人才培养质量、增强学校办学可持续性的必然选择。</a:t>
            </a:r>
            <a:endParaRPr lang="en-US" altLang="zh-CN" sz="2800" dirty="0" smtClean="0"/>
          </a:p>
          <a:p>
            <a:r>
              <a:rPr lang="en-US" altLang="zh-CN" sz="2800" dirty="0"/>
              <a:t> </a:t>
            </a:r>
            <a:r>
              <a:rPr lang="en-US" altLang="zh-CN" sz="2800" dirty="0" smtClean="0"/>
              <a:t>   </a:t>
            </a:r>
            <a:r>
              <a:rPr lang="zh-CN" altLang="en-US" sz="2800" dirty="0" smtClean="0"/>
              <a:t>诊改不等于评估。如果，用评估的方式去搞诊改，可能最后会事倍功半。</a:t>
            </a:r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3031860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1318869" y="1307066"/>
            <a:ext cx="9935163" cy="1618010"/>
          </a:xfrm>
          <a:prstGeom prst="rect">
            <a:avLst/>
          </a:prstGeom>
        </p:spPr>
        <p:txBody>
          <a:bodyPr vert="horz" lIns="91416" tIns="45708" rIns="91416" bIns="45708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5835" indent="0">
              <a:lnSpc>
                <a:spcPct val="150000"/>
              </a:lnSpc>
              <a:spcBef>
                <a:spcPts val="1799"/>
              </a:spcBef>
              <a:buFont typeface="Arial" pitchFamily="34" charset="0"/>
              <a:buNone/>
            </a:pPr>
            <a:endParaRPr lang="zh-CN" altLang="en-US" sz="2799" b="1" dirty="0">
              <a:solidFill>
                <a:srgbClr val="F684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-6929" y="403201"/>
            <a:ext cx="552828" cy="611909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696806" y="477441"/>
            <a:ext cx="8913079" cy="463429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endParaRPr lang="zh-CN" altLang="en-US" sz="2799" b="1" dirty="0">
              <a:ln w="18415" cmpd="sng">
                <a:noFill/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736018" y="706056"/>
            <a:ext cx="7371101" cy="95262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858033" y="427909"/>
            <a:ext cx="3877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</a:rPr>
              <a:t>三、为什么要诊改</a:t>
            </a:r>
            <a:r>
              <a:rPr lang="zh-CN" altLang="en-US" sz="3200" dirty="0" smtClean="0">
                <a:solidFill>
                  <a:srgbClr val="FF0000"/>
                </a:solidFill>
              </a:rPr>
              <a:t>？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1187413" y="1643743"/>
            <a:ext cx="9720073" cy="4023360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sz="2800" dirty="0" smtClean="0"/>
          </a:p>
          <a:p>
            <a:r>
              <a:rPr lang="zh-CN" altLang="en-US" sz="2800" dirty="0" smtClean="0"/>
              <a:t>（一）国家</a:t>
            </a:r>
            <a:r>
              <a:rPr lang="en-US" altLang="zh-CN" sz="2800" dirty="0" smtClean="0"/>
              <a:t>—</a:t>
            </a:r>
            <a:r>
              <a:rPr lang="zh-CN" altLang="en-US" sz="2800" dirty="0" smtClean="0"/>
              <a:t>外部</a:t>
            </a:r>
            <a:r>
              <a:rPr lang="en-US" altLang="zh-CN" sz="2800" dirty="0" smtClean="0"/>
              <a:t>—</a:t>
            </a:r>
            <a:r>
              <a:rPr lang="zh-CN" altLang="en-US" sz="2800" dirty="0" smtClean="0"/>
              <a:t>外部要求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2800" dirty="0" smtClean="0"/>
              <a:t>（二）学校</a:t>
            </a:r>
            <a:r>
              <a:rPr lang="en-US" altLang="zh-CN" sz="2800" dirty="0" smtClean="0"/>
              <a:t>—</a:t>
            </a:r>
            <a:r>
              <a:rPr lang="zh-CN" altLang="en-US" sz="2800" dirty="0" smtClean="0"/>
              <a:t>内部</a:t>
            </a:r>
            <a:r>
              <a:rPr lang="en-US" altLang="zh-CN" sz="2800" dirty="0" smtClean="0"/>
              <a:t>—</a:t>
            </a:r>
            <a:r>
              <a:rPr lang="zh-CN" altLang="en-US" sz="2800" dirty="0" smtClean="0"/>
              <a:t>自身需求（</a:t>
            </a:r>
            <a:r>
              <a:rPr lang="zh-CN" altLang="en-US" sz="2800" dirty="0" smtClean="0">
                <a:solidFill>
                  <a:srgbClr val="C00000"/>
                </a:solidFill>
              </a:rPr>
              <a:t>为主</a:t>
            </a:r>
            <a:r>
              <a:rPr lang="zh-CN" altLang="en-US" sz="2800" dirty="0" smtClean="0"/>
              <a:t>）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273682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-6929" y="403201"/>
            <a:ext cx="552828" cy="611909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696806" y="477441"/>
            <a:ext cx="8913079" cy="463429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endParaRPr lang="zh-CN" altLang="en-US" sz="2799" b="1" dirty="0">
              <a:ln w="18415" cmpd="sng">
                <a:noFill/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736018" y="706056"/>
            <a:ext cx="7371101" cy="95262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858033" y="427909"/>
            <a:ext cx="3877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</a:rPr>
              <a:t>三、为什么要诊改</a:t>
            </a:r>
            <a:r>
              <a:rPr lang="zh-CN" altLang="en-US" sz="3200" dirty="0" smtClean="0">
                <a:solidFill>
                  <a:srgbClr val="FF0000"/>
                </a:solidFill>
              </a:rPr>
              <a:t>？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790557" y="1620456"/>
            <a:ext cx="10712601" cy="505248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800" b="1" dirty="0" smtClean="0"/>
              <a:t>  </a:t>
            </a:r>
            <a:r>
              <a:rPr lang="zh-CN" altLang="en-US" sz="2800" b="1" dirty="0" smtClean="0"/>
              <a:t>（</a:t>
            </a:r>
            <a:r>
              <a:rPr lang="zh-CN" altLang="en-US" sz="2800" b="1" dirty="0"/>
              <a:t>一）国家</a:t>
            </a:r>
            <a:r>
              <a:rPr lang="en-US" altLang="zh-CN" sz="2800" b="1" dirty="0"/>
              <a:t>—</a:t>
            </a:r>
            <a:r>
              <a:rPr lang="zh-CN" altLang="en-US" sz="2800" b="1" dirty="0"/>
              <a:t>外部</a:t>
            </a:r>
            <a:r>
              <a:rPr lang="en-US" altLang="zh-CN" sz="2800" b="1" dirty="0"/>
              <a:t>—</a:t>
            </a:r>
            <a:r>
              <a:rPr lang="zh-CN" altLang="en-US" sz="2800" b="1" dirty="0"/>
              <a:t>外部要求</a:t>
            </a:r>
          </a:p>
          <a:p>
            <a:pPr marL="0" indent="0">
              <a:buFont typeface="Tw Cen MT" panose="020B0602020104020603" pitchFamily="34" charset="0"/>
              <a:buNone/>
            </a:pPr>
            <a:endParaRPr lang="en-US" altLang="zh-CN" sz="2800" b="1" dirty="0" smtClean="0">
              <a:solidFill>
                <a:srgbClr val="FF0000"/>
              </a:solidFill>
            </a:endParaRP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altLang="zh-CN" sz="2800" b="1" dirty="0" smtClean="0">
                <a:solidFill>
                  <a:srgbClr val="FF0000"/>
                </a:solidFill>
              </a:rPr>
              <a:t>    168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号文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en-US" altLang="zh-C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</a:t>
            </a:r>
            <a:r>
              <a:rPr lang="zh-CN" altLang="zh-C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四、诊改与复核</a:t>
            </a:r>
            <a:endParaRPr lang="zh-CN" altLang="zh-CN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</a:t>
            </a:r>
            <a:r>
              <a:rPr lang="zh-CN" altLang="zh-C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（一）诊改对象与复核抽样</a:t>
            </a:r>
            <a:endParaRPr lang="zh-CN" altLang="zh-CN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1.</a:t>
            </a:r>
            <a:r>
              <a:rPr lang="zh-CN" altLang="zh-C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独立设置的高职院校应每</a:t>
            </a:r>
            <a:r>
              <a:rPr lang="en-US" altLang="zh-C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zh-C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年至少完成一次质量保证体系诊改工作。新建高职院校可按照省级教育行政部门规定执行。</a:t>
            </a:r>
          </a:p>
          <a:p>
            <a:r>
              <a:rPr lang="en-US" altLang="zh-C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</a:t>
            </a: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en-US" altLang="zh-C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2.</a:t>
            </a:r>
            <a:r>
              <a:rPr lang="zh-CN" altLang="zh-C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省级教育行政部门在学校自主诊改基础上，每</a:t>
            </a:r>
            <a:r>
              <a:rPr lang="en-US" altLang="zh-C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zh-C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年抽样复核的学校数不应少于总数的</a:t>
            </a:r>
            <a:r>
              <a:rPr lang="en-US" altLang="zh-C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1/4</a:t>
            </a:r>
            <a:r>
              <a:rPr lang="zh-CN" altLang="zh-C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</a:p>
          <a:p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216752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1318869" y="1307066"/>
            <a:ext cx="9935163" cy="1618010"/>
          </a:xfrm>
          <a:prstGeom prst="rect">
            <a:avLst/>
          </a:prstGeom>
        </p:spPr>
        <p:txBody>
          <a:bodyPr vert="horz" lIns="91416" tIns="45708" rIns="91416" bIns="45708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5835" indent="0">
              <a:lnSpc>
                <a:spcPct val="150000"/>
              </a:lnSpc>
              <a:spcBef>
                <a:spcPts val="1799"/>
              </a:spcBef>
              <a:buFont typeface="Arial" pitchFamily="34" charset="0"/>
              <a:buNone/>
            </a:pPr>
            <a:endParaRPr lang="zh-CN" altLang="en-US" sz="2799" b="1" dirty="0">
              <a:solidFill>
                <a:srgbClr val="F684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-6929" y="403201"/>
            <a:ext cx="552828" cy="611909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696806" y="477441"/>
            <a:ext cx="8913079" cy="463429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endParaRPr lang="zh-CN" altLang="en-US" sz="2799" b="1" dirty="0">
              <a:ln w="18415" cmpd="sng">
                <a:noFill/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736018" y="706056"/>
            <a:ext cx="7371101" cy="95262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858033" y="427909"/>
            <a:ext cx="3877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</a:rPr>
              <a:t>三、为什么要诊改</a:t>
            </a:r>
            <a:r>
              <a:rPr lang="zh-CN" altLang="en-US" sz="3200" dirty="0" smtClean="0">
                <a:solidFill>
                  <a:srgbClr val="FF0000"/>
                </a:solidFill>
              </a:rPr>
              <a:t>？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858033" y="1950334"/>
            <a:ext cx="10712601" cy="4381018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en-US" altLang="zh-CN" sz="2800" b="1" dirty="0" smtClean="0">
                <a:solidFill>
                  <a:srgbClr val="FF0000"/>
                </a:solidFill>
              </a:rPr>
              <a:t>    168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号文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en-US" altLang="zh-C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</a:t>
            </a:r>
            <a:r>
              <a:rPr lang="zh-CN" altLang="zh-CN" sz="2800" b="1" dirty="0" smtClean="0"/>
              <a:t>（二）基本程序</a:t>
            </a:r>
            <a:endParaRPr lang="zh-CN" altLang="zh-CN" sz="2800" dirty="0" smtClean="0"/>
          </a:p>
          <a:p>
            <a:r>
              <a:rPr lang="en-US" altLang="zh-CN" sz="2800" dirty="0" smtClean="0"/>
              <a:t>    </a:t>
            </a:r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1.</a:t>
            </a:r>
            <a:r>
              <a:rPr lang="zh-CN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自主诊改。高职院校应根据省级诊改工作实施方案，依据高等职业院校人才培养工作状态数据采集与管理平台数据，对内部质量保证体系运行情况及效果定期进行自主诊改，并将自主诊改情况写入本校质量年度报告。学校自主诊改可以安排校内人员实施，也可自主聘请校外专家参加。</a:t>
            </a:r>
          </a:p>
          <a:p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1270442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1322</Words>
  <Application>Microsoft Office PowerPoint</Application>
  <PresentationFormat>宽屏</PresentationFormat>
  <Paragraphs>65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4" baseType="lpstr">
      <vt:lpstr>黑体</vt:lpstr>
      <vt:lpstr>华文楷体</vt:lpstr>
      <vt:lpstr>宋体</vt:lpstr>
      <vt:lpstr>微软雅黑</vt:lpstr>
      <vt:lpstr>Arial</vt:lpstr>
      <vt:lpstr>Calibri</vt:lpstr>
      <vt:lpstr>Calibri Light</vt:lpstr>
      <vt:lpstr>Tw Cen MT</vt:lpstr>
      <vt:lpstr>Tw Cen MT Condensed</vt:lpstr>
      <vt:lpstr>Wingdings 3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xiejianxin</dc:creator>
  <cp:lastModifiedBy>xiejianxin</cp:lastModifiedBy>
  <cp:revision>1</cp:revision>
  <dcterms:created xsi:type="dcterms:W3CDTF">2017-04-20T09:02:02Z</dcterms:created>
  <dcterms:modified xsi:type="dcterms:W3CDTF">2017-04-20T09:02:09Z</dcterms:modified>
</cp:coreProperties>
</file>